
<file path=[Content_Types].xml><?xml version="1.0" encoding="utf-8"?>
<Types xmlns="http://schemas.openxmlformats.org/package/2006/content-types">
  <Default Extension="xml" ContentType="application/xml"/>
  <Default Extension="wmf" ContentType="image/x-wmf"/>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131"/>
  </p:notesMasterIdLst>
  <p:handoutMasterIdLst>
    <p:handoutMasterId r:id="rId132"/>
  </p:handoutMasterIdLst>
  <p:sldIdLst>
    <p:sldId id="256" r:id="rId2"/>
    <p:sldId id="598" r:id="rId3"/>
    <p:sldId id="441" r:id="rId4"/>
    <p:sldId id="523" r:id="rId5"/>
    <p:sldId id="524" r:id="rId6"/>
    <p:sldId id="390" r:id="rId7"/>
    <p:sldId id="403" r:id="rId8"/>
    <p:sldId id="407" r:id="rId9"/>
    <p:sldId id="408" r:id="rId10"/>
    <p:sldId id="405" r:id="rId11"/>
    <p:sldId id="600" r:id="rId12"/>
    <p:sldId id="444" r:id="rId13"/>
    <p:sldId id="528" r:id="rId14"/>
    <p:sldId id="455" r:id="rId15"/>
    <p:sldId id="456" r:id="rId16"/>
    <p:sldId id="498" r:id="rId17"/>
    <p:sldId id="500" r:id="rId18"/>
    <p:sldId id="599" r:id="rId19"/>
    <p:sldId id="601" r:id="rId20"/>
    <p:sldId id="457" r:id="rId21"/>
    <p:sldId id="480" r:id="rId22"/>
    <p:sldId id="458" r:id="rId23"/>
    <p:sldId id="493" r:id="rId24"/>
    <p:sldId id="485" r:id="rId25"/>
    <p:sldId id="481" r:id="rId26"/>
    <p:sldId id="603" r:id="rId27"/>
    <p:sldId id="459" r:id="rId28"/>
    <p:sldId id="484" r:id="rId29"/>
    <p:sldId id="486" r:id="rId30"/>
    <p:sldId id="491" r:id="rId31"/>
    <p:sldId id="487" r:id="rId32"/>
    <p:sldId id="488" r:id="rId33"/>
    <p:sldId id="497" r:id="rId34"/>
    <p:sldId id="492" r:id="rId35"/>
    <p:sldId id="461" r:id="rId36"/>
    <p:sldId id="462" r:id="rId37"/>
    <p:sldId id="520" r:id="rId38"/>
    <p:sldId id="463" r:id="rId39"/>
    <p:sldId id="593" r:id="rId40"/>
    <p:sldId id="592" r:id="rId41"/>
    <p:sldId id="466" r:id="rId42"/>
    <p:sldId id="501" r:id="rId43"/>
    <p:sldId id="505" r:id="rId44"/>
    <p:sldId id="521" r:id="rId45"/>
    <p:sldId id="467" r:id="rId46"/>
    <p:sldId id="469" r:id="rId47"/>
    <p:sldId id="470" r:id="rId48"/>
    <p:sldId id="506" r:id="rId49"/>
    <p:sldId id="507" r:id="rId50"/>
    <p:sldId id="508" r:id="rId51"/>
    <p:sldId id="509" r:id="rId52"/>
    <p:sldId id="511" r:id="rId53"/>
    <p:sldId id="471" r:id="rId54"/>
    <p:sldId id="474" r:id="rId55"/>
    <p:sldId id="512" r:id="rId56"/>
    <p:sldId id="513" r:id="rId57"/>
    <p:sldId id="514" r:id="rId58"/>
    <p:sldId id="515" r:id="rId59"/>
    <p:sldId id="516" r:id="rId60"/>
    <p:sldId id="517" r:id="rId61"/>
    <p:sldId id="518" r:id="rId62"/>
    <p:sldId id="519" r:id="rId63"/>
    <p:sldId id="608" r:id="rId64"/>
    <p:sldId id="609" r:id="rId65"/>
    <p:sldId id="450" r:id="rId66"/>
    <p:sldId id="658" r:id="rId67"/>
    <p:sldId id="604" r:id="rId68"/>
    <p:sldId id="451" r:id="rId69"/>
    <p:sldId id="452" r:id="rId70"/>
    <p:sldId id="453" r:id="rId71"/>
    <p:sldId id="530" r:id="rId72"/>
    <p:sldId id="531" r:id="rId73"/>
    <p:sldId id="584" r:id="rId74"/>
    <p:sldId id="537" r:id="rId75"/>
    <p:sldId id="532" r:id="rId76"/>
    <p:sldId id="533" r:id="rId77"/>
    <p:sldId id="534" r:id="rId78"/>
    <p:sldId id="583" r:id="rId79"/>
    <p:sldId id="585" r:id="rId80"/>
    <p:sldId id="454" r:id="rId81"/>
    <p:sldId id="535" r:id="rId82"/>
    <p:sldId id="540" r:id="rId83"/>
    <p:sldId id="542" r:id="rId84"/>
    <p:sldId id="541" r:id="rId85"/>
    <p:sldId id="446" r:id="rId86"/>
    <p:sldId id="447" r:id="rId87"/>
    <p:sldId id="543" r:id="rId88"/>
    <p:sldId id="443" r:id="rId89"/>
    <p:sldId id="546" r:id="rId90"/>
    <p:sldId id="550" r:id="rId91"/>
    <p:sldId id="551" r:id="rId92"/>
    <p:sldId id="552" r:id="rId93"/>
    <p:sldId id="553" r:id="rId94"/>
    <p:sldId id="555" r:id="rId95"/>
    <p:sldId id="556" r:id="rId96"/>
    <p:sldId id="659" r:id="rId97"/>
    <p:sldId id="559" r:id="rId98"/>
    <p:sldId id="567" r:id="rId99"/>
    <p:sldId id="568" r:id="rId100"/>
    <p:sldId id="586" r:id="rId101"/>
    <p:sldId id="611" r:id="rId102"/>
    <p:sldId id="572" r:id="rId103"/>
    <p:sldId id="621" r:id="rId104"/>
    <p:sldId id="618" r:id="rId105"/>
    <p:sldId id="619" r:id="rId106"/>
    <p:sldId id="620" r:id="rId107"/>
    <p:sldId id="625" r:id="rId108"/>
    <p:sldId id="640" r:id="rId109"/>
    <p:sldId id="647" r:id="rId110"/>
    <p:sldId id="646" r:id="rId111"/>
    <p:sldId id="644" r:id="rId112"/>
    <p:sldId id="649" r:id="rId113"/>
    <p:sldId id="650" r:id="rId114"/>
    <p:sldId id="575" r:id="rId115"/>
    <p:sldId id="577" r:id="rId116"/>
    <p:sldId id="578" r:id="rId117"/>
    <p:sldId id="587" r:id="rId118"/>
    <p:sldId id="588" r:id="rId119"/>
    <p:sldId id="589" r:id="rId120"/>
    <p:sldId id="631" r:id="rId121"/>
    <p:sldId id="581" r:id="rId122"/>
    <p:sldId id="626" r:id="rId123"/>
    <p:sldId id="651" r:id="rId124"/>
    <p:sldId id="652" r:id="rId125"/>
    <p:sldId id="653" r:id="rId126"/>
    <p:sldId id="654" r:id="rId127"/>
    <p:sldId id="655" r:id="rId128"/>
    <p:sldId id="656" r:id="rId129"/>
    <p:sldId id="657" r:id="rId130"/>
  </p:sldIdLst>
  <p:sldSz cx="9144000" cy="6858000" type="screen4x3"/>
  <p:notesSz cx="6797675" cy="9926638"/>
  <p:defaultTextStyle>
    <a:defPPr>
      <a:defRPr lang="zh-CN"/>
    </a:defPPr>
    <a:lvl1pPr algn="l" rtl="0" fontAlgn="base">
      <a:spcBef>
        <a:spcPct val="20000"/>
      </a:spcBef>
      <a:spcAft>
        <a:spcPct val="0"/>
      </a:spcAft>
      <a:buClr>
        <a:srgbClr val="FF9900"/>
      </a:buClr>
      <a:buFont typeface="Wingdings" pitchFamily="2" charset="2"/>
      <a:defRPr kumimoji="1" sz="1400" kern="1200">
        <a:solidFill>
          <a:srgbClr val="FF0000"/>
        </a:solidFill>
        <a:effectLst>
          <a:outerShdw blurRad="38100" dist="38100" dir="2700000" algn="tl">
            <a:srgbClr val="000000">
              <a:alpha val="43137"/>
            </a:srgbClr>
          </a:outerShdw>
        </a:effectLst>
        <a:latin typeface="Times New Roman" pitchFamily="18" charset="0"/>
        <a:ea typeface="楷体_GB2312" pitchFamily="49" charset="-122"/>
        <a:cs typeface="+mn-cs"/>
      </a:defRPr>
    </a:lvl1pPr>
    <a:lvl2pPr marL="457200" algn="l" rtl="0" fontAlgn="base">
      <a:spcBef>
        <a:spcPct val="20000"/>
      </a:spcBef>
      <a:spcAft>
        <a:spcPct val="0"/>
      </a:spcAft>
      <a:buClr>
        <a:srgbClr val="FF9900"/>
      </a:buClr>
      <a:buFont typeface="Wingdings" pitchFamily="2" charset="2"/>
      <a:defRPr kumimoji="1" sz="1400" kern="1200">
        <a:solidFill>
          <a:srgbClr val="FF0000"/>
        </a:solidFill>
        <a:effectLst>
          <a:outerShdw blurRad="38100" dist="38100" dir="2700000" algn="tl">
            <a:srgbClr val="000000">
              <a:alpha val="43137"/>
            </a:srgbClr>
          </a:outerShdw>
        </a:effectLst>
        <a:latin typeface="Times New Roman" pitchFamily="18" charset="0"/>
        <a:ea typeface="楷体_GB2312" pitchFamily="49" charset="-122"/>
        <a:cs typeface="+mn-cs"/>
      </a:defRPr>
    </a:lvl2pPr>
    <a:lvl3pPr marL="914400" algn="l" rtl="0" fontAlgn="base">
      <a:spcBef>
        <a:spcPct val="20000"/>
      </a:spcBef>
      <a:spcAft>
        <a:spcPct val="0"/>
      </a:spcAft>
      <a:buClr>
        <a:srgbClr val="FF9900"/>
      </a:buClr>
      <a:buFont typeface="Wingdings" pitchFamily="2" charset="2"/>
      <a:defRPr kumimoji="1" sz="1400" kern="1200">
        <a:solidFill>
          <a:srgbClr val="FF0000"/>
        </a:solidFill>
        <a:effectLst>
          <a:outerShdw blurRad="38100" dist="38100" dir="2700000" algn="tl">
            <a:srgbClr val="000000">
              <a:alpha val="43137"/>
            </a:srgbClr>
          </a:outerShdw>
        </a:effectLst>
        <a:latin typeface="Times New Roman" pitchFamily="18" charset="0"/>
        <a:ea typeface="楷体_GB2312" pitchFamily="49" charset="-122"/>
        <a:cs typeface="+mn-cs"/>
      </a:defRPr>
    </a:lvl3pPr>
    <a:lvl4pPr marL="1371600" algn="l" rtl="0" fontAlgn="base">
      <a:spcBef>
        <a:spcPct val="20000"/>
      </a:spcBef>
      <a:spcAft>
        <a:spcPct val="0"/>
      </a:spcAft>
      <a:buClr>
        <a:srgbClr val="FF9900"/>
      </a:buClr>
      <a:buFont typeface="Wingdings" pitchFamily="2" charset="2"/>
      <a:defRPr kumimoji="1" sz="1400" kern="1200">
        <a:solidFill>
          <a:srgbClr val="FF0000"/>
        </a:solidFill>
        <a:effectLst>
          <a:outerShdw blurRad="38100" dist="38100" dir="2700000" algn="tl">
            <a:srgbClr val="000000">
              <a:alpha val="43137"/>
            </a:srgbClr>
          </a:outerShdw>
        </a:effectLst>
        <a:latin typeface="Times New Roman" pitchFamily="18" charset="0"/>
        <a:ea typeface="楷体_GB2312" pitchFamily="49" charset="-122"/>
        <a:cs typeface="+mn-cs"/>
      </a:defRPr>
    </a:lvl4pPr>
    <a:lvl5pPr marL="1828800" algn="l" rtl="0" fontAlgn="base">
      <a:spcBef>
        <a:spcPct val="20000"/>
      </a:spcBef>
      <a:spcAft>
        <a:spcPct val="0"/>
      </a:spcAft>
      <a:buClr>
        <a:srgbClr val="FF9900"/>
      </a:buClr>
      <a:buFont typeface="Wingdings" pitchFamily="2" charset="2"/>
      <a:defRPr kumimoji="1" sz="1400" kern="1200">
        <a:solidFill>
          <a:srgbClr val="FF0000"/>
        </a:solidFill>
        <a:effectLst>
          <a:outerShdw blurRad="38100" dist="38100" dir="2700000" algn="tl">
            <a:srgbClr val="000000">
              <a:alpha val="43137"/>
            </a:srgbClr>
          </a:outerShdw>
        </a:effectLst>
        <a:latin typeface="Times New Roman" pitchFamily="18" charset="0"/>
        <a:ea typeface="楷体_GB2312" pitchFamily="49" charset="-122"/>
        <a:cs typeface="+mn-cs"/>
      </a:defRPr>
    </a:lvl5pPr>
    <a:lvl6pPr marL="2286000" algn="l" defTabSz="914400" rtl="0" eaLnBrk="1" latinLnBrk="0" hangingPunct="1">
      <a:defRPr kumimoji="1" sz="1400" kern="1200">
        <a:solidFill>
          <a:srgbClr val="FF0000"/>
        </a:solidFill>
        <a:effectLst>
          <a:outerShdw blurRad="38100" dist="38100" dir="2700000" algn="tl">
            <a:srgbClr val="000000">
              <a:alpha val="43137"/>
            </a:srgbClr>
          </a:outerShdw>
        </a:effectLst>
        <a:latin typeface="Times New Roman" pitchFamily="18" charset="0"/>
        <a:ea typeface="楷体_GB2312" pitchFamily="49" charset="-122"/>
        <a:cs typeface="+mn-cs"/>
      </a:defRPr>
    </a:lvl6pPr>
    <a:lvl7pPr marL="2743200" algn="l" defTabSz="914400" rtl="0" eaLnBrk="1" latinLnBrk="0" hangingPunct="1">
      <a:defRPr kumimoji="1" sz="1400" kern="1200">
        <a:solidFill>
          <a:srgbClr val="FF0000"/>
        </a:solidFill>
        <a:effectLst>
          <a:outerShdw blurRad="38100" dist="38100" dir="2700000" algn="tl">
            <a:srgbClr val="000000">
              <a:alpha val="43137"/>
            </a:srgbClr>
          </a:outerShdw>
        </a:effectLst>
        <a:latin typeface="Times New Roman" pitchFamily="18" charset="0"/>
        <a:ea typeface="楷体_GB2312" pitchFamily="49" charset="-122"/>
        <a:cs typeface="+mn-cs"/>
      </a:defRPr>
    </a:lvl7pPr>
    <a:lvl8pPr marL="3200400" algn="l" defTabSz="914400" rtl="0" eaLnBrk="1" latinLnBrk="0" hangingPunct="1">
      <a:defRPr kumimoji="1" sz="1400" kern="1200">
        <a:solidFill>
          <a:srgbClr val="FF0000"/>
        </a:solidFill>
        <a:effectLst>
          <a:outerShdw blurRad="38100" dist="38100" dir="2700000" algn="tl">
            <a:srgbClr val="000000">
              <a:alpha val="43137"/>
            </a:srgbClr>
          </a:outerShdw>
        </a:effectLst>
        <a:latin typeface="Times New Roman" pitchFamily="18" charset="0"/>
        <a:ea typeface="楷体_GB2312" pitchFamily="49" charset="-122"/>
        <a:cs typeface="+mn-cs"/>
      </a:defRPr>
    </a:lvl8pPr>
    <a:lvl9pPr marL="3657600" algn="l" defTabSz="914400" rtl="0" eaLnBrk="1" latinLnBrk="0" hangingPunct="1">
      <a:defRPr kumimoji="1" sz="1400" kern="1200">
        <a:solidFill>
          <a:srgbClr val="FF0000"/>
        </a:solidFill>
        <a:effectLst>
          <a:outerShdw blurRad="38100" dist="38100" dir="2700000" algn="tl">
            <a:srgbClr val="000000">
              <a:alpha val="43137"/>
            </a:srgbClr>
          </a:outerShdw>
        </a:effectLst>
        <a:latin typeface="Times New Roman" pitchFamily="18" charset="0"/>
        <a:ea typeface="楷体_GB2312"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00"/>
    <a:srgbClr val="008000"/>
    <a:srgbClr val="CCFFCC"/>
    <a:srgbClr val="9900CC"/>
    <a:srgbClr val="9933FF"/>
    <a:srgbClr val="660066"/>
    <a:srgbClr val="003366"/>
    <a:srgbClr val="FF00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85131" autoAdjust="0"/>
  </p:normalViewPr>
  <p:slideViewPr>
    <p:cSldViewPr>
      <p:cViewPr>
        <p:scale>
          <a:sx n="88" d="100"/>
          <a:sy n="88" d="100"/>
        </p:scale>
        <p:origin x="3752" y="11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3528"/>
    </p:cViewPr>
  </p:sorterViewPr>
  <p:notesViewPr>
    <p:cSldViewPr>
      <p:cViewPr varScale="1">
        <p:scale>
          <a:sx n="77" d="100"/>
          <a:sy n="77" d="100"/>
        </p:scale>
        <p:origin x="-2106"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notesMaster" Target="notesMasters/notesMaster1.xml"/><Relationship Id="rId132" Type="http://schemas.openxmlformats.org/officeDocument/2006/relationships/handoutMaster" Target="handoutMasters/handoutMaster1.xml"/><Relationship Id="rId133" Type="http://schemas.openxmlformats.org/officeDocument/2006/relationships/presProps" Target="presProps.xml"/><Relationship Id="rId134" Type="http://schemas.openxmlformats.org/officeDocument/2006/relationships/viewProps" Target="viewProps.xml"/><Relationship Id="rId135" Type="http://schemas.openxmlformats.org/officeDocument/2006/relationships/theme" Target="theme/theme1.xml"/><Relationship Id="rId13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solidFill>
                  <a:schemeClr val="tx1"/>
                </a:solidFill>
                <a:effectLst/>
                <a:ea typeface="宋体" pitchFamily="2" charset="-122"/>
              </a:defRPr>
            </a:lvl1pPr>
          </a:lstStyle>
          <a:p>
            <a:endParaRPr lang="en-US" altLang="zh-CN"/>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solidFill>
                  <a:schemeClr val="tx1"/>
                </a:solidFill>
                <a:effectLst/>
                <a:ea typeface="宋体" pitchFamily="2" charset="-122"/>
              </a:defRPr>
            </a:lvl1pPr>
          </a:lstStyle>
          <a:p>
            <a:fld id="{CE2C3D35-83A0-4086-8DE7-251FFBF03649}" type="datetime10">
              <a:rPr lang="zh-CN" altLang="en-US"/>
              <a:pPr/>
              <a:t>13:21</a:t>
            </a:fld>
            <a:endParaRPr lang="en-US" altLang="zh-CN"/>
          </a:p>
        </p:txBody>
      </p:sp>
      <p:sp>
        <p:nvSpPr>
          <p:cNvPr id="9220"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solidFill>
                  <a:schemeClr val="tx1"/>
                </a:solidFill>
                <a:effectLst/>
                <a:ea typeface="宋体" pitchFamily="2" charset="-122"/>
              </a:defRPr>
            </a:lvl1pPr>
          </a:lstStyle>
          <a:p>
            <a:endParaRPr lang="en-US" altLang="zh-CN"/>
          </a:p>
        </p:txBody>
      </p:sp>
      <p:sp>
        <p:nvSpPr>
          <p:cNvPr id="9221"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solidFill>
                  <a:schemeClr val="tx1"/>
                </a:solidFill>
                <a:effectLst/>
                <a:ea typeface="宋体" pitchFamily="2" charset="-122"/>
              </a:defRPr>
            </a:lvl1pPr>
          </a:lstStyle>
          <a:p>
            <a:fld id="{D9C5ADF7-5A45-47D8-AA06-83F987E2C76E}" type="slidenum">
              <a:rPr lang="en-US" altLang="zh-CN"/>
              <a:pPr/>
              <a:t>‹#›</a:t>
            </a:fld>
            <a:endParaRPr lang="en-US" altLang="zh-CN"/>
          </a:p>
        </p:txBody>
      </p:sp>
    </p:spTree>
    <p:extLst>
      <p:ext uri="{BB962C8B-B14F-4D97-AF65-F5344CB8AC3E}">
        <p14:creationId xmlns:p14="http://schemas.microsoft.com/office/powerpoint/2010/main" val="370190416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4-17T09:39:48.78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0,'0'0,"24"0,1 0,-25 0,24 0,1 0,-25 0,25 0,-1 0,1 0,-25 0,25 0,-1 0,-24 0,25 0,0 0,-1 0,-24 0,0 0,0 0,25 0,0 0,-25 0,49 0,-25 0,-24 0</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4-17T09:39:52.17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496 0,'0'0,"-25"0,0 0,0 0,25 0,-25 0,1 0,24 0,-50 0,0 0,25 0,-25 0,25 0,-24 0,24 0,0 0,25 0,-25 0,25 0,-25 0,1 0,24 0</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4-17T09:39:58.51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722 26,'-24'0,"-1"0,0 0,25 0,-51 0,27 0,-26 0,25 0,0 0,1 0,-1 0,-25 0,0 0,50 0,-50 0,25 0,0 0,25-24,-24 24,-1 0,0 0,25 0,-25 0,-1 0,26 0,0 0,-24 0,-1 0,0 0,25 0,-25 0,25 0</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4-17T09:40:02.640"/>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744 1,'-24'0,"-1"0,0 0,25 0,-25 0,0 0,1 0,-26 0,-24 0,24 0,-49 0,24 0,26 0,-26 0,26 0,24 0,-25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solidFill>
                  <a:schemeClr val="tx1"/>
                </a:solidFill>
                <a:effectLst/>
                <a:ea typeface="宋体" pitchFamily="2" charset="-122"/>
              </a:defRPr>
            </a:lvl1pPr>
          </a:lstStyle>
          <a:p>
            <a:endParaRPr lang="en-US" altLang="zh-CN"/>
          </a:p>
        </p:txBody>
      </p:sp>
      <p:sp>
        <p:nvSpPr>
          <p:cNvPr id="1843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solidFill>
                  <a:schemeClr val="tx1"/>
                </a:solidFill>
                <a:effectLst/>
                <a:ea typeface="宋体" pitchFamily="2" charset="-122"/>
              </a:defRPr>
            </a:lvl1pPr>
          </a:lstStyle>
          <a:p>
            <a:fld id="{78A654C5-9492-40F3-8F64-C06B0C0FAEFF}" type="datetime10">
              <a:rPr lang="zh-CN" altLang="en-US"/>
              <a:pPr/>
              <a:t>13:21</a:t>
            </a:fld>
            <a:endParaRPr lang="en-US" altLang="zh-CN"/>
          </a:p>
        </p:txBody>
      </p:sp>
      <p:sp>
        <p:nvSpPr>
          <p:cNvPr id="18436"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843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solidFill>
                  <a:schemeClr val="tx1"/>
                </a:solidFill>
                <a:effectLst/>
                <a:ea typeface="宋体" pitchFamily="2" charset="-122"/>
              </a:defRPr>
            </a:lvl1pPr>
          </a:lstStyle>
          <a:p>
            <a:endParaRPr lang="en-US" altLang="zh-CN"/>
          </a:p>
        </p:txBody>
      </p:sp>
      <p:sp>
        <p:nvSpPr>
          <p:cNvPr id="1843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solidFill>
                  <a:schemeClr val="tx1"/>
                </a:solidFill>
                <a:effectLst/>
                <a:ea typeface="宋体" pitchFamily="2" charset="-122"/>
              </a:defRPr>
            </a:lvl1pPr>
          </a:lstStyle>
          <a:p>
            <a:fld id="{477881B4-71D5-4D73-BD0E-CE1801767735}" type="slidenum">
              <a:rPr lang="en-US" altLang="zh-CN"/>
              <a:pPr/>
              <a:t>‹#›</a:t>
            </a:fld>
            <a:endParaRPr lang="en-US" altLang="zh-CN"/>
          </a:p>
        </p:txBody>
      </p:sp>
    </p:spTree>
    <p:extLst>
      <p:ext uri="{BB962C8B-B14F-4D97-AF65-F5344CB8AC3E}">
        <p14:creationId xmlns:p14="http://schemas.microsoft.com/office/powerpoint/2010/main" val="3311235745"/>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7E80AC7-DFAA-4FF2-8F4B-7608074BB9E1}" type="datetime10">
              <a:rPr lang="zh-CN" altLang="en-US"/>
              <a:pPr/>
              <a:t>13:21</a:t>
            </a:fld>
            <a:endParaRPr lang="en-US" altLang="zh-CN" dirty="0"/>
          </a:p>
        </p:txBody>
      </p:sp>
      <p:sp>
        <p:nvSpPr>
          <p:cNvPr id="7" name="Rectangle 7"/>
          <p:cNvSpPr>
            <a:spLocks noGrp="1" noChangeArrowheads="1"/>
          </p:cNvSpPr>
          <p:nvPr>
            <p:ph type="sldNum" sz="quarter" idx="5"/>
          </p:nvPr>
        </p:nvSpPr>
        <p:spPr>
          <a:ln/>
        </p:spPr>
        <p:txBody>
          <a:bodyPr/>
          <a:lstStyle/>
          <a:p>
            <a:fld id="{27795148-7ADA-4590-A0B5-DCFFAA218E08}" type="slidenum">
              <a:rPr lang="en-US" altLang="zh-CN"/>
              <a:pPr/>
              <a:t>1</a:t>
            </a:fld>
            <a:endParaRPr lang="en-US" altLang="zh-CN" dirty="0"/>
          </a:p>
        </p:txBody>
      </p:sp>
      <p:sp>
        <p:nvSpPr>
          <p:cNvPr id="19458" name="Rectangle 2"/>
          <p:cNvSpPr>
            <a:spLocks noGrp="1" noRot="1" noChangeAspect="1" noChangeArrowheads="1" noTextEdit="1"/>
          </p:cNvSpPr>
          <p:nvPr>
            <p:ph type="sldImg"/>
          </p:nvPr>
        </p:nvSpPr>
        <p:spPr>
          <a:xfrm>
            <a:off x="917575" y="744538"/>
            <a:ext cx="4962525" cy="3722687"/>
          </a:xfrm>
          <a:ln/>
        </p:spPr>
      </p:sp>
      <p:sp>
        <p:nvSpPr>
          <p:cNvPr id="1945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87359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kumimoji="1" lang="zh-CN" altLang="en-US" dirty="0"/>
          </a:p>
        </p:txBody>
      </p:sp>
      <p:sp>
        <p:nvSpPr>
          <p:cNvPr id="4" name="日期占位符 3"/>
          <p:cNvSpPr>
            <a:spLocks noGrp="1"/>
          </p:cNvSpPr>
          <p:nvPr>
            <p:ph type="dt" idx="10"/>
          </p:nvPr>
        </p:nvSpPr>
        <p:spPr/>
        <p:txBody>
          <a:bodyPr/>
          <a:lstStyle/>
          <a:p>
            <a:fld id="{78A654C5-9492-40F3-8F64-C06B0C0FAEFF}" type="datetime10">
              <a:rPr lang="zh-CN" altLang="en-US" smtClean="0"/>
              <a:pPr/>
              <a:t>13:21</a:t>
            </a:fld>
            <a:endParaRPr lang="en-US" altLang="zh-CN"/>
          </a:p>
        </p:txBody>
      </p:sp>
      <p:sp>
        <p:nvSpPr>
          <p:cNvPr id="5" name="幻灯片编号占位符 4"/>
          <p:cNvSpPr>
            <a:spLocks noGrp="1"/>
          </p:cNvSpPr>
          <p:nvPr>
            <p:ph type="sldNum" sz="quarter" idx="11"/>
          </p:nvPr>
        </p:nvSpPr>
        <p:spPr/>
        <p:txBody>
          <a:bodyPr/>
          <a:lstStyle/>
          <a:p>
            <a:fld id="{477881B4-71D5-4D73-BD0E-CE1801767735}" type="slidenum">
              <a:rPr lang="en-US" altLang="zh-CN" smtClean="0"/>
              <a:pPr/>
              <a:t>3</a:t>
            </a:fld>
            <a:endParaRPr lang="en-US" altLang="zh-CN"/>
          </a:p>
        </p:txBody>
      </p:sp>
    </p:spTree>
    <p:extLst>
      <p:ext uri="{BB962C8B-B14F-4D97-AF65-F5344CB8AC3E}">
        <p14:creationId xmlns:p14="http://schemas.microsoft.com/office/powerpoint/2010/main" val="1307291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normAutofit/>
          </a:bodyPr>
          <a:lstStyle/>
          <a:p>
            <a:endParaRPr lang="zh-CN" altLang="en-US" dirty="0"/>
          </a:p>
        </p:txBody>
      </p:sp>
      <p:sp>
        <p:nvSpPr>
          <p:cNvPr id="4" name="日期占位符 3"/>
          <p:cNvSpPr>
            <a:spLocks noGrp="1"/>
          </p:cNvSpPr>
          <p:nvPr>
            <p:ph type="dt" idx="10"/>
          </p:nvPr>
        </p:nvSpPr>
        <p:spPr/>
        <p:txBody>
          <a:bodyPr/>
          <a:lstStyle/>
          <a:p>
            <a:fld id="{78A654C5-9492-40F3-8F64-C06B0C0FAEFF}" type="datetime10">
              <a:rPr lang="zh-CN" altLang="en-US" smtClean="0"/>
              <a:pPr/>
              <a:t>13:21</a:t>
            </a:fld>
            <a:endParaRPr lang="en-US" altLang="zh-CN"/>
          </a:p>
        </p:txBody>
      </p:sp>
      <p:sp>
        <p:nvSpPr>
          <p:cNvPr id="5" name="灯片编号占位符 4"/>
          <p:cNvSpPr>
            <a:spLocks noGrp="1"/>
          </p:cNvSpPr>
          <p:nvPr>
            <p:ph type="sldNum" sz="quarter" idx="11"/>
          </p:nvPr>
        </p:nvSpPr>
        <p:spPr/>
        <p:txBody>
          <a:bodyPr/>
          <a:lstStyle/>
          <a:p>
            <a:fld id="{477881B4-71D5-4D73-BD0E-CE1801767735}" type="slidenum">
              <a:rPr lang="en-US" altLang="zh-CN" smtClean="0"/>
              <a:pPr/>
              <a:t>94</a:t>
            </a:fld>
            <a:endParaRPr lang="en-US" altLang="zh-CN"/>
          </a:p>
        </p:txBody>
      </p:sp>
    </p:spTree>
    <p:extLst>
      <p:ext uri="{BB962C8B-B14F-4D97-AF65-F5344CB8AC3E}">
        <p14:creationId xmlns:p14="http://schemas.microsoft.com/office/powerpoint/2010/main" val="562006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2771775" cy="6864350"/>
          </a:xfrm>
          <a:prstGeom prst="rect">
            <a:avLst/>
          </a:prstGeom>
          <a:solidFill>
            <a:schemeClr val="accent1"/>
          </a:solidFill>
          <a:ln w="9525">
            <a:noFill/>
            <a:miter lim="800000"/>
            <a:headEnd/>
            <a:tailEnd/>
          </a:ln>
          <a:effectLst/>
        </p:spPr>
        <p:txBody>
          <a:bodyPr wrap="none" anchor="ctr"/>
          <a:lstStyle/>
          <a:p>
            <a:pPr algn="ctr">
              <a:spcBef>
                <a:spcPct val="0"/>
              </a:spcBef>
              <a:buClrTx/>
              <a:buFontTx/>
              <a:buNone/>
            </a:pPr>
            <a:endParaRPr lang="zh-CN" altLang="zh-CN" sz="2400">
              <a:solidFill>
                <a:schemeClr val="tx1"/>
              </a:solidFill>
              <a:effectLst/>
              <a:ea typeface="宋体" pitchFamily="2" charset="-122"/>
            </a:endParaRPr>
          </a:p>
        </p:txBody>
      </p:sp>
      <p:sp useBgFill="1">
        <p:nvSpPr>
          <p:cNvPr id="8195" name="AutoShape 3"/>
          <p:cNvSpPr>
            <a:spLocks noChangeArrowheads="1"/>
          </p:cNvSpPr>
          <p:nvPr userDrawn="1"/>
        </p:nvSpPr>
        <p:spPr bwMode="auto">
          <a:xfrm>
            <a:off x="542925" y="2066924"/>
            <a:ext cx="5181600" cy="1219200"/>
          </a:xfrm>
          <a:prstGeom prst="roundRect">
            <a:avLst>
              <a:gd name="adj" fmla="val 50000"/>
            </a:avLst>
          </a:prstGeom>
          <a:ln w="9525">
            <a:noFill/>
            <a:round/>
            <a:headEnd/>
            <a:tailEnd/>
          </a:ln>
          <a:effectLst/>
        </p:spPr>
        <p:txBody>
          <a:bodyPr wrap="none" anchor="ctr"/>
          <a:lstStyle/>
          <a:p>
            <a:pPr algn="ctr">
              <a:spcBef>
                <a:spcPct val="0"/>
              </a:spcBef>
              <a:buClrTx/>
              <a:buFontTx/>
              <a:buNone/>
            </a:pPr>
            <a:endParaRPr lang="zh-CN" altLang="zh-CN" sz="2400">
              <a:solidFill>
                <a:schemeClr val="tx1"/>
              </a:solidFill>
              <a:effectLst/>
              <a:ea typeface="宋体" pitchFamily="2" charset="-122"/>
            </a:endParaRPr>
          </a:p>
        </p:txBody>
      </p:sp>
      <p:sp>
        <p:nvSpPr>
          <p:cNvPr id="8196" name="Rectangle 4"/>
          <p:cNvSpPr>
            <a:spLocks noGrp="1" noChangeArrowheads="1"/>
          </p:cNvSpPr>
          <p:nvPr>
            <p:ph type="subTitle" idx="1"/>
          </p:nvPr>
        </p:nvSpPr>
        <p:spPr>
          <a:xfrm>
            <a:off x="3924300" y="3860800"/>
            <a:ext cx="3657600" cy="1822450"/>
          </a:xfrm>
        </p:spPr>
        <p:txBody>
          <a:bodyPr anchor="b"/>
          <a:lstStyle>
            <a:lvl1pPr marL="0" indent="0">
              <a:buFont typeface="Wingdings" pitchFamily="2" charset="2"/>
              <a:buNone/>
              <a:defRPr>
                <a:solidFill>
                  <a:schemeClr val="tx2"/>
                </a:solidFill>
              </a:defRPr>
            </a:lvl1pPr>
          </a:lstStyle>
          <a:p>
            <a:r>
              <a:rPr lang="zh-CN" altLang="en-US"/>
              <a:t>单击此处编辑母版副标题样式</a:t>
            </a:r>
          </a:p>
        </p:txBody>
      </p:sp>
      <p:sp>
        <p:nvSpPr>
          <p:cNvPr id="8200" name="Rectangle 8"/>
          <p:cNvSpPr>
            <a:spLocks noGrp="1" noChangeArrowheads="1"/>
          </p:cNvSpPr>
          <p:nvPr>
            <p:ph type="dt" sz="quarter" idx="2"/>
          </p:nvPr>
        </p:nvSpPr>
        <p:spPr bwMode="auto">
          <a:xfrm>
            <a:off x="2667000" y="6553200"/>
            <a:ext cx="1905000" cy="304800"/>
          </a:xfrm>
          <a:prstGeom prst="rect">
            <a:avLst/>
          </a:prstGeom>
          <a:noFill/>
          <a:ln>
            <a:miter lim="800000"/>
            <a:headEnd/>
            <a:tailEnd/>
          </a:ln>
        </p:spPr>
        <p:txBody>
          <a:bodyPr vert="horz" wrap="square" lIns="91440" tIns="45720" rIns="91440" bIns="45720" numCol="1" anchor="b" anchorCtr="0" compatLnSpc="1">
            <a:prstTxWarp prst="textNoShape">
              <a:avLst/>
            </a:prstTxWarp>
            <a:spAutoFit/>
          </a:bodyPr>
          <a:lstStyle>
            <a:lvl1pPr algn="r">
              <a:spcBef>
                <a:spcPct val="0"/>
              </a:spcBef>
              <a:buClrTx/>
              <a:buFontTx/>
              <a:buNone/>
              <a:defRPr kumimoji="0">
                <a:solidFill>
                  <a:schemeClr val="bg1"/>
                </a:solidFill>
                <a:effectLst/>
                <a:latin typeface="Arial" pitchFamily="34" charset="0"/>
                <a:ea typeface="+mn-ea"/>
              </a:defRPr>
            </a:lvl1pPr>
          </a:lstStyle>
          <a:p>
            <a:fld id="{8BFC1186-35E7-4B4D-AE38-57349C1EC15E}" type="datetime11">
              <a:rPr lang="zh-CN" altLang="en-US"/>
              <a:pPr/>
              <a:t>13:21:30</a:t>
            </a:fld>
            <a:endParaRPr lang="en-US" altLang="zh-CN"/>
          </a:p>
        </p:txBody>
      </p:sp>
      <p:sp>
        <p:nvSpPr>
          <p:cNvPr id="8201" name="Rectangle 9"/>
          <p:cNvSpPr>
            <a:spLocks noGrp="1" noChangeArrowheads="1"/>
          </p:cNvSpPr>
          <p:nvPr>
            <p:ph type="ftr" sz="quarter" idx="3"/>
          </p:nvPr>
        </p:nvSpPr>
        <p:spPr bwMode="auto">
          <a:xfrm>
            <a:off x="5195888" y="6553200"/>
            <a:ext cx="3279775" cy="304800"/>
          </a:xfrm>
          <a:prstGeom prst="rect">
            <a:avLst/>
          </a:prstGeom>
          <a:noFill/>
          <a:ln>
            <a:miter lim="800000"/>
            <a:headEnd/>
            <a:tailEnd/>
          </a:ln>
        </p:spPr>
        <p:txBody>
          <a:bodyPr vert="horz" wrap="square" lIns="91440" tIns="45720" rIns="91440" bIns="45720" numCol="1" anchor="b" anchorCtr="0" compatLnSpc="1">
            <a:prstTxWarp prst="textNoShape">
              <a:avLst/>
            </a:prstTxWarp>
            <a:spAutoFit/>
          </a:bodyPr>
          <a:lstStyle>
            <a:lvl1pPr algn="r">
              <a:spcBef>
                <a:spcPct val="0"/>
              </a:spcBef>
              <a:buClrTx/>
              <a:buFontTx/>
              <a:buNone/>
              <a:defRPr kumimoji="0">
                <a:solidFill>
                  <a:schemeClr val="tx1"/>
                </a:solidFill>
                <a:effectLst/>
                <a:latin typeface="Arial" pitchFamily="34" charset="0"/>
                <a:ea typeface="+mn-ea"/>
              </a:defRPr>
            </a:lvl1pPr>
          </a:lstStyle>
          <a:p>
            <a:endParaRPr lang="en-US" altLang="zh-CN"/>
          </a:p>
        </p:txBody>
      </p:sp>
      <p:sp>
        <p:nvSpPr>
          <p:cNvPr id="8202" name="Rectangle 10"/>
          <p:cNvSpPr>
            <a:spLocks noGrp="1" noChangeArrowheads="1"/>
          </p:cNvSpPr>
          <p:nvPr>
            <p:ph type="sldNum" sz="quarter" idx="4"/>
          </p:nvPr>
        </p:nvSpPr>
        <p:spPr>
          <a:xfrm>
            <a:off x="9525" y="6359525"/>
            <a:ext cx="587375" cy="488950"/>
          </a:xfrm>
        </p:spPr>
        <p:txBody>
          <a:bodyPr anchorCtr="0"/>
          <a:lstStyle>
            <a:lvl1pPr>
              <a:defRPr sz="2600">
                <a:solidFill>
                  <a:schemeClr val="bg1"/>
                </a:solidFill>
              </a:defRPr>
            </a:lvl1pPr>
          </a:lstStyle>
          <a:p>
            <a:fld id="{A9414695-F687-478C-A93F-FF3B221E754A}" type="slidenum">
              <a:rPr lang="en-US" altLang="zh-CN"/>
              <a:pPr/>
              <a:t>‹#›</a:t>
            </a:fld>
            <a:endParaRPr lang="en-US" altLang="zh-CN"/>
          </a:p>
        </p:txBody>
      </p:sp>
      <p:sp>
        <p:nvSpPr>
          <p:cNvPr id="8203" name="Rectangle 11"/>
          <p:cNvSpPr>
            <a:spLocks noGrp="1" noChangeArrowheads="1"/>
          </p:cNvSpPr>
          <p:nvPr>
            <p:ph type="ctrTitle" sz="quarter"/>
          </p:nvPr>
        </p:nvSpPr>
        <p:spPr>
          <a:xfrm>
            <a:off x="611188" y="2309810"/>
            <a:ext cx="8459787" cy="762000"/>
          </a:xfrm>
        </p:spPr>
        <p:txBody>
          <a:bodyPr anchor="ctr"/>
          <a:lstStyle>
            <a:lvl1pPr algn="ctr">
              <a:defRPr sz="3600">
                <a:solidFill>
                  <a:srgbClr val="FF0000"/>
                </a:solidFill>
              </a:defRPr>
            </a:lvl1pPr>
          </a:lstStyle>
          <a:p>
            <a:r>
              <a:rPr lang="zh-CN" altLang="en-US" dirty="0"/>
              <a:t>单击此处编辑母版标题样式</a:t>
            </a:r>
          </a:p>
        </p:txBody>
      </p:sp>
      <p:pic>
        <p:nvPicPr>
          <p:cNvPr id="10" name="Picture 15"/>
          <p:cNvPicPr>
            <a:picLocks noChangeAspect="1" noChangeArrowheads="1"/>
          </p:cNvPicPr>
          <p:nvPr userDrawn="1"/>
        </p:nvPicPr>
        <p:blipFill>
          <a:blip r:embed="rId2" cstate="print"/>
          <a:srcRect/>
          <a:stretch>
            <a:fillRect/>
          </a:stretch>
        </p:blipFill>
        <p:spPr bwMode="auto">
          <a:xfrm>
            <a:off x="995338" y="323838"/>
            <a:ext cx="952500" cy="1390650"/>
          </a:xfrm>
          <a:prstGeom prst="rect">
            <a:avLst/>
          </a:prstGeom>
          <a:noFill/>
          <a:ln w="9525" cap="flat" cmpd="sng">
            <a:noFill/>
            <a:prstDash val="solid"/>
            <a:miter lim="800000"/>
            <a:headEnd/>
            <a:tailEnd/>
          </a:ln>
          <a:effectLst/>
        </p:spPr>
      </p:pic>
      <p:sp>
        <p:nvSpPr>
          <p:cNvPr id="12" name="矩形 11"/>
          <p:cNvSpPr/>
          <p:nvPr userDrawn="1"/>
        </p:nvSpPr>
        <p:spPr>
          <a:xfrm>
            <a:off x="3214678" y="671606"/>
            <a:ext cx="5500694" cy="757130"/>
          </a:xfrm>
          <a:prstGeom prst="rect">
            <a:avLst/>
          </a:prstGeom>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4800" b="1" i="0" u="none"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mn-lt"/>
                <a:ea typeface="+mn-ea"/>
                <a:cs typeface="+mn-cs"/>
              </a:rPr>
              <a:t>Linux</a:t>
            </a:r>
            <a:r>
              <a:rPr kumimoji="1" lang="zh-CN" altLang="en-US" sz="4800" b="1" i="0" u="none"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mn-lt"/>
                <a:ea typeface="+mn-ea"/>
                <a:cs typeface="+mn-cs"/>
              </a:rPr>
              <a:t>系统分析</a:t>
            </a:r>
            <a:endParaRPr kumimoji="1" lang="en-US" altLang="zh-CN" sz="4800" b="1" i="0" u="none"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73088" y="1293813"/>
            <a:ext cx="8532812" cy="5449887"/>
          </a:xfrm>
        </p:spPr>
        <p:txBody>
          <a:bodyPr/>
          <a:lstStyle>
            <a:lvl4pPr>
              <a:defRPr kumimoji="1" lang="zh-CN" altLang="en-US" sz="2000" b="1" baseline="0" dirty="0" smtClean="0">
                <a:solidFill>
                  <a:srgbClr val="002060"/>
                </a:solidFill>
                <a:effectLst/>
                <a:latin typeface="Arial Unicode MS" pitchFamily="34" charset="-122"/>
                <a:ea typeface="华文行楷" pitchFamily="2" charset="-122"/>
                <a:cs typeface="Arial Unicode MS" pitchFamily="34" charset="-122"/>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marL="1600200" marR="0" lvl="3" indent="-228600" algn="l" defTabSz="914400" rtl="0" eaLnBrk="0" fontAlgn="base" latinLnBrk="0" hangingPunct="0">
              <a:lnSpc>
                <a:spcPct val="100000"/>
              </a:lnSpc>
              <a:spcBef>
                <a:spcPct val="20000"/>
              </a:spcBef>
              <a:spcAft>
                <a:spcPct val="0"/>
              </a:spcAft>
              <a:buClr>
                <a:schemeClr val="tx1"/>
              </a:buClr>
              <a:buSzPct val="80000"/>
              <a:buFont typeface="Wingdings" pitchFamily="2" charset="2"/>
              <a:buChar char="u"/>
              <a:tabLst/>
              <a:defRPr/>
            </a:pPr>
            <a:r>
              <a:rPr lang="zh-CN" altLang="en-US" dirty="0" smtClean="0"/>
              <a:t>第四级</a:t>
            </a:r>
            <a:endParaRPr lang="zh-CN" altLang="en-US" dirty="0"/>
          </a:p>
        </p:txBody>
      </p:sp>
      <p:sp>
        <p:nvSpPr>
          <p:cNvPr id="4" name="灯片编号占位符 3"/>
          <p:cNvSpPr>
            <a:spLocks noGrp="1"/>
          </p:cNvSpPr>
          <p:nvPr>
            <p:ph type="sldNum" sz="quarter" idx="10"/>
          </p:nvPr>
        </p:nvSpPr>
        <p:spPr/>
        <p:txBody>
          <a:bodyPr/>
          <a:lstStyle>
            <a:lvl1pPr>
              <a:defRPr/>
            </a:lvl1pPr>
          </a:lstStyle>
          <a:p>
            <a:fld id="{13633FEE-298A-4EC9-A46D-31F2A27AC04A}" type="slidenum">
              <a:rPr lang="en-US" altLang="zh-CN"/>
              <a:pPr/>
              <a:t>‹#›</a:t>
            </a:fld>
            <a:endParaRPr lang="en-US" altLang="zh-CN"/>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11188" y="404813"/>
            <a:ext cx="8353425" cy="6477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573088" y="1293813"/>
            <a:ext cx="8532812" cy="5449887"/>
          </a:xfrm>
        </p:spPr>
        <p:txBody>
          <a:bodyPr/>
          <a:lstStyle>
            <a:lvl4pPr>
              <a:defRPr kumimoji="1" lang="zh-CN" altLang="en-US" sz="2000" b="1" baseline="0" dirty="0" smtClean="0">
                <a:solidFill>
                  <a:srgbClr val="002060"/>
                </a:solidFill>
                <a:effectLst/>
                <a:latin typeface="Arial Unicode MS" pitchFamily="34" charset="-122"/>
                <a:ea typeface="华文行楷" pitchFamily="2" charset="-122"/>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marL="1600200" marR="0" lvl="3" indent="-228600" algn="l" defTabSz="914400" rtl="0" eaLnBrk="0" fontAlgn="base" latinLnBrk="0" hangingPunct="0">
              <a:lnSpc>
                <a:spcPct val="100000"/>
              </a:lnSpc>
              <a:spcBef>
                <a:spcPct val="20000"/>
              </a:spcBef>
              <a:spcAft>
                <a:spcPct val="0"/>
              </a:spcAft>
              <a:buClr>
                <a:schemeClr val="tx1"/>
              </a:buClr>
              <a:buSzPct val="80000"/>
              <a:buFont typeface="Wingdings" pitchFamily="2" charset="2"/>
              <a:buChar char="u"/>
              <a:tabLst/>
              <a:defRPr/>
            </a:pPr>
            <a:r>
              <a:rPr lang="zh-CN" altLang="en-US" dirty="0" smtClean="0"/>
              <a:t>第四级</a:t>
            </a:r>
          </a:p>
          <a:p>
            <a:pPr lvl="4"/>
            <a:r>
              <a:rPr lang="zh-CN" altLang="en-US" dirty="0" smtClean="0"/>
              <a:t>第五级</a:t>
            </a:r>
            <a:endParaRPr lang="zh-CN" altLang="en-US" dirty="0"/>
          </a:p>
        </p:txBody>
      </p:sp>
      <p:sp>
        <p:nvSpPr>
          <p:cNvPr id="5" name="灯片编号占位符 4"/>
          <p:cNvSpPr>
            <a:spLocks noGrp="1"/>
          </p:cNvSpPr>
          <p:nvPr>
            <p:ph type="sldNum" sz="quarter" idx="10"/>
          </p:nvPr>
        </p:nvSpPr>
        <p:spPr>
          <a:xfrm>
            <a:off x="-36513" y="6496050"/>
            <a:ext cx="587376" cy="336550"/>
          </a:xfrm>
        </p:spPr>
        <p:txBody>
          <a:bodyPr/>
          <a:lstStyle>
            <a:lvl1pPr>
              <a:defRPr/>
            </a:lvl1pPr>
          </a:lstStyle>
          <a:p>
            <a:fld id="{78D66E1C-2C2C-4369-92CA-08EB9FCEBE5C}" type="slidenum">
              <a:rPr lang="en-US" altLang="zh-CN"/>
              <a:pPr/>
              <a:t>‹#›</a:t>
            </a:fld>
            <a:endParaRPr lang="en-US" altLang="zh-CN"/>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ChangeArrowheads="1"/>
          </p:cNvSpPr>
          <p:nvPr/>
        </p:nvSpPr>
        <p:spPr bwMode="auto">
          <a:xfrm>
            <a:off x="0" y="0"/>
            <a:ext cx="539750" cy="6858000"/>
          </a:xfrm>
          <a:prstGeom prst="rect">
            <a:avLst/>
          </a:prstGeom>
          <a:solidFill>
            <a:schemeClr val="accent1"/>
          </a:solidFill>
          <a:ln w="9525">
            <a:noFill/>
            <a:miter lim="800000"/>
            <a:headEnd/>
            <a:tailEnd/>
          </a:ln>
          <a:effectLst/>
        </p:spPr>
        <p:txBody>
          <a:bodyPr wrap="none" anchor="ctr"/>
          <a:lstStyle/>
          <a:p>
            <a:endParaRPr lang="zh-CN" altLang="en-US"/>
          </a:p>
        </p:txBody>
      </p:sp>
      <p:sp>
        <p:nvSpPr>
          <p:cNvPr id="7172" name="Rectangle 4"/>
          <p:cNvSpPr>
            <a:spLocks noChangeArrowheads="1"/>
          </p:cNvSpPr>
          <p:nvPr/>
        </p:nvSpPr>
        <p:spPr bwMode="auto">
          <a:xfrm>
            <a:off x="539750" y="-4763"/>
            <a:ext cx="2160588" cy="649288"/>
          </a:xfrm>
          <a:prstGeom prst="rect">
            <a:avLst/>
          </a:prstGeom>
          <a:solidFill>
            <a:schemeClr val="accent1"/>
          </a:solidFill>
          <a:ln w="9525">
            <a:noFill/>
            <a:miter lim="800000"/>
            <a:headEnd/>
            <a:tailEnd/>
          </a:ln>
          <a:effectLst/>
        </p:spPr>
        <p:txBody>
          <a:bodyPr wrap="none" anchor="ctr"/>
          <a:lstStyle/>
          <a:p>
            <a:endParaRPr lang="zh-CN" altLang="en-US"/>
          </a:p>
        </p:txBody>
      </p:sp>
      <p:sp>
        <p:nvSpPr>
          <p:cNvPr id="7173" name="AutoShape 5"/>
          <p:cNvSpPr>
            <a:spLocks noChangeArrowheads="1"/>
          </p:cNvSpPr>
          <p:nvPr/>
        </p:nvSpPr>
        <p:spPr bwMode="auto">
          <a:xfrm>
            <a:off x="546100" y="404813"/>
            <a:ext cx="5105400" cy="609600"/>
          </a:xfrm>
          <a:prstGeom prst="roundRect">
            <a:avLst>
              <a:gd name="adj" fmla="val 50000"/>
            </a:avLst>
          </a:prstGeom>
          <a:solidFill>
            <a:schemeClr val="bg1"/>
          </a:solidFill>
          <a:ln w="9525">
            <a:noFill/>
            <a:round/>
            <a:headEnd/>
            <a:tailEnd/>
          </a:ln>
          <a:effectLst/>
        </p:spPr>
        <p:txBody>
          <a:bodyPr wrap="none" anchor="ctr"/>
          <a:lstStyle/>
          <a:p>
            <a:pPr algn="ctr">
              <a:spcBef>
                <a:spcPct val="0"/>
              </a:spcBef>
              <a:buClrTx/>
              <a:buFontTx/>
              <a:buNone/>
            </a:pPr>
            <a:endParaRPr lang="zh-CN" altLang="zh-CN" sz="2400">
              <a:solidFill>
                <a:schemeClr val="tx1"/>
              </a:solidFill>
              <a:effectLst/>
              <a:ea typeface="宋体" pitchFamily="2" charset="-122"/>
            </a:endParaRPr>
          </a:p>
        </p:txBody>
      </p:sp>
      <p:sp>
        <p:nvSpPr>
          <p:cNvPr id="7174" name="Rectangle 6"/>
          <p:cNvSpPr>
            <a:spLocks noGrp="1" noChangeArrowheads="1"/>
          </p:cNvSpPr>
          <p:nvPr>
            <p:ph type="title"/>
          </p:nvPr>
        </p:nvSpPr>
        <p:spPr bwMode="auto">
          <a:xfrm>
            <a:off x="611188" y="404813"/>
            <a:ext cx="8353425" cy="6477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7175" name="Rectangle 7"/>
          <p:cNvSpPr>
            <a:spLocks noGrp="1" noChangeArrowheads="1"/>
          </p:cNvSpPr>
          <p:nvPr>
            <p:ph type="body" idx="1"/>
          </p:nvPr>
        </p:nvSpPr>
        <p:spPr bwMode="auto">
          <a:xfrm>
            <a:off x="573088" y="1306513"/>
            <a:ext cx="8532812" cy="544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endParaRPr lang="en-US" altLang="zh-CN" dirty="0" smtClean="0"/>
          </a:p>
          <a:p>
            <a:pPr marL="1600200" marR="0" lvl="3" indent="-228600" algn="l" defTabSz="914400" rtl="0" eaLnBrk="0" fontAlgn="base" latinLnBrk="0" hangingPunct="0">
              <a:lnSpc>
                <a:spcPct val="100000"/>
              </a:lnSpc>
              <a:spcBef>
                <a:spcPct val="20000"/>
              </a:spcBef>
              <a:spcAft>
                <a:spcPct val="0"/>
              </a:spcAft>
              <a:buClr>
                <a:schemeClr val="tx1"/>
              </a:buClr>
              <a:buSzPct val="80000"/>
              <a:buFont typeface="Wingdings" pitchFamily="2" charset="2"/>
              <a:buChar char="u"/>
              <a:tabLst/>
              <a:defRPr/>
            </a:pPr>
            <a:r>
              <a:rPr lang="zh-CN" altLang="en-US" dirty="0" smtClean="0"/>
              <a:t>第四级</a:t>
            </a:r>
          </a:p>
          <a:p>
            <a:pPr lvl="3"/>
            <a:endParaRPr lang="zh-CN" altLang="en-US" dirty="0" smtClean="0"/>
          </a:p>
        </p:txBody>
      </p:sp>
      <p:sp>
        <p:nvSpPr>
          <p:cNvPr id="7178" name="Rectangle 10"/>
          <p:cNvSpPr>
            <a:spLocks noGrp="1" noChangeArrowheads="1"/>
          </p:cNvSpPr>
          <p:nvPr>
            <p:ph type="sldNum" sz="quarter" idx="4"/>
          </p:nvPr>
        </p:nvSpPr>
        <p:spPr bwMode="auto">
          <a:xfrm>
            <a:off x="-36513" y="6496050"/>
            <a:ext cx="587376" cy="3365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spcBef>
                <a:spcPct val="0"/>
              </a:spcBef>
              <a:buClrTx/>
              <a:buFontTx/>
              <a:buNone/>
              <a:defRPr kumimoji="0" sz="1600" b="1">
                <a:effectLst/>
                <a:latin typeface="Arial" pitchFamily="34" charset="0"/>
                <a:ea typeface="+mn-ea"/>
              </a:defRPr>
            </a:lvl1pPr>
          </a:lstStyle>
          <a:p>
            <a:fld id="{BB9C7DE4-3F95-4356-9328-70FE0BAFBA3C}" type="slidenum">
              <a:rPr lang="en-US" altLang="zh-CN"/>
              <a:pPr/>
              <a:t>‹#›</a:t>
            </a:fld>
            <a:endParaRPr lang="en-US" altLang="zh-CN"/>
          </a:p>
        </p:txBody>
      </p:sp>
      <p:grpSp>
        <p:nvGrpSpPr>
          <p:cNvPr id="7179" name="Group 11"/>
          <p:cNvGrpSpPr>
            <a:grpSpLocks/>
          </p:cNvGrpSpPr>
          <p:nvPr/>
        </p:nvGrpSpPr>
        <p:grpSpPr bwMode="auto">
          <a:xfrm>
            <a:off x="539750" y="1062038"/>
            <a:ext cx="8604250" cy="206375"/>
            <a:chOff x="144" y="1248"/>
            <a:chExt cx="4656" cy="201"/>
          </a:xfrm>
        </p:grpSpPr>
        <p:sp>
          <p:nvSpPr>
            <p:cNvPr id="7180" name="AutoShape 12"/>
            <p:cNvSpPr>
              <a:spLocks noChangeArrowheads="1"/>
            </p:cNvSpPr>
            <p:nvPr userDrawn="1"/>
          </p:nvSpPr>
          <p:spPr bwMode="auto">
            <a:xfrm>
              <a:off x="384" y="1248"/>
              <a:ext cx="4416" cy="200"/>
            </a:xfrm>
            <a:prstGeom prst="roundRect">
              <a:avLst>
                <a:gd name="adj" fmla="val 0"/>
              </a:avLst>
            </a:prstGeom>
            <a:solidFill>
              <a:schemeClr val="bg2"/>
            </a:solidFill>
            <a:ln w="9525">
              <a:noFill/>
              <a:round/>
              <a:headEnd/>
              <a:tailEnd/>
            </a:ln>
            <a:effectLst/>
          </p:spPr>
          <p:txBody>
            <a:bodyPr wrap="none" anchor="ctr"/>
            <a:lstStyle/>
            <a:p>
              <a:endParaRPr lang="zh-CN" altLang="en-US"/>
            </a:p>
          </p:txBody>
        </p:sp>
        <p:sp>
          <p:nvSpPr>
            <p:cNvPr id="7181" name="AutoShape 13"/>
            <p:cNvSpPr>
              <a:spLocks noChangeArrowheads="1"/>
            </p:cNvSpPr>
            <p:nvPr userDrawn="1"/>
          </p:nvSpPr>
          <p:spPr bwMode="auto">
            <a:xfrm flipH="1">
              <a:off x="144" y="1248"/>
              <a:ext cx="248" cy="201"/>
            </a:xfrm>
            <a:prstGeom prst="flowChartDelay">
              <a:avLst/>
            </a:prstGeom>
            <a:solidFill>
              <a:schemeClr val="bg2"/>
            </a:solidFill>
            <a:ln w="9525">
              <a:noFill/>
              <a:miter lim="800000"/>
              <a:headEnd/>
              <a:tailEnd/>
            </a:ln>
            <a:effectLst/>
          </p:spPr>
          <p:txBody>
            <a:bodyPr wrap="none" anchor="ctr"/>
            <a:lstStyle/>
            <a:p>
              <a:endParaRPr lang="zh-CN" altLang="en-US"/>
            </a:p>
          </p:txBody>
        </p:sp>
      </p:grpSp>
      <p:pic>
        <p:nvPicPr>
          <p:cNvPr id="12" name="Picture 1036"/>
          <p:cNvPicPr>
            <a:picLocks noChangeAspect="1" noChangeArrowheads="1"/>
          </p:cNvPicPr>
          <p:nvPr/>
        </p:nvPicPr>
        <p:blipFill>
          <a:blip r:embed="rId5" cstate="print"/>
          <a:srcRect/>
          <a:stretch>
            <a:fillRect/>
          </a:stretch>
        </p:blipFill>
        <p:spPr bwMode="auto">
          <a:xfrm>
            <a:off x="25401" y="185738"/>
            <a:ext cx="501905" cy="806432"/>
          </a:xfrm>
          <a:prstGeom prst="rect">
            <a:avLst/>
          </a:prstGeom>
          <a:noFill/>
          <a:ln w="9525" cap="flat" cmpd="sng">
            <a:noFill/>
            <a:prstDash val="solid"/>
            <a:miter lim="800000"/>
            <a:headEnd/>
            <a:tailEnd/>
          </a:ln>
          <a:effectLst/>
        </p:spPr>
      </p:pic>
      <p:pic>
        <p:nvPicPr>
          <p:cNvPr id="923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029575" y="73025"/>
            <a:ext cx="1079500" cy="882650"/>
          </a:xfrm>
          <a:prstGeom prst="rect">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noFill/>
                <a:miter lim="800000"/>
                <a:headEnd/>
                <a:tailEnd/>
              </a14:hiddenLine>
            </a:ext>
            <a:ext uri="{AF507438-7753-43e0-B8FC-AC1667EBCBE1}">
              <a14:hiddenEffects xmlns="" xmlns:a14="http://schemas.microsoft.com/office/drawing/2010/main">
                <a:effectLst>
                  <a:outerShdw dist="35921" dir="2700000" algn="ctr" rotWithShape="0">
                    <a:srgbClr val="003366"/>
                  </a:outerShdw>
                </a:effectLst>
              </a14:hiddenEffects>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65" r:id="rId3"/>
  </p:sldLayoutIdLst>
  <p:transition>
    <p:wedge/>
  </p:transition>
  <p:timing>
    <p:tnLst>
      <p:par>
        <p:cTn id="1" dur="indefinite" restart="never" nodeType="tmRoot"/>
      </p:par>
    </p:tnLst>
  </p:timing>
  <p:hf hdr="0" ftr="0" dt="0"/>
  <p:txStyles>
    <p:titleStyle>
      <a:lvl1pPr algn="l" rtl="0" fontAlgn="base">
        <a:lnSpc>
          <a:spcPct val="90000"/>
        </a:lnSpc>
        <a:spcBef>
          <a:spcPct val="0"/>
        </a:spcBef>
        <a:spcAft>
          <a:spcPct val="0"/>
        </a:spcAft>
        <a:defRPr kumimoji="1" sz="3200" b="1">
          <a:solidFill>
            <a:srgbClr val="006666"/>
          </a:solidFill>
          <a:effectLst>
            <a:outerShdw blurRad="38100" dist="38100" dir="2700000" algn="tl">
              <a:srgbClr val="C0C0C0"/>
            </a:outerShdw>
          </a:effectLst>
          <a:latin typeface="+mj-lt"/>
          <a:ea typeface="+mj-ea"/>
          <a:cs typeface="+mj-cs"/>
        </a:defRPr>
      </a:lvl1pPr>
      <a:lvl2pPr algn="l" rtl="0" fontAlgn="base">
        <a:lnSpc>
          <a:spcPct val="90000"/>
        </a:lnSpc>
        <a:spcBef>
          <a:spcPct val="0"/>
        </a:spcBef>
        <a:spcAft>
          <a:spcPct val="0"/>
        </a:spcAft>
        <a:defRPr kumimoji="1" sz="3200" b="1">
          <a:solidFill>
            <a:srgbClr val="006666"/>
          </a:solidFill>
          <a:effectLst>
            <a:outerShdw blurRad="38100" dist="38100" dir="2700000" algn="tl">
              <a:srgbClr val="C0C0C0"/>
            </a:outerShdw>
          </a:effectLst>
          <a:latin typeface="Times New Roman" pitchFamily="18" charset="0"/>
          <a:ea typeface="黑体" pitchFamily="2" charset="-122"/>
        </a:defRPr>
      </a:lvl2pPr>
      <a:lvl3pPr algn="l" rtl="0" fontAlgn="base">
        <a:lnSpc>
          <a:spcPct val="90000"/>
        </a:lnSpc>
        <a:spcBef>
          <a:spcPct val="0"/>
        </a:spcBef>
        <a:spcAft>
          <a:spcPct val="0"/>
        </a:spcAft>
        <a:defRPr kumimoji="1" sz="3200" b="1">
          <a:solidFill>
            <a:srgbClr val="006666"/>
          </a:solidFill>
          <a:effectLst>
            <a:outerShdw blurRad="38100" dist="38100" dir="2700000" algn="tl">
              <a:srgbClr val="C0C0C0"/>
            </a:outerShdw>
          </a:effectLst>
          <a:latin typeface="Times New Roman" pitchFamily="18" charset="0"/>
          <a:ea typeface="黑体" pitchFamily="2" charset="-122"/>
        </a:defRPr>
      </a:lvl3pPr>
      <a:lvl4pPr algn="l" rtl="0" fontAlgn="base">
        <a:lnSpc>
          <a:spcPct val="90000"/>
        </a:lnSpc>
        <a:spcBef>
          <a:spcPct val="0"/>
        </a:spcBef>
        <a:spcAft>
          <a:spcPct val="0"/>
        </a:spcAft>
        <a:defRPr kumimoji="1" sz="3200" b="1">
          <a:solidFill>
            <a:srgbClr val="006666"/>
          </a:solidFill>
          <a:effectLst>
            <a:outerShdw blurRad="38100" dist="38100" dir="2700000" algn="tl">
              <a:srgbClr val="C0C0C0"/>
            </a:outerShdw>
          </a:effectLst>
          <a:latin typeface="Times New Roman" pitchFamily="18" charset="0"/>
          <a:ea typeface="黑体" pitchFamily="2" charset="-122"/>
        </a:defRPr>
      </a:lvl4pPr>
      <a:lvl5pPr algn="l" rtl="0" fontAlgn="base">
        <a:lnSpc>
          <a:spcPct val="90000"/>
        </a:lnSpc>
        <a:spcBef>
          <a:spcPct val="0"/>
        </a:spcBef>
        <a:spcAft>
          <a:spcPct val="0"/>
        </a:spcAft>
        <a:defRPr kumimoji="1" sz="3200" b="1">
          <a:solidFill>
            <a:srgbClr val="006666"/>
          </a:solidFill>
          <a:effectLst>
            <a:outerShdw blurRad="38100" dist="38100" dir="2700000" algn="tl">
              <a:srgbClr val="C0C0C0"/>
            </a:outerShdw>
          </a:effectLst>
          <a:latin typeface="Times New Roman" pitchFamily="18" charset="0"/>
          <a:ea typeface="黑体" pitchFamily="2" charset="-122"/>
        </a:defRPr>
      </a:lvl5pPr>
      <a:lvl6pPr marL="457200" algn="l" rtl="0" fontAlgn="base">
        <a:lnSpc>
          <a:spcPct val="90000"/>
        </a:lnSpc>
        <a:spcBef>
          <a:spcPct val="0"/>
        </a:spcBef>
        <a:spcAft>
          <a:spcPct val="0"/>
        </a:spcAft>
        <a:defRPr kumimoji="1" sz="3200" b="1">
          <a:solidFill>
            <a:srgbClr val="006666"/>
          </a:solidFill>
          <a:effectLst>
            <a:outerShdw blurRad="38100" dist="38100" dir="2700000" algn="tl">
              <a:srgbClr val="C0C0C0"/>
            </a:outerShdw>
          </a:effectLst>
          <a:latin typeface="Times New Roman" pitchFamily="18" charset="0"/>
          <a:ea typeface="黑体" pitchFamily="2" charset="-122"/>
        </a:defRPr>
      </a:lvl6pPr>
      <a:lvl7pPr marL="914400" algn="l" rtl="0" fontAlgn="base">
        <a:lnSpc>
          <a:spcPct val="90000"/>
        </a:lnSpc>
        <a:spcBef>
          <a:spcPct val="0"/>
        </a:spcBef>
        <a:spcAft>
          <a:spcPct val="0"/>
        </a:spcAft>
        <a:defRPr kumimoji="1" sz="3200" b="1">
          <a:solidFill>
            <a:srgbClr val="006666"/>
          </a:solidFill>
          <a:effectLst>
            <a:outerShdw blurRad="38100" dist="38100" dir="2700000" algn="tl">
              <a:srgbClr val="C0C0C0"/>
            </a:outerShdw>
          </a:effectLst>
          <a:latin typeface="Times New Roman" pitchFamily="18" charset="0"/>
          <a:ea typeface="黑体" pitchFamily="2" charset="-122"/>
        </a:defRPr>
      </a:lvl7pPr>
      <a:lvl8pPr marL="1371600" algn="l" rtl="0" fontAlgn="base">
        <a:lnSpc>
          <a:spcPct val="90000"/>
        </a:lnSpc>
        <a:spcBef>
          <a:spcPct val="0"/>
        </a:spcBef>
        <a:spcAft>
          <a:spcPct val="0"/>
        </a:spcAft>
        <a:defRPr kumimoji="1" sz="3200" b="1">
          <a:solidFill>
            <a:srgbClr val="006666"/>
          </a:solidFill>
          <a:effectLst>
            <a:outerShdw blurRad="38100" dist="38100" dir="2700000" algn="tl">
              <a:srgbClr val="C0C0C0"/>
            </a:outerShdw>
          </a:effectLst>
          <a:latin typeface="Times New Roman" pitchFamily="18" charset="0"/>
          <a:ea typeface="黑体" pitchFamily="2" charset="-122"/>
        </a:defRPr>
      </a:lvl8pPr>
      <a:lvl9pPr marL="1828800" algn="l" rtl="0" fontAlgn="base">
        <a:lnSpc>
          <a:spcPct val="90000"/>
        </a:lnSpc>
        <a:spcBef>
          <a:spcPct val="0"/>
        </a:spcBef>
        <a:spcAft>
          <a:spcPct val="0"/>
        </a:spcAft>
        <a:defRPr kumimoji="1" sz="3200" b="1">
          <a:solidFill>
            <a:srgbClr val="006666"/>
          </a:solidFill>
          <a:effectLst>
            <a:outerShdw blurRad="38100" dist="38100" dir="2700000" algn="tl">
              <a:srgbClr val="C0C0C0"/>
            </a:outerShdw>
          </a:effectLst>
          <a:latin typeface="Times New Roman" pitchFamily="18" charset="0"/>
          <a:ea typeface="黑体" pitchFamily="2" charset="-122"/>
        </a:defRPr>
      </a:lvl9pPr>
    </p:titleStyle>
    <p:bodyStyle>
      <a:lvl1pPr marL="342900" indent="-342900" algn="l" rtl="0" fontAlgn="base">
        <a:spcBef>
          <a:spcPct val="20000"/>
        </a:spcBef>
        <a:spcAft>
          <a:spcPct val="0"/>
        </a:spcAft>
        <a:buClr>
          <a:srgbClr val="0000FF"/>
        </a:buClr>
        <a:buFont typeface="Wingdings" pitchFamily="2" charset="2"/>
        <a:buChar char="v"/>
        <a:defRPr kumimoji="1" sz="2800" b="1">
          <a:solidFill>
            <a:srgbClr val="0000FF"/>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Ø"/>
        <a:defRPr kumimoji="1" sz="2400" b="1">
          <a:solidFill>
            <a:schemeClr val="tx2"/>
          </a:solidFill>
          <a:effectLst>
            <a:outerShdw blurRad="38100" dist="38100" dir="2700000" algn="tl">
              <a:srgbClr val="C0C0C0"/>
            </a:outerShdw>
          </a:effectLst>
          <a:latin typeface="+mn-lt"/>
          <a:ea typeface="楷体_GB2312" pitchFamily="49" charset="-122"/>
        </a:defRPr>
      </a:lvl2pPr>
      <a:lvl3pPr marL="1143000" indent="-228600" algn="l" rtl="0" fontAlgn="base">
        <a:spcBef>
          <a:spcPct val="20000"/>
        </a:spcBef>
        <a:spcAft>
          <a:spcPct val="0"/>
        </a:spcAft>
        <a:buClr>
          <a:srgbClr val="6600CC"/>
        </a:buClr>
        <a:buSzPct val="75000"/>
        <a:buFont typeface="Wingdings" pitchFamily="2" charset="2"/>
        <a:buChar char="ü"/>
        <a:defRPr kumimoji="1" sz="2400" b="1">
          <a:solidFill>
            <a:srgbClr val="6600CC"/>
          </a:solidFill>
          <a:effectLst>
            <a:outerShdw blurRad="38100" dist="38100" dir="2700000" algn="tl">
              <a:srgbClr val="C0C0C0"/>
            </a:outerShdw>
          </a:effectLst>
          <a:latin typeface="+mn-lt"/>
          <a:ea typeface="华文新魏" pitchFamily="2" charset="-122"/>
        </a:defRPr>
      </a:lvl3pPr>
      <a:lvl4pPr marL="1600200" marR="0" indent="-228600" algn="l" defTabSz="914400" rtl="0" eaLnBrk="1" fontAlgn="base" latinLnBrk="0" hangingPunct="1">
        <a:lnSpc>
          <a:spcPct val="100000"/>
        </a:lnSpc>
        <a:spcBef>
          <a:spcPct val="20000"/>
        </a:spcBef>
        <a:spcAft>
          <a:spcPct val="0"/>
        </a:spcAft>
        <a:buClr>
          <a:schemeClr val="tx1"/>
        </a:buClr>
        <a:buSzPct val="80000"/>
        <a:buFontTx/>
        <a:buChar char="–"/>
        <a:tabLst/>
        <a:defRPr kumimoji="1" lang="zh-CN" altLang="en-US" sz="2000" b="1" baseline="0" dirty="0" smtClean="0">
          <a:solidFill>
            <a:srgbClr val="002060"/>
          </a:solidFill>
          <a:effectLst/>
          <a:latin typeface="Arial Unicode MS" pitchFamily="34" charset="-122"/>
          <a:ea typeface="华文行楷" pitchFamily="2" charset="-122"/>
        </a:defRPr>
      </a:lvl4pPr>
      <a:lvl5pPr marL="2057400" indent="-228600" algn="l" rtl="0" fontAlgn="base">
        <a:spcBef>
          <a:spcPct val="20000"/>
        </a:spcBef>
        <a:spcAft>
          <a:spcPct val="0"/>
        </a:spcAft>
        <a:buClr>
          <a:schemeClr val="tx1"/>
        </a:buClr>
        <a:buSzPct val="65000"/>
        <a:buFont typeface="Wingdings" pitchFamily="2" charset="2"/>
        <a:buChar char="l"/>
        <a:defRPr kumimoji="1" sz="2400" b="1">
          <a:solidFill>
            <a:srgbClr val="FF3399"/>
          </a:solidFill>
          <a:effectLst>
            <a:outerShdw blurRad="38100" dist="38100" dir="2700000" algn="tl">
              <a:srgbClr val="C0C0C0"/>
            </a:outerShdw>
          </a:effectLst>
          <a:latin typeface="+mn-lt"/>
          <a:ea typeface="+mn-ea"/>
        </a:defRPr>
      </a:lvl5pPr>
      <a:lvl6pPr marL="2514600" indent="-228600" algn="l" rtl="0" fontAlgn="base">
        <a:spcBef>
          <a:spcPct val="20000"/>
        </a:spcBef>
        <a:spcAft>
          <a:spcPct val="0"/>
        </a:spcAft>
        <a:buClr>
          <a:schemeClr val="tx1"/>
        </a:buClr>
        <a:buSzPct val="65000"/>
        <a:buFont typeface="Wingdings" pitchFamily="2" charset="2"/>
        <a:buChar char="l"/>
        <a:defRPr kumimoji="1" sz="2400" b="1">
          <a:solidFill>
            <a:srgbClr val="FF3399"/>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lr>
          <a:schemeClr val="tx1"/>
        </a:buClr>
        <a:buSzPct val="65000"/>
        <a:buFont typeface="Wingdings" pitchFamily="2" charset="2"/>
        <a:buChar char="l"/>
        <a:defRPr kumimoji="1" sz="2400" b="1">
          <a:solidFill>
            <a:srgbClr val="FF3399"/>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lr>
          <a:schemeClr val="tx1"/>
        </a:buClr>
        <a:buSzPct val="65000"/>
        <a:buFont typeface="Wingdings" pitchFamily="2" charset="2"/>
        <a:buChar char="l"/>
        <a:defRPr kumimoji="1" sz="2400" b="1">
          <a:solidFill>
            <a:srgbClr val="FF3399"/>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lr>
          <a:schemeClr val="tx1"/>
        </a:buClr>
        <a:buSzPct val="65000"/>
        <a:buFont typeface="Wingdings" pitchFamily="2" charset="2"/>
        <a:buChar char="l"/>
        <a:defRPr kumimoji="1" sz="2400" b="1">
          <a:solidFill>
            <a:srgbClr val="FF3399"/>
          </a:solidFill>
          <a:effectLst>
            <a:outerShdw blurRad="38100" dist="38100" dir="2700000" algn="tl">
              <a:srgbClr val="C0C0C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7.w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customXml" Target="../ink/ink1.xml"/><Relationship Id="rId4" Type="http://schemas.openxmlformats.org/officeDocument/2006/relationships/image" Target="../media/image43.emf"/><Relationship Id="rId5" Type="http://schemas.openxmlformats.org/officeDocument/2006/relationships/customXml" Target="../ink/ink2.xml"/><Relationship Id="rId6" Type="http://schemas.openxmlformats.org/officeDocument/2006/relationships/image" Target="../media/image44.emf"/><Relationship Id="rId7" Type="http://schemas.openxmlformats.org/officeDocument/2006/relationships/customXml" Target="../ink/ink3.xml"/><Relationship Id="rId8" Type="http://schemas.openxmlformats.org/officeDocument/2006/relationships/image" Target="../media/image45.emf"/><Relationship Id="rId9" Type="http://schemas.openxmlformats.org/officeDocument/2006/relationships/customXml" Target="../ink/ink4.xml"/><Relationship Id="rId10" Type="http://schemas.openxmlformats.org/officeDocument/2006/relationships/image" Target="../media/image46.emf"/><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00033" y="2309810"/>
            <a:ext cx="8609041" cy="762000"/>
          </a:xfrm>
          <a:noFill/>
          <a:ln/>
        </p:spPr>
        <p:txBody>
          <a:bodyPr wrap="none" lIns="0" tIns="0" rIns="0" bIns="0"/>
          <a:lstStyle/>
          <a:p>
            <a:r>
              <a:rPr lang="zh-CN" altLang="en-US" sz="4400" dirty="0" smtClean="0">
                <a:solidFill>
                  <a:srgbClr val="FF0000"/>
                </a:solidFill>
              </a:rPr>
              <a:t>第</a:t>
            </a:r>
            <a:r>
              <a:rPr lang="en-US" altLang="zh-CN" sz="4400" dirty="0" smtClean="0">
                <a:solidFill>
                  <a:srgbClr val="FF0000"/>
                </a:solidFill>
              </a:rPr>
              <a:t>3</a:t>
            </a:r>
            <a:r>
              <a:rPr lang="zh-CN" altLang="en-US" sz="4400" dirty="0" smtClean="0">
                <a:solidFill>
                  <a:srgbClr val="FF0000"/>
                </a:solidFill>
              </a:rPr>
              <a:t>讲 进程调度</a:t>
            </a:r>
            <a:endParaRPr lang="zh-CN" altLang="en-US" sz="4400" dirty="0">
              <a:solidFill>
                <a:srgbClr val="FF0000"/>
              </a:solidFill>
            </a:endParaRPr>
          </a:p>
        </p:txBody>
      </p:sp>
      <p:sp>
        <p:nvSpPr>
          <p:cNvPr id="5" name="Rectangle 4"/>
          <p:cNvSpPr txBox="1">
            <a:spLocks noChangeArrowheads="1"/>
          </p:cNvSpPr>
          <p:nvPr/>
        </p:nvSpPr>
        <p:spPr bwMode="auto">
          <a:xfrm>
            <a:off x="3403592" y="4318022"/>
            <a:ext cx="5000660" cy="161130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buFont typeface="Wingdings" pitchFamily="2" charset="2"/>
              <a:buNone/>
              <a:defRPr sz="2800">
                <a:solidFill>
                  <a:schemeClr val="tx2"/>
                </a:solidFill>
                <a:latin typeface="华文新魏" pitchFamily="2" charset="-122"/>
                <a:ea typeface="华文新魏" pitchFamily="2" charset="-122"/>
              </a:defRPr>
            </a:lvl1p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defRPr/>
            </a:pPr>
            <a:r>
              <a:rPr kumimoji="1" lang="zh-CN" altLang="en-US"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华文新魏" pitchFamily="2" charset="-122"/>
                <a:ea typeface="华文新魏" pitchFamily="2" charset="-122"/>
                <a:cs typeface="+mn-cs"/>
              </a:rPr>
              <a:t>张雷</a:t>
            </a:r>
          </a:p>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defRPr/>
            </a:pPr>
            <a:r>
              <a:rPr kumimoji="1" lang="en-US" altLang="zh-CN" sz="2400" b="1" i="0" u="none" strike="noStrike" kern="0" cap="none" spc="0" normalizeH="0" baseline="0" noProof="0" dirty="0" err="1" smtClean="0">
                <a:ln>
                  <a:noFill/>
                </a:ln>
                <a:solidFill>
                  <a:schemeClr val="tx2"/>
                </a:solidFill>
                <a:effectLst>
                  <a:outerShdw blurRad="38100" dist="38100" dir="2700000" algn="tl">
                    <a:srgbClr val="C0C0C0"/>
                  </a:outerShdw>
                </a:effectLst>
                <a:uLnTx/>
                <a:uFillTx/>
                <a:latin typeface="华文新魏" pitchFamily="2" charset="-122"/>
                <a:ea typeface="华文新魏" pitchFamily="2" charset="-122"/>
                <a:cs typeface="+mn-cs"/>
              </a:rPr>
              <a:t>zhangl@nju.edu.cn</a:t>
            </a:r>
            <a:endParaRPr kumimoji="1" lang="en-US" altLang="zh-CN" sz="2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华文新魏" pitchFamily="2" charset="-122"/>
              <a:ea typeface="华文新魏" pitchFamily="2" charset="-122"/>
              <a:cs typeface="+mn-cs"/>
            </a:endParaRPr>
          </a:p>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defRPr/>
            </a:pPr>
            <a:r>
              <a:rPr kumimoji="1" lang="zh-CN" altLang="en-US" sz="28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华文新魏" pitchFamily="2" charset="-122"/>
                <a:ea typeface="华文新魏" pitchFamily="2" charset="-122"/>
                <a:cs typeface="+mn-cs"/>
              </a:rPr>
              <a:t>南京大学计算机科学与技术系</a:t>
            </a:r>
            <a:endParaRPr kumimoji="1" lang="zh-CN" altLang="en-US" sz="2800" b="1" i="0" u="none" strike="noStrike" kern="0" cap="none" spc="0" normalizeH="0" baseline="0" noProof="0" dirty="0">
              <a:ln>
                <a:noFill/>
              </a:ln>
              <a:solidFill>
                <a:schemeClr val="tx2"/>
              </a:solidFill>
              <a:effectLst>
                <a:outerShdw blurRad="38100" dist="38100" dir="2700000" algn="tl">
                  <a:srgbClr val="C0C0C0"/>
                </a:outerShdw>
              </a:effectLst>
              <a:uLnTx/>
              <a:uFillTx/>
              <a:latin typeface="华文新魏" pitchFamily="2" charset="-122"/>
              <a:ea typeface="华文新魏" pitchFamily="2" charset="-122"/>
              <a:cs typeface="+mn-cs"/>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C61DCA1-B788-4887-8C4D-6D4FDE4924D5}" type="slidenum">
              <a:rPr lang="en-US" altLang="zh-CN"/>
              <a:pPr/>
              <a:t>10</a:t>
            </a:fld>
            <a:endParaRPr lang="en-US" altLang="zh-CN" dirty="0"/>
          </a:p>
        </p:txBody>
      </p:sp>
      <p:sp>
        <p:nvSpPr>
          <p:cNvPr id="661506" name="Rectangle 2"/>
          <p:cNvSpPr>
            <a:spLocks noGrp="1" noChangeArrowheads="1"/>
          </p:cNvSpPr>
          <p:nvPr>
            <p:ph type="title"/>
          </p:nvPr>
        </p:nvSpPr>
        <p:spPr/>
        <p:txBody>
          <a:bodyPr/>
          <a:lstStyle/>
          <a:p>
            <a:r>
              <a:rPr lang="zh-CN" altLang="en-US" dirty="0"/>
              <a:t>调度</a:t>
            </a:r>
            <a:r>
              <a:rPr lang="zh-CN" altLang="en-US" dirty="0" smtClean="0"/>
              <a:t>策略设计目标</a:t>
            </a:r>
            <a:endParaRPr lang="zh-CN" altLang="en-US" dirty="0"/>
          </a:p>
        </p:txBody>
      </p:sp>
      <p:sp>
        <p:nvSpPr>
          <p:cNvPr id="661507" name="Rectangle 3"/>
          <p:cNvSpPr>
            <a:spLocks noGrp="1" noChangeArrowheads="1"/>
          </p:cNvSpPr>
          <p:nvPr>
            <p:ph type="body" idx="1"/>
          </p:nvPr>
        </p:nvSpPr>
        <p:spPr/>
        <p:txBody>
          <a:bodyPr/>
          <a:lstStyle/>
          <a:p>
            <a:r>
              <a:rPr lang="zh-CN" altLang="en-US" dirty="0" smtClean="0"/>
              <a:t>决定何时如何选择</a:t>
            </a:r>
            <a:r>
              <a:rPr lang="zh-CN" altLang="en-US" dirty="0"/>
              <a:t>一个新</a:t>
            </a:r>
            <a:r>
              <a:rPr lang="zh-CN" altLang="en-US" dirty="0" smtClean="0"/>
              <a:t>进程投入运行</a:t>
            </a:r>
            <a:endParaRPr lang="zh-CN" altLang="en-US" dirty="0"/>
          </a:p>
          <a:p>
            <a:pPr lvl="1"/>
            <a:r>
              <a:rPr lang="zh-CN" altLang="en-US" dirty="0" smtClean="0"/>
              <a:t>进程</a:t>
            </a:r>
            <a:r>
              <a:rPr lang="zh-CN" altLang="en-US" dirty="0"/>
              <a:t>响应时间尽可能快（切换时机）</a:t>
            </a:r>
          </a:p>
          <a:p>
            <a:pPr lvl="1"/>
            <a:r>
              <a:rPr lang="zh-CN" altLang="en-US" dirty="0"/>
              <a:t>后台作业吞吐量尽可能高（降低切换开销）</a:t>
            </a:r>
          </a:p>
          <a:p>
            <a:pPr lvl="1"/>
            <a:r>
              <a:rPr lang="zh-CN" altLang="en-US" dirty="0"/>
              <a:t>协调不同进程的调度顺序</a:t>
            </a:r>
            <a:r>
              <a:rPr lang="zh-CN" altLang="en-US" dirty="0" smtClean="0"/>
              <a:t>（优先级定义）</a:t>
            </a:r>
            <a:endParaRPr lang="zh-CN" altLang="en-US" dirty="0"/>
          </a:p>
          <a:p>
            <a:pPr lvl="1"/>
            <a:r>
              <a:rPr lang="zh-CN" altLang="en-US" dirty="0" smtClean="0"/>
              <a:t>避免进程饥饿（</a:t>
            </a:r>
            <a:r>
              <a:rPr lang="zh-CN" altLang="en-US" dirty="0"/>
              <a:t>动态优先级更新）</a:t>
            </a:r>
          </a:p>
          <a:p>
            <a:endParaRPr lang="en-US" altLang="zh-CN" dirty="0"/>
          </a:p>
        </p:txBody>
      </p:sp>
      <p:grpSp>
        <p:nvGrpSpPr>
          <p:cNvPr id="6" name="Group 5"/>
          <p:cNvGrpSpPr>
            <a:grpSpLocks/>
          </p:cNvGrpSpPr>
          <p:nvPr/>
        </p:nvGrpSpPr>
        <p:grpSpPr bwMode="auto">
          <a:xfrm>
            <a:off x="2000232" y="3857628"/>
            <a:ext cx="5472112" cy="2511267"/>
            <a:chOff x="3531" y="12135"/>
            <a:chExt cx="5010" cy="1345"/>
          </a:xfrm>
        </p:grpSpPr>
        <p:sp>
          <p:nvSpPr>
            <p:cNvPr id="8" name="Oval 6"/>
            <p:cNvSpPr>
              <a:spLocks noChangeArrowheads="1"/>
            </p:cNvSpPr>
            <p:nvPr/>
          </p:nvSpPr>
          <p:spPr bwMode="auto">
            <a:xfrm>
              <a:off x="5022" y="12135"/>
              <a:ext cx="1419" cy="367"/>
            </a:xfrm>
            <a:prstGeom prst="ellipse">
              <a:avLst/>
            </a:prstGeom>
            <a:solidFill>
              <a:srgbClr val="FFFFFF"/>
            </a:solidFill>
            <a:ln w="19050">
              <a:solidFill>
                <a:srgbClr val="000000"/>
              </a:solidFill>
              <a:round/>
              <a:headEnd/>
              <a:tailEnd/>
            </a:ln>
          </p:spPr>
          <p:txBody>
            <a:bodyPr tIns="36000"/>
            <a:lstStyle/>
            <a:p>
              <a:endParaRPr lang="zh-CN" altLang="en-US"/>
            </a:p>
          </p:txBody>
        </p:sp>
        <p:sp>
          <p:nvSpPr>
            <p:cNvPr id="9" name="Oval 7"/>
            <p:cNvSpPr>
              <a:spLocks noChangeArrowheads="1"/>
            </p:cNvSpPr>
            <p:nvPr/>
          </p:nvSpPr>
          <p:spPr bwMode="auto">
            <a:xfrm>
              <a:off x="3531" y="12991"/>
              <a:ext cx="1420" cy="367"/>
            </a:xfrm>
            <a:prstGeom prst="ellipse">
              <a:avLst/>
            </a:prstGeom>
            <a:solidFill>
              <a:srgbClr val="FFFFFF"/>
            </a:solidFill>
            <a:ln w="19050">
              <a:solidFill>
                <a:srgbClr val="000000"/>
              </a:solidFill>
              <a:round/>
              <a:headEnd/>
              <a:tailEnd/>
            </a:ln>
          </p:spPr>
          <p:txBody>
            <a:bodyPr tIns="36000"/>
            <a:lstStyle/>
            <a:p>
              <a:endParaRPr lang="zh-CN" altLang="en-US"/>
            </a:p>
          </p:txBody>
        </p:sp>
        <p:sp>
          <p:nvSpPr>
            <p:cNvPr id="10" name="Oval 8"/>
            <p:cNvSpPr>
              <a:spLocks noChangeArrowheads="1"/>
            </p:cNvSpPr>
            <p:nvPr/>
          </p:nvSpPr>
          <p:spPr bwMode="auto">
            <a:xfrm>
              <a:off x="6867" y="12991"/>
              <a:ext cx="1420" cy="367"/>
            </a:xfrm>
            <a:prstGeom prst="ellipse">
              <a:avLst/>
            </a:prstGeom>
            <a:solidFill>
              <a:srgbClr val="FFFFFF"/>
            </a:solidFill>
            <a:ln w="19050">
              <a:solidFill>
                <a:srgbClr val="000000"/>
              </a:solidFill>
              <a:round/>
              <a:headEnd/>
              <a:tailEnd/>
            </a:ln>
          </p:spPr>
          <p:txBody>
            <a:bodyPr tIns="36000"/>
            <a:lstStyle/>
            <a:p>
              <a:endParaRPr lang="zh-CN" altLang="en-US"/>
            </a:p>
          </p:txBody>
        </p:sp>
        <p:sp>
          <p:nvSpPr>
            <p:cNvPr id="11" name="Line 9"/>
            <p:cNvSpPr>
              <a:spLocks noChangeShapeType="1"/>
            </p:cNvSpPr>
            <p:nvPr/>
          </p:nvSpPr>
          <p:spPr bwMode="auto">
            <a:xfrm flipV="1">
              <a:off x="4282" y="12380"/>
              <a:ext cx="781" cy="611"/>
            </a:xfrm>
            <a:prstGeom prst="line">
              <a:avLst/>
            </a:prstGeom>
            <a:noFill/>
            <a:ln w="19050">
              <a:solidFill>
                <a:srgbClr val="000000"/>
              </a:solidFill>
              <a:round/>
              <a:headEnd/>
              <a:tailEnd type="triangle" w="med" len="med"/>
            </a:ln>
          </p:spPr>
          <p:txBody>
            <a:bodyPr tIns="36000"/>
            <a:lstStyle/>
            <a:p>
              <a:endParaRPr lang="zh-CN" altLang="en-US"/>
            </a:p>
          </p:txBody>
        </p:sp>
        <p:sp>
          <p:nvSpPr>
            <p:cNvPr id="12" name="Line 10"/>
            <p:cNvSpPr>
              <a:spLocks noChangeShapeType="1"/>
            </p:cNvSpPr>
            <p:nvPr/>
          </p:nvSpPr>
          <p:spPr bwMode="auto">
            <a:xfrm flipH="1">
              <a:off x="4637" y="12502"/>
              <a:ext cx="710" cy="550"/>
            </a:xfrm>
            <a:prstGeom prst="line">
              <a:avLst/>
            </a:prstGeom>
            <a:noFill/>
            <a:ln w="19050">
              <a:solidFill>
                <a:srgbClr val="000000"/>
              </a:solidFill>
              <a:round/>
              <a:headEnd/>
              <a:tailEnd type="triangle" w="med" len="med"/>
            </a:ln>
          </p:spPr>
          <p:txBody>
            <a:bodyPr tIns="36000"/>
            <a:lstStyle/>
            <a:p>
              <a:endParaRPr lang="zh-CN" altLang="en-US"/>
            </a:p>
          </p:txBody>
        </p:sp>
        <p:sp>
          <p:nvSpPr>
            <p:cNvPr id="13" name="Line 11"/>
            <p:cNvSpPr>
              <a:spLocks noChangeShapeType="1"/>
            </p:cNvSpPr>
            <p:nvPr/>
          </p:nvSpPr>
          <p:spPr bwMode="auto">
            <a:xfrm>
              <a:off x="6299" y="12441"/>
              <a:ext cx="994" cy="550"/>
            </a:xfrm>
            <a:prstGeom prst="line">
              <a:avLst/>
            </a:prstGeom>
            <a:noFill/>
            <a:ln w="19050">
              <a:solidFill>
                <a:srgbClr val="000000"/>
              </a:solidFill>
              <a:round/>
              <a:headEnd/>
              <a:tailEnd type="triangle" w="med" len="med"/>
            </a:ln>
          </p:spPr>
          <p:txBody>
            <a:bodyPr tIns="36000"/>
            <a:lstStyle/>
            <a:p>
              <a:endParaRPr lang="zh-CN" altLang="en-US"/>
            </a:p>
          </p:txBody>
        </p:sp>
        <p:sp>
          <p:nvSpPr>
            <p:cNvPr id="14" name="Line 12"/>
            <p:cNvSpPr>
              <a:spLocks noChangeShapeType="1"/>
            </p:cNvSpPr>
            <p:nvPr/>
          </p:nvSpPr>
          <p:spPr bwMode="auto">
            <a:xfrm flipH="1">
              <a:off x="4951" y="13174"/>
              <a:ext cx="1916" cy="0"/>
            </a:xfrm>
            <a:prstGeom prst="line">
              <a:avLst/>
            </a:prstGeom>
            <a:noFill/>
            <a:ln w="19050">
              <a:solidFill>
                <a:srgbClr val="000000"/>
              </a:solidFill>
              <a:round/>
              <a:headEnd/>
              <a:tailEnd type="triangle" w="med" len="med"/>
            </a:ln>
          </p:spPr>
          <p:txBody>
            <a:bodyPr tIns="36000"/>
            <a:lstStyle/>
            <a:p>
              <a:endParaRPr lang="zh-CN" altLang="en-US"/>
            </a:p>
          </p:txBody>
        </p:sp>
        <p:sp>
          <p:nvSpPr>
            <p:cNvPr id="15" name="Text Box 13"/>
            <p:cNvSpPr txBox="1">
              <a:spLocks noChangeArrowheads="1"/>
            </p:cNvSpPr>
            <p:nvPr/>
          </p:nvSpPr>
          <p:spPr bwMode="auto">
            <a:xfrm>
              <a:off x="5347" y="12197"/>
              <a:ext cx="851" cy="245"/>
            </a:xfrm>
            <a:prstGeom prst="rect">
              <a:avLst/>
            </a:prstGeom>
            <a:solidFill>
              <a:srgbClr val="FFFFFF"/>
            </a:solidFill>
            <a:ln w="9525">
              <a:noFill/>
              <a:miter lim="800000"/>
              <a:headEnd/>
              <a:tailEnd/>
            </a:ln>
          </p:spPr>
          <p:txBody>
            <a:bodyPr lIns="0" tIns="36000" rIns="0" bIns="0"/>
            <a:lstStyle/>
            <a:p>
              <a:r>
                <a:rPr lang="zh-CN" altLang="en-US" sz="2400" b="1" dirty="0">
                  <a:effectLst>
                    <a:outerShdw blurRad="38100" dist="38100" dir="2700000" algn="tl">
                      <a:srgbClr val="C0C0C0"/>
                    </a:outerShdw>
                  </a:effectLst>
                  <a:latin typeface="宋体" pitchFamily="2" charset="-122"/>
                  <a:ea typeface="宋体" pitchFamily="2" charset="-122"/>
                </a:rPr>
                <a:t>运行态</a:t>
              </a:r>
              <a:endParaRPr lang="zh-CN" altLang="en-US" sz="2400" b="1" dirty="0">
                <a:effectLst>
                  <a:outerShdw blurRad="38100" dist="38100" dir="2700000" algn="tl">
                    <a:srgbClr val="C0C0C0"/>
                  </a:outerShdw>
                </a:effectLst>
              </a:endParaRPr>
            </a:p>
          </p:txBody>
        </p:sp>
        <p:sp>
          <p:nvSpPr>
            <p:cNvPr id="16" name="Text Box 14"/>
            <p:cNvSpPr txBox="1">
              <a:spLocks noChangeArrowheads="1"/>
            </p:cNvSpPr>
            <p:nvPr/>
          </p:nvSpPr>
          <p:spPr bwMode="auto">
            <a:xfrm>
              <a:off x="3856" y="13052"/>
              <a:ext cx="852" cy="245"/>
            </a:xfrm>
            <a:prstGeom prst="rect">
              <a:avLst/>
            </a:prstGeom>
            <a:solidFill>
              <a:srgbClr val="FFFFFF"/>
            </a:solidFill>
            <a:ln w="9525">
              <a:noFill/>
              <a:miter lim="800000"/>
              <a:headEnd/>
              <a:tailEnd/>
            </a:ln>
          </p:spPr>
          <p:txBody>
            <a:bodyPr lIns="0" tIns="36000" rIns="0" bIns="0"/>
            <a:lstStyle/>
            <a:p>
              <a:r>
                <a:rPr lang="zh-CN" altLang="en-US" sz="2400" b="1" dirty="0">
                  <a:effectLst>
                    <a:outerShdw blurRad="38100" dist="38100" dir="2700000" algn="tl">
                      <a:srgbClr val="C0C0C0"/>
                    </a:outerShdw>
                  </a:effectLst>
                  <a:latin typeface="宋体" pitchFamily="2" charset="-122"/>
                  <a:ea typeface="宋体" pitchFamily="2" charset="-122"/>
                </a:rPr>
                <a:t>就绪态</a:t>
              </a:r>
              <a:endParaRPr lang="zh-CN" altLang="en-US" sz="2400" b="1" dirty="0">
                <a:effectLst>
                  <a:outerShdw blurRad="38100" dist="38100" dir="2700000" algn="tl">
                    <a:srgbClr val="C0C0C0"/>
                  </a:outerShdw>
                </a:effectLst>
              </a:endParaRPr>
            </a:p>
          </p:txBody>
        </p:sp>
        <p:sp>
          <p:nvSpPr>
            <p:cNvPr id="17" name="Text Box 15"/>
            <p:cNvSpPr txBox="1">
              <a:spLocks noChangeArrowheads="1"/>
            </p:cNvSpPr>
            <p:nvPr/>
          </p:nvSpPr>
          <p:spPr bwMode="auto">
            <a:xfrm>
              <a:off x="7192" y="13052"/>
              <a:ext cx="852" cy="245"/>
            </a:xfrm>
            <a:prstGeom prst="rect">
              <a:avLst/>
            </a:prstGeom>
            <a:solidFill>
              <a:srgbClr val="FFFFFF"/>
            </a:solidFill>
            <a:ln w="9525">
              <a:noFill/>
              <a:miter lim="800000"/>
              <a:headEnd/>
              <a:tailEnd/>
            </a:ln>
          </p:spPr>
          <p:txBody>
            <a:bodyPr lIns="0" tIns="36000" rIns="0" bIns="0"/>
            <a:lstStyle/>
            <a:p>
              <a:r>
                <a:rPr lang="zh-CN" altLang="en-US" sz="2400" b="1">
                  <a:effectLst>
                    <a:outerShdw blurRad="38100" dist="38100" dir="2700000" algn="tl">
                      <a:srgbClr val="C0C0C0"/>
                    </a:outerShdw>
                  </a:effectLst>
                  <a:latin typeface="宋体" pitchFamily="2" charset="-122"/>
                  <a:ea typeface="宋体" pitchFamily="2" charset="-122"/>
                </a:rPr>
                <a:t>等待态</a:t>
              </a:r>
              <a:endParaRPr lang="zh-CN" altLang="en-US" sz="2400" b="1">
                <a:effectLst>
                  <a:outerShdw blurRad="38100" dist="38100" dir="2700000" algn="tl">
                    <a:srgbClr val="C0C0C0"/>
                  </a:outerShdw>
                </a:effectLst>
              </a:endParaRPr>
            </a:p>
          </p:txBody>
        </p:sp>
        <p:sp>
          <p:nvSpPr>
            <p:cNvPr id="18" name="Text Box 16"/>
            <p:cNvSpPr txBox="1">
              <a:spLocks noChangeArrowheads="1"/>
            </p:cNvSpPr>
            <p:nvPr/>
          </p:nvSpPr>
          <p:spPr bwMode="auto">
            <a:xfrm>
              <a:off x="3998" y="12563"/>
              <a:ext cx="497" cy="245"/>
            </a:xfrm>
            <a:prstGeom prst="rect">
              <a:avLst/>
            </a:prstGeom>
            <a:solidFill>
              <a:srgbClr val="FFFFFF"/>
            </a:solidFill>
            <a:ln w="9525">
              <a:noFill/>
              <a:miter lim="800000"/>
              <a:headEnd/>
              <a:tailEnd/>
            </a:ln>
          </p:spPr>
          <p:txBody>
            <a:bodyPr lIns="0" tIns="36000" rIns="0" bIns="0"/>
            <a:lstStyle/>
            <a:p>
              <a:r>
                <a:rPr lang="zh-CN" altLang="en-US" sz="2000" b="1" dirty="0">
                  <a:solidFill>
                    <a:srgbClr val="0000FF"/>
                  </a:solidFill>
                  <a:effectLst/>
                  <a:latin typeface="宋体" pitchFamily="2" charset="-122"/>
                </a:rPr>
                <a:t>选中</a:t>
              </a:r>
              <a:endParaRPr lang="zh-CN" altLang="en-US" sz="2000" b="1" dirty="0">
                <a:solidFill>
                  <a:srgbClr val="0000FF"/>
                </a:solidFill>
                <a:effectLst/>
              </a:endParaRPr>
            </a:p>
          </p:txBody>
        </p:sp>
        <p:sp>
          <p:nvSpPr>
            <p:cNvPr id="19" name="Text Box 17"/>
            <p:cNvSpPr txBox="1">
              <a:spLocks noChangeArrowheads="1"/>
            </p:cNvSpPr>
            <p:nvPr/>
          </p:nvSpPr>
          <p:spPr bwMode="auto">
            <a:xfrm>
              <a:off x="5205" y="12685"/>
              <a:ext cx="497" cy="245"/>
            </a:xfrm>
            <a:prstGeom prst="rect">
              <a:avLst/>
            </a:prstGeom>
            <a:solidFill>
              <a:srgbClr val="FFFFFF"/>
            </a:solidFill>
            <a:ln w="9525">
              <a:noFill/>
              <a:miter lim="800000"/>
              <a:headEnd/>
              <a:tailEnd/>
            </a:ln>
          </p:spPr>
          <p:txBody>
            <a:bodyPr lIns="0" tIns="36000" rIns="0" bIns="0"/>
            <a:lstStyle/>
            <a:p>
              <a:r>
                <a:rPr lang="zh-CN" altLang="en-US" sz="2000" b="1">
                  <a:solidFill>
                    <a:srgbClr val="0000FF"/>
                  </a:solidFill>
                  <a:effectLst/>
                  <a:latin typeface="宋体" pitchFamily="2" charset="-122"/>
                </a:rPr>
                <a:t>落选</a:t>
              </a:r>
              <a:endParaRPr lang="zh-CN" altLang="en-US" sz="2000" b="1">
                <a:solidFill>
                  <a:srgbClr val="0000FF"/>
                </a:solidFill>
                <a:effectLst/>
              </a:endParaRPr>
            </a:p>
          </p:txBody>
        </p:sp>
        <p:sp>
          <p:nvSpPr>
            <p:cNvPr id="20" name="Text Box 18"/>
            <p:cNvSpPr txBox="1">
              <a:spLocks noChangeArrowheads="1"/>
            </p:cNvSpPr>
            <p:nvPr/>
          </p:nvSpPr>
          <p:spPr bwMode="auto">
            <a:xfrm>
              <a:off x="6979" y="12563"/>
              <a:ext cx="1562" cy="245"/>
            </a:xfrm>
            <a:prstGeom prst="rect">
              <a:avLst/>
            </a:prstGeom>
            <a:solidFill>
              <a:srgbClr val="FFFFFF"/>
            </a:solidFill>
            <a:ln w="9525">
              <a:noFill/>
              <a:miter lim="800000"/>
              <a:headEnd/>
              <a:tailEnd/>
            </a:ln>
          </p:spPr>
          <p:txBody>
            <a:bodyPr lIns="0" tIns="36000" rIns="0" bIns="0"/>
            <a:lstStyle/>
            <a:p>
              <a:r>
                <a:rPr lang="zh-CN" altLang="en-US" sz="2000" b="1">
                  <a:solidFill>
                    <a:srgbClr val="0000FF"/>
                  </a:solidFill>
                  <a:effectLst/>
                  <a:latin typeface="宋体" pitchFamily="2" charset="-122"/>
                </a:rPr>
                <a:t>出现等待事件</a:t>
              </a:r>
              <a:endParaRPr lang="zh-CN" altLang="en-US" sz="2000" b="1">
                <a:solidFill>
                  <a:srgbClr val="0000FF"/>
                </a:solidFill>
                <a:effectLst/>
              </a:endParaRPr>
            </a:p>
          </p:txBody>
        </p:sp>
        <p:sp>
          <p:nvSpPr>
            <p:cNvPr id="21" name="Text Box 19"/>
            <p:cNvSpPr txBox="1">
              <a:spLocks noChangeArrowheads="1"/>
            </p:cNvSpPr>
            <p:nvPr/>
          </p:nvSpPr>
          <p:spPr bwMode="auto">
            <a:xfrm>
              <a:off x="5205" y="13235"/>
              <a:ext cx="1561" cy="245"/>
            </a:xfrm>
            <a:prstGeom prst="rect">
              <a:avLst/>
            </a:prstGeom>
            <a:solidFill>
              <a:srgbClr val="FFFFFF"/>
            </a:solidFill>
            <a:ln w="9525">
              <a:noFill/>
              <a:miter lim="800000"/>
              <a:headEnd/>
              <a:tailEnd/>
            </a:ln>
          </p:spPr>
          <p:txBody>
            <a:bodyPr lIns="0" tIns="36000" rIns="0" bIns="0"/>
            <a:lstStyle/>
            <a:p>
              <a:r>
                <a:rPr lang="zh-CN" altLang="en-US" sz="2000" b="1" dirty="0">
                  <a:solidFill>
                    <a:srgbClr val="0000FF"/>
                  </a:solidFill>
                  <a:effectLst/>
                  <a:latin typeface="宋体" pitchFamily="2" charset="-122"/>
                </a:rPr>
                <a:t>等待事件结束</a:t>
              </a:r>
              <a:endParaRPr lang="zh-CN" altLang="en-US" sz="2000" b="1" dirty="0">
                <a:solidFill>
                  <a:srgbClr val="0000FF"/>
                </a:solidFill>
                <a:effectLst/>
              </a:endParaRPr>
            </a:p>
          </p:txBody>
        </p:sp>
      </p:grpSp>
      <p:sp>
        <p:nvSpPr>
          <p:cNvPr id="22"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lvl="0" algn="ctr">
              <a:lnSpc>
                <a:spcPct val="90000"/>
              </a:lnSpc>
              <a:spcBef>
                <a:spcPct val="0"/>
              </a:spcBef>
              <a:buClrTx/>
              <a:defRPr/>
            </a:pP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a:t>
            </a:r>
            <a:r>
              <a:rPr lang="zh-CN" altLang="en-US" sz="2400" b="1" kern="0" dirty="0" smtClean="0">
                <a:effectLst/>
                <a:ea typeface="华文新魏" pitchFamily="2" charset="-122"/>
              </a:rPr>
              <a:t>概述</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6372F68E-31C4-421F-8A8A-DE58B8DFEEC3}" type="slidenum">
              <a:rPr lang="en-US" altLang="zh-CN"/>
              <a:pPr/>
              <a:t>100</a:t>
            </a:fld>
            <a:endParaRPr lang="en-US" altLang="zh-CN"/>
          </a:p>
        </p:txBody>
      </p:sp>
      <p:sp>
        <p:nvSpPr>
          <p:cNvPr id="883714" name="Rectangle 2"/>
          <p:cNvSpPr>
            <a:spLocks noGrp="1" noChangeArrowheads="1"/>
          </p:cNvSpPr>
          <p:nvPr>
            <p:ph type="title"/>
          </p:nvPr>
        </p:nvSpPr>
        <p:spPr/>
        <p:txBody>
          <a:bodyPr/>
          <a:lstStyle/>
          <a:p>
            <a:r>
              <a:rPr lang="en-US" altLang="zh-CN"/>
              <a:t>Linux 2.6</a:t>
            </a:r>
            <a:r>
              <a:rPr lang="zh-CN" altLang="en-US"/>
              <a:t>对交互式进程的调度处理</a:t>
            </a:r>
          </a:p>
        </p:txBody>
      </p:sp>
      <p:sp>
        <p:nvSpPr>
          <p:cNvPr id="883715" name="Rectangle 3"/>
          <p:cNvSpPr>
            <a:spLocks noGrp="1" noChangeArrowheads="1"/>
          </p:cNvSpPr>
          <p:nvPr>
            <p:ph type="body" idx="1"/>
          </p:nvPr>
        </p:nvSpPr>
        <p:spPr/>
        <p:txBody>
          <a:bodyPr/>
          <a:lstStyle/>
          <a:p>
            <a:endParaRPr lang="zh-CN" altLang="zh-CN" dirty="0"/>
          </a:p>
        </p:txBody>
      </p:sp>
      <p:pic>
        <p:nvPicPr>
          <p:cNvPr id="883716" name="Picture 4"/>
          <p:cNvPicPr>
            <a:picLocks noChangeAspect="1" noChangeArrowheads="1"/>
          </p:cNvPicPr>
          <p:nvPr/>
        </p:nvPicPr>
        <p:blipFill>
          <a:blip r:embed="rId2" cstate="print"/>
          <a:srcRect/>
          <a:stretch>
            <a:fillRect/>
          </a:stretch>
        </p:blipFill>
        <p:spPr bwMode="auto">
          <a:xfrm>
            <a:off x="1116013" y="1989138"/>
            <a:ext cx="7272337" cy="3887787"/>
          </a:xfrm>
          <a:prstGeom prst="rect">
            <a:avLst/>
          </a:prstGeom>
          <a:noFill/>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2EECBE23-FA28-4A37-BEC2-15A40E42520E}" type="slidenum">
              <a:rPr lang="en-US" altLang="zh-CN"/>
              <a:pPr/>
              <a:t>101</a:t>
            </a:fld>
            <a:endParaRPr lang="en-US" altLang="zh-CN"/>
          </a:p>
        </p:txBody>
      </p:sp>
      <p:sp>
        <p:nvSpPr>
          <p:cNvPr id="852994" name="Rectangle 2"/>
          <p:cNvSpPr>
            <a:spLocks noGrp="1" noChangeArrowheads="1"/>
          </p:cNvSpPr>
          <p:nvPr>
            <p:ph type="title"/>
          </p:nvPr>
        </p:nvSpPr>
        <p:spPr/>
        <p:txBody>
          <a:bodyPr/>
          <a:lstStyle/>
          <a:p>
            <a:r>
              <a:rPr lang="zh-CN" altLang="en-US" dirty="0" smtClean="0"/>
              <a:t>进程优先级计算</a:t>
            </a:r>
            <a:r>
              <a:rPr lang="zh-CN" altLang="en-US" dirty="0"/>
              <a:t>时机</a:t>
            </a:r>
          </a:p>
        </p:txBody>
      </p:sp>
      <p:sp>
        <p:nvSpPr>
          <p:cNvPr id="852995" name="Rectangle 3"/>
          <p:cNvSpPr>
            <a:spLocks noGrp="1" noChangeArrowheads="1"/>
          </p:cNvSpPr>
          <p:nvPr>
            <p:ph type="body" idx="1"/>
          </p:nvPr>
        </p:nvSpPr>
        <p:spPr>
          <a:xfrm>
            <a:off x="611188" y="1268413"/>
            <a:ext cx="8532812" cy="5589587"/>
          </a:xfrm>
        </p:spPr>
        <p:txBody>
          <a:bodyPr/>
          <a:lstStyle/>
          <a:p>
            <a:pPr>
              <a:lnSpc>
                <a:spcPct val="80000"/>
              </a:lnSpc>
            </a:pPr>
            <a:r>
              <a:rPr lang="zh-CN" altLang="en-US" dirty="0" smtClean="0"/>
              <a:t>创建</a:t>
            </a:r>
            <a:r>
              <a:rPr lang="zh-CN" altLang="en-US" dirty="0"/>
              <a:t>进程 </a:t>
            </a:r>
          </a:p>
          <a:p>
            <a:pPr lvl="1">
              <a:lnSpc>
                <a:spcPct val="80000"/>
              </a:lnSpc>
            </a:pPr>
            <a:r>
              <a:rPr lang="zh-CN" altLang="en-US" sz="2000" dirty="0"/>
              <a:t>子进程继承父</a:t>
            </a:r>
            <a:r>
              <a:rPr lang="zh-CN" altLang="en-US" sz="2000" dirty="0" smtClean="0"/>
              <a:t>进程动态</a:t>
            </a:r>
            <a:r>
              <a:rPr lang="zh-CN" altLang="en-US" sz="2000" dirty="0"/>
              <a:t>优先级，并添加到父进程</a:t>
            </a:r>
            <a:r>
              <a:rPr lang="zh-CN" altLang="en-US" sz="2000" dirty="0" smtClean="0"/>
              <a:t>所在就绪队列</a:t>
            </a:r>
            <a:r>
              <a:rPr lang="en-US" altLang="zh-CN" sz="2000" dirty="0" smtClean="0"/>
              <a:t>(</a:t>
            </a:r>
            <a:r>
              <a:rPr lang="en-US" altLang="zh-CN" sz="2000" dirty="0" err="1">
                <a:solidFill>
                  <a:srgbClr val="FF0000"/>
                </a:solidFill>
              </a:rPr>
              <a:t>wake_up_forked_process</a:t>
            </a:r>
            <a:r>
              <a:rPr lang="en-US" altLang="zh-CN" sz="2000" dirty="0" smtClean="0">
                <a:solidFill>
                  <a:srgbClr val="FF0000"/>
                </a:solidFill>
              </a:rPr>
              <a:t>()</a:t>
            </a:r>
            <a:r>
              <a:rPr lang="en-US" altLang="zh-CN" sz="2000" dirty="0" smtClean="0"/>
              <a:t>)</a:t>
            </a:r>
            <a:endParaRPr lang="zh-CN" altLang="en-US" sz="2000" dirty="0"/>
          </a:p>
          <a:p>
            <a:pPr lvl="1">
              <a:lnSpc>
                <a:spcPct val="80000"/>
              </a:lnSpc>
            </a:pPr>
            <a:r>
              <a:rPr lang="zh-CN" altLang="en-US" sz="2000" dirty="0"/>
              <a:t>若父进程不在任何就绪</a:t>
            </a:r>
            <a:r>
              <a:rPr lang="zh-CN" altLang="en-US" sz="2000" dirty="0" smtClean="0"/>
              <a:t>队列（如 </a:t>
            </a:r>
            <a:r>
              <a:rPr lang="en-US" altLang="zh-CN" sz="2000" dirty="0" smtClean="0"/>
              <a:t>idle</a:t>
            </a:r>
            <a:r>
              <a:rPr lang="zh-CN" altLang="en-US" sz="2000" dirty="0" smtClean="0"/>
              <a:t>进程），</a:t>
            </a:r>
            <a:r>
              <a:rPr lang="zh-CN" altLang="en-US" sz="2000" dirty="0"/>
              <a:t>调用</a:t>
            </a:r>
            <a:r>
              <a:rPr lang="en-US" altLang="zh-CN" sz="2000" dirty="0" err="1">
                <a:solidFill>
                  <a:srgbClr val="FF0000"/>
                </a:solidFill>
              </a:rPr>
              <a:t>effect_prio</a:t>
            </a:r>
            <a:r>
              <a:rPr lang="en-US" altLang="zh-CN" sz="2000" dirty="0">
                <a:solidFill>
                  <a:srgbClr val="FF0000"/>
                </a:solidFill>
              </a:rPr>
              <a:t>()</a:t>
            </a:r>
            <a:r>
              <a:rPr lang="en-US" altLang="zh-CN" sz="2000" dirty="0"/>
              <a:t> </a:t>
            </a:r>
            <a:r>
              <a:rPr lang="zh-CN" altLang="en-US" sz="2000" dirty="0"/>
              <a:t>函数</a:t>
            </a:r>
            <a:r>
              <a:rPr lang="zh-CN" altLang="en-US" sz="2000" dirty="0" smtClean="0"/>
              <a:t>计算动态优先级</a:t>
            </a:r>
            <a:r>
              <a:rPr lang="zh-CN" altLang="en-US" sz="2000" dirty="0"/>
              <a:t>，并放置到相应就绪</a:t>
            </a:r>
            <a:r>
              <a:rPr lang="zh-CN" altLang="en-US" sz="2000" dirty="0" smtClean="0"/>
              <a:t>队列</a:t>
            </a:r>
            <a:endParaRPr lang="zh-CN" altLang="en-US" sz="2000" dirty="0"/>
          </a:p>
          <a:p>
            <a:pPr>
              <a:lnSpc>
                <a:spcPct val="80000"/>
              </a:lnSpc>
            </a:pPr>
            <a:r>
              <a:rPr lang="zh-CN" altLang="en-US" dirty="0"/>
              <a:t>唤醒休眠进程 </a:t>
            </a:r>
          </a:p>
          <a:p>
            <a:pPr lvl="1">
              <a:lnSpc>
                <a:spcPct val="80000"/>
              </a:lnSpc>
            </a:pPr>
            <a:r>
              <a:rPr lang="zh-CN" altLang="en-US" sz="2000" dirty="0"/>
              <a:t>调用 </a:t>
            </a:r>
            <a:r>
              <a:rPr lang="en-US" altLang="zh-CN" sz="2000" dirty="0">
                <a:solidFill>
                  <a:srgbClr val="FF0000"/>
                </a:solidFill>
              </a:rPr>
              <a:t>recalc_task_prio()</a:t>
            </a:r>
            <a:r>
              <a:rPr lang="zh-CN" altLang="en-US" sz="2000" dirty="0" smtClean="0"/>
              <a:t>设置动态</a:t>
            </a:r>
            <a:r>
              <a:rPr lang="zh-CN" altLang="en-US" sz="2000" dirty="0"/>
              <a:t>优先级</a:t>
            </a:r>
            <a:r>
              <a:rPr lang="zh-CN" altLang="en-US" sz="2000" dirty="0" smtClean="0"/>
              <a:t>，并放置</a:t>
            </a:r>
            <a:r>
              <a:rPr lang="zh-CN" altLang="en-US" sz="2000" dirty="0"/>
              <a:t>到相应就绪</a:t>
            </a:r>
            <a:r>
              <a:rPr lang="zh-CN" altLang="en-US" sz="2000" dirty="0" smtClean="0"/>
              <a:t>队列</a:t>
            </a:r>
            <a:endParaRPr lang="zh-CN" altLang="en-US" sz="2000" dirty="0"/>
          </a:p>
          <a:p>
            <a:pPr>
              <a:lnSpc>
                <a:spcPct val="80000"/>
              </a:lnSpc>
            </a:pPr>
            <a:r>
              <a:rPr lang="zh-CN" altLang="en-US" dirty="0"/>
              <a:t>从 </a:t>
            </a:r>
            <a:r>
              <a:rPr lang="en-US" altLang="zh-CN" dirty="0" smtClean="0"/>
              <a:t>TASK_INTERRUPTIBLE</a:t>
            </a:r>
            <a:r>
              <a:rPr lang="zh-CN" altLang="en-US" dirty="0" smtClean="0"/>
              <a:t>状态</a:t>
            </a:r>
            <a:r>
              <a:rPr lang="zh-CN" altLang="en-US" dirty="0"/>
              <a:t>中被唤醒的进程 </a:t>
            </a:r>
          </a:p>
          <a:p>
            <a:pPr lvl="1">
              <a:lnSpc>
                <a:spcPct val="80000"/>
              </a:lnSpc>
            </a:pPr>
            <a:r>
              <a:rPr lang="zh-CN" altLang="en-US" sz="2000" dirty="0" smtClean="0"/>
              <a:t>已选定运行进程，调用 </a:t>
            </a:r>
            <a:r>
              <a:rPr lang="en-US" altLang="zh-CN" sz="2000" dirty="0">
                <a:solidFill>
                  <a:srgbClr val="FF0000"/>
                </a:solidFill>
              </a:rPr>
              <a:t>recalc_task_prio</a:t>
            </a:r>
            <a:r>
              <a:rPr lang="en-US" altLang="zh-CN" sz="2000" dirty="0" smtClean="0">
                <a:solidFill>
                  <a:srgbClr val="FF0000"/>
                </a:solidFill>
              </a:rPr>
              <a:t>()</a:t>
            </a:r>
            <a:r>
              <a:rPr lang="zh-CN" altLang="en-US" sz="2000" dirty="0" smtClean="0"/>
              <a:t>修正优先级</a:t>
            </a:r>
            <a:endParaRPr lang="zh-CN" altLang="en-US" sz="2000" dirty="0"/>
          </a:p>
          <a:p>
            <a:pPr>
              <a:lnSpc>
                <a:spcPct val="80000"/>
              </a:lnSpc>
            </a:pPr>
            <a:r>
              <a:rPr lang="zh-CN" altLang="en-US" dirty="0"/>
              <a:t>进程因时间片</a:t>
            </a:r>
            <a:r>
              <a:rPr lang="zh-CN" altLang="en-US" dirty="0" smtClean="0"/>
              <a:t>相关原因</a:t>
            </a:r>
            <a:r>
              <a:rPr lang="zh-CN" altLang="en-US" dirty="0"/>
              <a:t>被剥夺 </a:t>
            </a:r>
            <a:r>
              <a:rPr lang="en-US" altLang="zh-CN" dirty="0" smtClean="0"/>
              <a:t>CPU </a:t>
            </a:r>
            <a:endParaRPr lang="en-US" altLang="zh-CN" dirty="0"/>
          </a:p>
          <a:p>
            <a:pPr lvl="1">
              <a:lnSpc>
                <a:spcPct val="80000"/>
              </a:lnSpc>
            </a:pPr>
            <a:r>
              <a:rPr lang="zh-CN" altLang="en-US" sz="2000" dirty="0"/>
              <a:t>在 </a:t>
            </a:r>
            <a:r>
              <a:rPr lang="en-US" altLang="zh-CN" sz="2000" dirty="0" err="1"/>
              <a:t>schedule_tick</a:t>
            </a:r>
            <a:r>
              <a:rPr lang="en-US" altLang="zh-CN" sz="2000" dirty="0"/>
              <a:t>()</a:t>
            </a:r>
            <a:r>
              <a:rPr lang="zh-CN" altLang="en-US" sz="2000" dirty="0"/>
              <a:t>中调用</a:t>
            </a:r>
            <a:r>
              <a:rPr lang="en-US" altLang="zh-CN" sz="2000" dirty="0" err="1">
                <a:solidFill>
                  <a:srgbClr val="FF0000"/>
                </a:solidFill>
              </a:rPr>
              <a:t>effect_prio</a:t>
            </a:r>
            <a:r>
              <a:rPr lang="en-US" altLang="zh-CN" sz="2000" dirty="0">
                <a:solidFill>
                  <a:srgbClr val="FF0000"/>
                </a:solidFill>
              </a:rPr>
              <a:t>()</a:t>
            </a:r>
            <a:r>
              <a:rPr lang="en-US" altLang="zh-CN" sz="2000" dirty="0"/>
              <a:t> </a:t>
            </a:r>
            <a:r>
              <a:rPr lang="zh-CN" altLang="en-US" sz="2000" dirty="0"/>
              <a:t>重新计算优先级，重新</a:t>
            </a:r>
            <a:r>
              <a:rPr lang="zh-CN" altLang="en-US" sz="2000" dirty="0" smtClean="0"/>
              <a:t>入队</a:t>
            </a:r>
            <a:endParaRPr lang="zh-CN" altLang="en-US" sz="2000" dirty="0"/>
          </a:p>
          <a:p>
            <a:pPr>
              <a:lnSpc>
                <a:spcPct val="80000"/>
              </a:lnSpc>
            </a:pPr>
            <a:r>
              <a:rPr lang="zh-CN" altLang="en-US" dirty="0"/>
              <a:t>其它</a:t>
            </a:r>
            <a:r>
              <a:rPr lang="zh-CN" altLang="en-US" dirty="0" smtClean="0"/>
              <a:t>时机</a:t>
            </a:r>
            <a:r>
              <a:rPr lang="en-US" altLang="zh-CN" dirty="0" smtClean="0"/>
              <a:t>(</a:t>
            </a:r>
            <a:r>
              <a:rPr lang="zh-CN" altLang="en-US" dirty="0" smtClean="0"/>
              <a:t>主动要求改变优先级情况</a:t>
            </a:r>
            <a:r>
              <a:rPr lang="en-US" altLang="zh-CN" dirty="0" smtClean="0"/>
              <a:t>)</a:t>
            </a:r>
            <a:endParaRPr lang="zh-CN" altLang="en-US" dirty="0"/>
          </a:p>
          <a:p>
            <a:pPr lvl="1">
              <a:lnSpc>
                <a:spcPct val="80000"/>
              </a:lnSpc>
            </a:pPr>
            <a:r>
              <a:rPr lang="zh-CN" altLang="en-US" sz="2000" dirty="0" smtClean="0"/>
              <a:t> </a:t>
            </a:r>
            <a:r>
              <a:rPr lang="en-US" altLang="zh-CN" sz="2000" dirty="0" smtClean="0"/>
              <a:t>idle</a:t>
            </a:r>
            <a:r>
              <a:rPr lang="zh-CN" altLang="en-US" sz="2000" dirty="0" smtClean="0"/>
              <a:t>进程</a:t>
            </a:r>
            <a:r>
              <a:rPr lang="zh-CN" altLang="en-US" sz="2000" dirty="0"/>
              <a:t>初始化（</a:t>
            </a:r>
            <a:r>
              <a:rPr lang="en-US" altLang="zh-CN" sz="2000" dirty="0" err="1"/>
              <a:t>init_idle</a:t>
            </a:r>
            <a:r>
              <a:rPr lang="en-US" altLang="zh-CN" sz="2000" dirty="0"/>
              <a:t>()</a:t>
            </a:r>
            <a:r>
              <a:rPr lang="zh-CN" altLang="en-US" sz="2000" dirty="0" smtClean="0"/>
              <a:t>）</a:t>
            </a:r>
            <a:endParaRPr lang="en-US" altLang="zh-CN" sz="2000" dirty="0" smtClean="0"/>
          </a:p>
          <a:p>
            <a:pPr lvl="1">
              <a:lnSpc>
                <a:spcPct val="80000"/>
              </a:lnSpc>
            </a:pPr>
            <a:r>
              <a:rPr lang="zh-CN" altLang="en-US" sz="2000" dirty="0" smtClean="0"/>
              <a:t>负载</a:t>
            </a:r>
            <a:r>
              <a:rPr lang="zh-CN" altLang="en-US" sz="2000" dirty="0"/>
              <a:t>平衡（</a:t>
            </a:r>
            <a:r>
              <a:rPr lang="en-US" altLang="zh-CN" sz="2000" dirty="0" err="1"/>
              <a:t>move_task_away</a:t>
            </a:r>
            <a:r>
              <a:rPr lang="en-US" altLang="zh-CN" sz="2000" dirty="0"/>
              <a:t>() </a:t>
            </a:r>
            <a:r>
              <a:rPr lang="zh-CN" altLang="en-US" sz="2000" dirty="0" smtClean="0"/>
              <a:t>）</a:t>
            </a:r>
            <a:endParaRPr lang="en-US" altLang="zh-CN" sz="2000" dirty="0" smtClean="0"/>
          </a:p>
          <a:p>
            <a:pPr lvl="1">
              <a:lnSpc>
                <a:spcPct val="80000"/>
              </a:lnSpc>
            </a:pPr>
            <a:r>
              <a:rPr lang="zh-CN" altLang="en-US" sz="2000" dirty="0" smtClean="0"/>
              <a:t>修改</a:t>
            </a:r>
            <a:r>
              <a:rPr lang="en-US" altLang="zh-CN" sz="2000" dirty="0" smtClean="0"/>
              <a:t>nice</a:t>
            </a:r>
            <a:r>
              <a:rPr lang="zh-CN" altLang="en-US" sz="2000" dirty="0" smtClean="0"/>
              <a:t>值</a:t>
            </a:r>
            <a:r>
              <a:rPr lang="zh-CN" altLang="en-US" sz="2000" dirty="0"/>
              <a:t>（</a:t>
            </a:r>
            <a:r>
              <a:rPr lang="en-US" altLang="zh-CN" sz="2000" dirty="0" err="1"/>
              <a:t>set_user_nice</a:t>
            </a:r>
            <a:r>
              <a:rPr lang="en-US" altLang="zh-CN" sz="2000" dirty="0"/>
              <a:t>()</a:t>
            </a:r>
            <a:r>
              <a:rPr lang="zh-CN" altLang="en-US" sz="2000" dirty="0" smtClean="0"/>
              <a:t>）</a:t>
            </a:r>
            <a:endParaRPr lang="en-US" altLang="zh-CN" sz="2000" dirty="0" smtClean="0"/>
          </a:p>
          <a:p>
            <a:pPr lvl="1">
              <a:lnSpc>
                <a:spcPct val="80000"/>
              </a:lnSpc>
            </a:pPr>
            <a:r>
              <a:rPr lang="zh-CN" altLang="en-US" sz="2000" dirty="0" smtClean="0"/>
              <a:t>修改</a:t>
            </a:r>
            <a:r>
              <a:rPr lang="zh-CN" altLang="en-US" sz="2000" dirty="0"/>
              <a:t>调度策略（</a:t>
            </a:r>
            <a:r>
              <a:rPr lang="en-US" altLang="zh-CN" sz="2000" dirty="0" err="1"/>
              <a:t>setscheduler</a:t>
            </a:r>
            <a:r>
              <a:rPr lang="en-US" altLang="zh-CN" sz="2000" dirty="0"/>
              <a:t>()</a:t>
            </a:r>
            <a:r>
              <a:rPr lang="zh-CN" altLang="en-US" sz="2000" dirty="0" smtClean="0"/>
              <a:t>）</a:t>
            </a:r>
            <a:endParaRPr lang="zh-CN" altLang="en-US" sz="2000"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9EBF4BCF-E5ED-48A1-9339-6673D0313FF8}" type="slidenum">
              <a:rPr lang="en-US" altLang="zh-CN"/>
              <a:pPr/>
              <a:t>102</a:t>
            </a:fld>
            <a:endParaRPr lang="en-US" altLang="zh-CN"/>
          </a:p>
        </p:txBody>
      </p:sp>
      <p:sp>
        <p:nvSpPr>
          <p:cNvPr id="868354" name="Rectangle 2"/>
          <p:cNvSpPr>
            <a:spLocks noGrp="1" noChangeArrowheads="1"/>
          </p:cNvSpPr>
          <p:nvPr>
            <p:ph type="title"/>
          </p:nvPr>
        </p:nvSpPr>
        <p:spPr/>
        <p:txBody>
          <a:bodyPr/>
          <a:lstStyle/>
          <a:p>
            <a:r>
              <a:rPr lang="en-US" altLang="zh-CN" dirty="0"/>
              <a:t>Linux 2.6</a:t>
            </a:r>
            <a:r>
              <a:rPr lang="zh-CN" altLang="en-US" dirty="0"/>
              <a:t>的调度流程</a:t>
            </a:r>
          </a:p>
        </p:txBody>
      </p:sp>
      <p:sp>
        <p:nvSpPr>
          <p:cNvPr id="868355" name="Rectangle 3"/>
          <p:cNvSpPr>
            <a:spLocks noGrp="1" noChangeArrowheads="1"/>
          </p:cNvSpPr>
          <p:nvPr>
            <p:ph type="body" idx="1"/>
          </p:nvPr>
        </p:nvSpPr>
        <p:spPr>
          <a:xfrm>
            <a:off x="611188" y="1268413"/>
            <a:ext cx="8532812" cy="5589587"/>
          </a:xfrm>
        </p:spPr>
        <p:txBody>
          <a:bodyPr/>
          <a:lstStyle/>
          <a:p>
            <a:pPr>
              <a:spcBef>
                <a:spcPts val="300"/>
              </a:spcBef>
            </a:pPr>
            <a:r>
              <a:rPr lang="zh-CN" altLang="en-US" dirty="0" smtClean="0"/>
              <a:t>由</a:t>
            </a:r>
            <a:r>
              <a:rPr lang="en-US" altLang="zh-CN" dirty="0" smtClean="0"/>
              <a:t>schedule()</a:t>
            </a:r>
            <a:r>
              <a:rPr lang="zh-CN" altLang="en-US" dirty="0" smtClean="0"/>
              <a:t>完成进程切换工作</a:t>
            </a:r>
            <a:endParaRPr lang="en-US" altLang="zh-CN" dirty="0" smtClean="0"/>
          </a:p>
          <a:p>
            <a:pPr lvl="1">
              <a:spcBef>
                <a:spcPts val="300"/>
              </a:spcBef>
            </a:pPr>
            <a:r>
              <a:rPr lang="zh-CN" altLang="en-US" dirty="0" smtClean="0"/>
              <a:t>进程切换准备工作</a:t>
            </a:r>
            <a:endParaRPr lang="en-US" altLang="zh-CN" dirty="0" smtClean="0"/>
          </a:p>
          <a:p>
            <a:pPr lvl="1">
              <a:spcBef>
                <a:spcPts val="300"/>
              </a:spcBef>
            </a:pPr>
            <a:r>
              <a:rPr lang="zh-CN" altLang="en-US" dirty="0" smtClean="0"/>
              <a:t>更新待切换出进程</a:t>
            </a:r>
            <a:r>
              <a:rPr lang="zh-CN" altLang="en-US" dirty="0"/>
              <a:t>（</a:t>
            </a:r>
            <a:r>
              <a:rPr lang="en-US" altLang="zh-CN" dirty="0" err="1"/>
              <a:t>prev</a:t>
            </a:r>
            <a:r>
              <a:rPr lang="zh-CN" altLang="en-US" dirty="0" smtClean="0"/>
              <a:t>）</a:t>
            </a:r>
            <a:endParaRPr lang="en-US" altLang="zh-CN" dirty="0" smtClean="0"/>
          </a:p>
          <a:p>
            <a:pPr lvl="1">
              <a:spcBef>
                <a:spcPts val="300"/>
              </a:spcBef>
            </a:pPr>
            <a:r>
              <a:rPr lang="zh-CN" altLang="en-US" dirty="0" smtClean="0"/>
              <a:t>选择下一个投入运行进程（</a:t>
            </a:r>
            <a:r>
              <a:rPr lang="en-US" altLang="zh-CN" dirty="0" smtClean="0"/>
              <a:t>next</a:t>
            </a:r>
            <a:r>
              <a:rPr lang="zh-CN" altLang="en-US" dirty="0" smtClean="0"/>
              <a:t>） </a:t>
            </a:r>
          </a:p>
          <a:p>
            <a:pPr lvl="1">
              <a:spcBef>
                <a:spcPts val="300"/>
              </a:spcBef>
            </a:pPr>
            <a:r>
              <a:rPr lang="zh-CN" altLang="en-US" dirty="0" smtClean="0"/>
              <a:t>设置</a:t>
            </a:r>
            <a:r>
              <a:rPr lang="zh-CN" altLang="en-US" dirty="0"/>
              <a:t>新进程的运行环境 </a:t>
            </a:r>
          </a:p>
          <a:p>
            <a:pPr lvl="1">
              <a:spcBef>
                <a:spcPts val="300"/>
              </a:spcBef>
            </a:pPr>
            <a:r>
              <a:rPr lang="zh-CN" altLang="en-US" dirty="0"/>
              <a:t>执行进程上下文切换 </a:t>
            </a:r>
          </a:p>
          <a:p>
            <a:pPr lvl="1">
              <a:spcBef>
                <a:spcPts val="300"/>
              </a:spcBef>
            </a:pPr>
            <a:r>
              <a:rPr lang="zh-CN" altLang="en-US" dirty="0"/>
              <a:t>后期整理 </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Linux 2.6</a:t>
            </a:r>
            <a:r>
              <a:rPr lang="zh-CN" altLang="en-US" dirty="0" smtClean="0"/>
              <a:t>的调度流程</a:t>
            </a:r>
            <a:endParaRPr lang="zh-CN" altLang="en-US" dirty="0"/>
          </a:p>
        </p:txBody>
      </p:sp>
      <p:sp>
        <p:nvSpPr>
          <p:cNvPr id="3" name="内容占位符 2"/>
          <p:cNvSpPr>
            <a:spLocks noGrp="1"/>
          </p:cNvSpPr>
          <p:nvPr>
            <p:ph idx="1"/>
          </p:nvPr>
        </p:nvSpPr>
        <p:spPr/>
        <p:txBody>
          <a:bodyPr/>
          <a:lstStyle/>
          <a:p>
            <a:pPr>
              <a:spcBef>
                <a:spcPts val="300"/>
              </a:spcBef>
            </a:pPr>
            <a:r>
              <a:rPr lang="zh-CN" altLang="en-US" dirty="0" smtClean="0"/>
              <a:t>进程切换准备工作</a:t>
            </a:r>
            <a:endParaRPr lang="en-US" altLang="zh-CN" dirty="0" smtClean="0"/>
          </a:p>
          <a:p>
            <a:pPr lvl="1">
              <a:spcBef>
                <a:spcPts val="300"/>
              </a:spcBef>
            </a:pPr>
            <a:r>
              <a:rPr lang="zh-CN" altLang="en-US" dirty="0" smtClean="0"/>
              <a:t>检查内核抢占和内核锁的深度是否一致</a:t>
            </a:r>
            <a:endParaRPr lang="en-US" altLang="zh-CN" dirty="0" smtClean="0"/>
          </a:p>
          <a:p>
            <a:pPr lvl="1">
              <a:spcBef>
                <a:spcPts val="300"/>
              </a:spcBef>
            </a:pPr>
            <a:r>
              <a:rPr lang="zh-CN" altLang="en-US" dirty="0" smtClean="0"/>
              <a:t>通过</a:t>
            </a:r>
            <a:r>
              <a:rPr lang="en-US" altLang="zh-CN" dirty="0" err="1" smtClean="0">
                <a:solidFill>
                  <a:srgbClr val="FF0000"/>
                </a:solidFill>
              </a:rPr>
              <a:t>preempt_disable</a:t>
            </a:r>
            <a:r>
              <a:rPr lang="en-US" altLang="zh-CN" dirty="0" smtClean="0">
                <a:solidFill>
                  <a:srgbClr val="FF0000"/>
                </a:solidFill>
              </a:rPr>
              <a:t>()</a:t>
            </a:r>
            <a:r>
              <a:rPr lang="zh-CN" altLang="en-US" dirty="0" smtClean="0"/>
              <a:t>关闭内核抢占功能</a:t>
            </a:r>
            <a:endParaRPr lang="en-US" altLang="zh-CN" dirty="0" smtClean="0"/>
          </a:p>
          <a:p>
            <a:pPr lvl="2">
              <a:spcBef>
                <a:spcPts val="300"/>
              </a:spcBef>
            </a:pPr>
            <a:r>
              <a:rPr lang="zh-CN" altLang="en-US" dirty="0"/>
              <a:t>抢占的原因就是为了进行新的调度，没有理由将调度程序抢占掉再运行</a:t>
            </a:r>
            <a:r>
              <a:rPr lang="zh-CN" altLang="en-US" dirty="0" smtClean="0"/>
              <a:t>调度程序</a:t>
            </a:r>
            <a:endParaRPr lang="en-US" altLang="zh-CN" dirty="0" smtClean="0"/>
          </a:p>
          <a:p>
            <a:pPr lvl="1">
              <a:spcBef>
                <a:spcPts val="300"/>
              </a:spcBef>
            </a:pPr>
            <a:r>
              <a:rPr lang="zh-CN" altLang="en-US" dirty="0" smtClean="0"/>
              <a:t>将</a:t>
            </a:r>
            <a:r>
              <a:rPr lang="en-US" altLang="zh-CN" dirty="0" smtClean="0"/>
              <a:t>current</a:t>
            </a:r>
            <a:r>
              <a:rPr lang="zh-CN" altLang="en-US" dirty="0" smtClean="0"/>
              <a:t>赋给</a:t>
            </a:r>
            <a:r>
              <a:rPr lang="en-US" altLang="zh-CN" dirty="0" err="1" smtClean="0"/>
              <a:t>prev</a:t>
            </a:r>
            <a:r>
              <a:rPr lang="zh-CN" altLang="en-US" dirty="0" smtClean="0"/>
              <a:t>，释放</a:t>
            </a:r>
            <a:r>
              <a:rPr lang="en-US" altLang="zh-CN" dirty="0" err="1" smtClean="0"/>
              <a:t>prev</a:t>
            </a:r>
            <a:r>
              <a:rPr lang="zh-CN" altLang="en-US" dirty="0" smtClean="0"/>
              <a:t>的内核锁，</a:t>
            </a:r>
            <a:r>
              <a:rPr lang="zh-CN" altLang="en-US" dirty="0" smtClean="0">
                <a:solidFill>
                  <a:srgbClr val="FF0000"/>
                </a:solidFill>
              </a:rPr>
              <a:t>更新</a:t>
            </a:r>
            <a:r>
              <a:rPr lang="en-US" altLang="zh-CN" dirty="0" err="1" smtClean="0">
                <a:solidFill>
                  <a:srgbClr val="FF0000"/>
                </a:solidFill>
              </a:rPr>
              <a:t>prev</a:t>
            </a:r>
            <a:r>
              <a:rPr lang="zh-CN" altLang="en-US" dirty="0" smtClean="0">
                <a:solidFill>
                  <a:srgbClr val="FF0000"/>
                </a:solidFill>
              </a:rPr>
              <a:t>信息</a:t>
            </a:r>
            <a:endParaRPr lang="en-US" altLang="zh-CN" dirty="0" smtClean="0">
              <a:solidFill>
                <a:srgbClr val="FF0000"/>
              </a:solidFill>
            </a:endParaRPr>
          </a:p>
          <a:p>
            <a:pPr lvl="1">
              <a:spcBef>
                <a:spcPts val="300"/>
              </a:spcBef>
            </a:pPr>
            <a:r>
              <a:rPr lang="zh-CN" altLang="en-US" dirty="0" smtClean="0"/>
              <a:t>获取当前</a:t>
            </a:r>
            <a:r>
              <a:rPr lang="en-US" altLang="zh-CN" dirty="0" smtClean="0"/>
              <a:t>CPU</a:t>
            </a:r>
            <a:r>
              <a:rPr lang="zh-CN" altLang="en-US" dirty="0" smtClean="0"/>
              <a:t>的运行队列</a:t>
            </a:r>
            <a:r>
              <a:rPr lang="en-US" altLang="zh-CN" dirty="0" err="1" smtClean="0"/>
              <a:t>rq</a:t>
            </a:r>
            <a:r>
              <a:rPr lang="zh-CN" altLang="en-US" dirty="0" smtClean="0"/>
              <a:t>，给</a:t>
            </a:r>
            <a:r>
              <a:rPr lang="en-US" altLang="zh-CN" dirty="0" err="1" smtClean="0"/>
              <a:t>rq</a:t>
            </a:r>
            <a:r>
              <a:rPr lang="zh-CN" altLang="en-US" dirty="0" smtClean="0"/>
              <a:t>上自旋锁</a:t>
            </a:r>
            <a:endParaRPr lang="en-US" altLang="zh-CN" dirty="0" smtClean="0"/>
          </a:p>
          <a:p>
            <a:pPr lvl="2">
              <a:spcBef>
                <a:spcPts val="300"/>
              </a:spcBef>
            </a:pPr>
            <a:r>
              <a:rPr lang="zh-CN" altLang="en-US" dirty="0" smtClean="0"/>
              <a:t>进行内核的数据统计，如上下文切换次数等</a:t>
            </a:r>
            <a:endParaRPr lang="en-US" altLang="zh-CN" dirty="0" smtClean="0"/>
          </a:p>
          <a:p>
            <a:pPr lvl="2">
              <a:spcBef>
                <a:spcPts val="300"/>
              </a:spcBef>
            </a:pPr>
            <a:r>
              <a:rPr lang="zh-CN" altLang="en-US" dirty="0" smtClean="0"/>
              <a:t>如果</a:t>
            </a:r>
            <a:r>
              <a:rPr lang="en-US" altLang="zh-CN" dirty="0" err="1" smtClean="0"/>
              <a:t>rq</a:t>
            </a:r>
            <a:r>
              <a:rPr lang="zh-CN" altLang="en-US" dirty="0" smtClean="0"/>
              <a:t>中就绪进程个数为</a:t>
            </a:r>
            <a:r>
              <a:rPr lang="en-US" altLang="zh-CN" dirty="0" smtClean="0"/>
              <a:t>0</a:t>
            </a:r>
            <a:r>
              <a:rPr lang="zh-CN" altLang="en-US" dirty="0" smtClean="0"/>
              <a:t>，且系统是</a:t>
            </a:r>
            <a:r>
              <a:rPr lang="en-US" altLang="zh-CN" dirty="0" smtClean="0"/>
              <a:t>SMP</a:t>
            </a:r>
            <a:r>
              <a:rPr lang="zh-CN" altLang="en-US" dirty="0" smtClean="0"/>
              <a:t>，则进行负载均衡的操作</a:t>
            </a:r>
            <a:endParaRPr lang="en-US" altLang="zh-CN" dirty="0" smtClean="0"/>
          </a:p>
          <a:p>
            <a:pPr lvl="2">
              <a:spcBef>
                <a:spcPts val="300"/>
              </a:spcBef>
            </a:pPr>
            <a:r>
              <a:rPr lang="zh-CN" altLang="en-US" dirty="0" smtClean="0"/>
              <a:t>否则将</a:t>
            </a:r>
            <a:r>
              <a:rPr lang="en-US" altLang="zh-CN" dirty="0" smtClean="0"/>
              <a:t>next</a:t>
            </a:r>
            <a:r>
              <a:rPr lang="zh-CN" altLang="en-US" dirty="0" smtClean="0"/>
              <a:t>置为</a:t>
            </a:r>
            <a:r>
              <a:rPr lang="en-US" altLang="zh-CN" dirty="0" smtClean="0"/>
              <a:t>idle</a:t>
            </a:r>
            <a:r>
              <a:rPr lang="zh-CN" altLang="en-US" dirty="0" smtClean="0"/>
              <a:t>进程，赋值</a:t>
            </a:r>
            <a:r>
              <a:rPr lang="en-US" altLang="zh-CN" dirty="0" err="1" smtClean="0"/>
              <a:t>rq</a:t>
            </a:r>
            <a:r>
              <a:rPr lang="en-US" altLang="zh-CN" dirty="0" smtClean="0"/>
              <a:t>-&gt;</a:t>
            </a:r>
            <a:r>
              <a:rPr lang="en-US" altLang="zh-CN" dirty="0" err="1" smtClean="0"/>
              <a:t>expired_timestamp</a:t>
            </a:r>
            <a:r>
              <a:rPr lang="en-US" altLang="zh-CN" dirty="0" smtClean="0"/>
              <a:t> = 0</a:t>
            </a:r>
            <a:r>
              <a:rPr lang="zh-CN" altLang="en-US" dirty="0" smtClean="0"/>
              <a:t>，然后直接进行进程切换</a:t>
            </a:r>
            <a:endParaRPr lang="zh-CN" altLang="en-US" dirty="0"/>
          </a:p>
        </p:txBody>
      </p:sp>
      <p:sp>
        <p:nvSpPr>
          <p:cNvPr id="4" name="灯片编号占位符 3"/>
          <p:cNvSpPr>
            <a:spLocks noGrp="1"/>
          </p:cNvSpPr>
          <p:nvPr>
            <p:ph type="sldNum" sz="quarter" idx="10"/>
          </p:nvPr>
        </p:nvSpPr>
        <p:spPr/>
        <p:txBody>
          <a:bodyPr/>
          <a:lstStyle/>
          <a:p>
            <a:fld id="{13633FEE-298A-4EC9-A46D-31F2A27AC04A}" type="slidenum">
              <a:rPr lang="en-US" altLang="zh-CN" smtClean="0"/>
              <a:pPr/>
              <a:t>103</a:t>
            </a:fld>
            <a:endParaRPr lang="en-US" altLang="zh-CN"/>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9EBF4BCF-E5ED-48A1-9339-6673D0313FF8}" type="slidenum">
              <a:rPr lang="en-US" altLang="zh-CN"/>
              <a:pPr/>
              <a:t>104</a:t>
            </a:fld>
            <a:endParaRPr lang="en-US" altLang="zh-CN"/>
          </a:p>
        </p:txBody>
      </p:sp>
      <p:sp>
        <p:nvSpPr>
          <p:cNvPr id="868354" name="Rectangle 2"/>
          <p:cNvSpPr>
            <a:spLocks noGrp="1" noChangeArrowheads="1"/>
          </p:cNvSpPr>
          <p:nvPr>
            <p:ph type="title"/>
          </p:nvPr>
        </p:nvSpPr>
        <p:spPr/>
        <p:txBody>
          <a:bodyPr/>
          <a:lstStyle/>
          <a:p>
            <a:r>
              <a:rPr lang="en-US" altLang="zh-CN" dirty="0"/>
              <a:t>Linux 2.6</a:t>
            </a:r>
            <a:r>
              <a:rPr lang="zh-CN" altLang="en-US" dirty="0"/>
              <a:t>的调度</a:t>
            </a:r>
            <a:r>
              <a:rPr lang="zh-CN" altLang="en-US" dirty="0" smtClean="0"/>
              <a:t>流程（续）</a:t>
            </a:r>
            <a:endParaRPr lang="zh-CN" altLang="en-US" dirty="0"/>
          </a:p>
        </p:txBody>
      </p:sp>
      <p:sp>
        <p:nvSpPr>
          <p:cNvPr id="868355" name="Rectangle 3"/>
          <p:cNvSpPr>
            <a:spLocks noGrp="1" noChangeArrowheads="1"/>
          </p:cNvSpPr>
          <p:nvPr>
            <p:ph type="body" idx="1"/>
          </p:nvPr>
        </p:nvSpPr>
        <p:spPr>
          <a:xfrm>
            <a:off x="611188" y="1268413"/>
            <a:ext cx="8532812" cy="5589587"/>
          </a:xfrm>
        </p:spPr>
        <p:txBody>
          <a:bodyPr/>
          <a:lstStyle/>
          <a:p>
            <a:pPr>
              <a:spcBef>
                <a:spcPts val="300"/>
              </a:spcBef>
            </a:pPr>
            <a:r>
              <a:rPr lang="zh-CN" altLang="en-US" dirty="0" smtClean="0"/>
              <a:t>更新待切换出进程</a:t>
            </a:r>
            <a:r>
              <a:rPr lang="zh-CN" altLang="en-US" dirty="0"/>
              <a:t>（</a:t>
            </a:r>
            <a:r>
              <a:rPr lang="en-US" altLang="zh-CN" dirty="0" err="1"/>
              <a:t>prev</a:t>
            </a:r>
            <a:r>
              <a:rPr lang="zh-CN" altLang="en-US" dirty="0"/>
              <a:t>）</a:t>
            </a:r>
          </a:p>
          <a:p>
            <a:pPr lvl="1">
              <a:spcBef>
                <a:spcPts val="300"/>
              </a:spcBef>
            </a:pPr>
            <a:r>
              <a:rPr lang="zh-CN" altLang="en-US" dirty="0"/>
              <a:t>更新</a:t>
            </a:r>
            <a:r>
              <a:rPr lang="en-US" altLang="zh-CN" dirty="0" err="1"/>
              <a:t>sleep_avg</a:t>
            </a:r>
            <a:r>
              <a:rPr lang="zh-CN" altLang="en-US" dirty="0"/>
              <a:t>：减去运行时间 </a:t>
            </a:r>
          </a:p>
          <a:p>
            <a:pPr lvl="1">
              <a:spcBef>
                <a:spcPts val="300"/>
              </a:spcBef>
            </a:pPr>
            <a:r>
              <a:rPr lang="zh-CN" altLang="en-US" dirty="0"/>
              <a:t>更新</a:t>
            </a:r>
            <a:r>
              <a:rPr lang="en-US" altLang="zh-CN" dirty="0"/>
              <a:t>timestamp</a:t>
            </a:r>
            <a:r>
              <a:rPr lang="zh-CN" altLang="en-US" dirty="0"/>
              <a:t>：当前时间，即记录被</a:t>
            </a:r>
            <a:r>
              <a:rPr lang="zh-CN" altLang="en-US" dirty="0" smtClean="0"/>
              <a:t>切换时间，用于计算进程等待时间</a:t>
            </a:r>
            <a:endParaRPr lang="en-US" altLang="zh-CN" dirty="0" smtClean="0"/>
          </a:p>
          <a:p>
            <a:pPr lvl="1">
              <a:spcBef>
                <a:spcPts val="300"/>
              </a:spcBef>
            </a:pPr>
            <a:r>
              <a:rPr lang="zh-CN" altLang="en-US" dirty="0" smtClean="0"/>
              <a:t>如果</a:t>
            </a:r>
            <a:r>
              <a:rPr lang="en-US" altLang="zh-CN" dirty="0" err="1" smtClean="0"/>
              <a:t>prev</a:t>
            </a:r>
            <a:r>
              <a:rPr lang="zh-CN" altLang="en-US" dirty="0" smtClean="0"/>
              <a:t>处于</a:t>
            </a:r>
            <a:r>
              <a:rPr lang="zh-CN" altLang="en-US" dirty="0" smtClean="0">
                <a:solidFill>
                  <a:srgbClr val="FF0000"/>
                </a:solidFill>
              </a:rPr>
              <a:t>可中断状态</a:t>
            </a:r>
            <a:r>
              <a:rPr lang="zh-CN" altLang="en-US" dirty="0" smtClean="0"/>
              <a:t>，且</a:t>
            </a:r>
            <a:r>
              <a:rPr lang="zh-CN" altLang="en-US" dirty="0" smtClean="0">
                <a:solidFill>
                  <a:srgbClr val="FF0000"/>
                </a:solidFill>
              </a:rPr>
              <a:t>有信号等待处理</a:t>
            </a:r>
            <a:r>
              <a:rPr lang="zh-CN" altLang="en-US" dirty="0" smtClean="0"/>
              <a:t>，则将</a:t>
            </a:r>
            <a:r>
              <a:rPr lang="en-US" altLang="zh-CN" dirty="0" err="1" smtClean="0"/>
              <a:t>prev</a:t>
            </a:r>
            <a:r>
              <a:rPr lang="zh-CN" altLang="en-US" dirty="0" smtClean="0"/>
              <a:t>状态置为</a:t>
            </a:r>
            <a:r>
              <a:rPr lang="en-US" altLang="zh-CN" dirty="0" smtClean="0"/>
              <a:t>TASK_RUNNING</a:t>
            </a:r>
            <a:r>
              <a:rPr lang="zh-CN" altLang="en-US" dirty="0" smtClean="0"/>
              <a:t>，否则将</a:t>
            </a:r>
            <a:r>
              <a:rPr lang="en-US" altLang="zh-CN" dirty="0" err="1" smtClean="0"/>
              <a:t>prev</a:t>
            </a:r>
            <a:r>
              <a:rPr lang="zh-CN" altLang="en-US" dirty="0" smtClean="0"/>
              <a:t>从</a:t>
            </a:r>
            <a:r>
              <a:rPr lang="en-US" altLang="zh-CN" dirty="0" err="1" smtClean="0"/>
              <a:t>rq</a:t>
            </a:r>
            <a:r>
              <a:rPr lang="zh-CN" altLang="en-US" dirty="0" smtClean="0"/>
              <a:t>中删除（进程在转入睡眠状态时，需要主动调用</a:t>
            </a:r>
            <a:r>
              <a:rPr lang="en-US" altLang="zh-CN" dirty="0" smtClean="0"/>
              <a:t>schedule()</a:t>
            </a:r>
            <a:r>
              <a:rPr lang="zh-CN" altLang="en-US" dirty="0" smtClean="0"/>
              <a:t> ）</a:t>
            </a:r>
            <a:endParaRPr lang="zh-CN" altLang="en-US" dirty="0"/>
          </a:p>
          <a:p>
            <a:pPr lvl="1">
              <a:spcBef>
                <a:spcPts val="300"/>
              </a:spcBef>
            </a:pPr>
            <a:r>
              <a:rPr lang="zh-CN" altLang="en-US" dirty="0"/>
              <a:t>说明</a:t>
            </a:r>
          </a:p>
          <a:p>
            <a:pPr lvl="2">
              <a:spcBef>
                <a:spcPts val="300"/>
              </a:spcBef>
            </a:pPr>
            <a:r>
              <a:rPr lang="zh-CN" altLang="en-US" dirty="0"/>
              <a:t>虽</a:t>
            </a:r>
            <a:r>
              <a:rPr lang="en-US" altLang="zh-CN" dirty="0" err="1"/>
              <a:t>sleep_avg</a:t>
            </a:r>
            <a:r>
              <a:rPr lang="zh-CN" altLang="en-US" dirty="0"/>
              <a:t>被修改，但在就绪队列位置不会改变，直至发生状态改变 </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9EBF4BCF-E5ED-48A1-9339-6673D0313FF8}" type="slidenum">
              <a:rPr lang="en-US" altLang="zh-CN"/>
              <a:pPr/>
              <a:t>105</a:t>
            </a:fld>
            <a:endParaRPr lang="en-US" altLang="zh-CN"/>
          </a:p>
        </p:txBody>
      </p:sp>
      <p:sp>
        <p:nvSpPr>
          <p:cNvPr id="868354" name="Rectangle 2"/>
          <p:cNvSpPr>
            <a:spLocks noGrp="1" noChangeArrowheads="1"/>
          </p:cNvSpPr>
          <p:nvPr>
            <p:ph type="title"/>
          </p:nvPr>
        </p:nvSpPr>
        <p:spPr/>
        <p:txBody>
          <a:bodyPr/>
          <a:lstStyle/>
          <a:p>
            <a:r>
              <a:rPr lang="en-US" altLang="zh-CN" dirty="0"/>
              <a:t>Linux 2.6</a:t>
            </a:r>
            <a:r>
              <a:rPr lang="zh-CN" altLang="en-US" dirty="0"/>
              <a:t>的调度</a:t>
            </a:r>
            <a:r>
              <a:rPr lang="zh-CN" altLang="en-US" dirty="0" smtClean="0"/>
              <a:t>流程（续）</a:t>
            </a:r>
            <a:endParaRPr lang="zh-CN" altLang="en-US" dirty="0"/>
          </a:p>
        </p:txBody>
      </p:sp>
      <p:sp>
        <p:nvSpPr>
          <p:cNvPr id="868355" name="Rectangle 3"/>
          <p:cNvSpPr>
            <a:spLocks noGrp="1" noChangeArrowheads="1"/>
          </p:cNvSpPr>
          <p:nvPr>
            <p:ph type="body" idx="1"/>
          </p:nvPr>
        </p:nvSpPr>
        <p:spPr>
          <a:xfrm>
            <a:off x="611188" y="1268413"/>
            <a:ext cx="8532812" cy="5589587"/>
          </a:xfrm>
        </p:spPr>
        <p:txBody>
          <a:bodyPr/>
          <a:lstStyle/>
          <a:p>
            <a:pPr>
              <a:spcBef>
                <a:spcPts val="300"/>
              </a:spcBef>
            </a:pPr>
            <a:r>
              <a:rPr lang="zh-CN" altLang="en-US" dirty="0" smtClean="0"/>
              <a:t>选择</a:t>
            </a:r>
            <a:r>
              <a:rPr lang="zh-CN" altLang="en-US" dirty="0"/>
              <a:t>下一个投入运行的进程（</a:t>
            </a:r>
            <a:r>
              <a:rPr lang="en-US" altLang="zh-CN" dirty="0"/>
              <a:t>next</a:t>
            </a:r>
            <a:r>
              <a:rPr lang="zh-CN" altLang="en-US" dirty="0"/>
              <a:t>） </a:t>
            </a:r>
          </a:p>
          <a:p>
            <a:pPr lvl="1">
              <a:spcBef>
                <a:spcPts val="300"/>
              </a:spcBef>
            </a:pPr>
            <a:r>
              <a:rPr lang="zh-CN" altLang="en-US" dirty="0" smtClean="0"/>
              <a:t>如果</a:t>
            </a:r>
            <a:r>
              <a:rPr lang="en-US" altLang="zh-CN" dirty="0" err="1" smtClean="0"/>
              <a:t>rq</a:t>
            </a:r>
            <a:r>
              <a:rPr lang="zh-CN" altLang="en-US" dirty="0" smtClean="0"/>
              <a:t>的</a:t>
            </a:r>
            <a:r>
              <a:rPr lang="en-US" altLang="zh-CN" dirty="0" smtClean="0"/>
              <a:t>active array</a:t>
            </a:r>
            <a:r>
              <a:rPr lang="zh-CN" altLang="en-US" dirty="0" smtClean="0"/>
              <a:t>中进程个数为</a:t>
            </a:r>
            <a:r>
              <a:rPr lang="en-US" altLang="zh-CN" dirty="0" smtClean="0"/>
              <a:t>0</a:t>
            </a:r>
            <a:r>
              <a:rPr lang="zh-CN" altLang="en-US" dirty="0" smtClean="0"/>
              <a:t>，则将</a:t>
            </a:r>
            <a:r>
              <a:rPr lang="en-US" altLang="zh-CN" dirty="0" smtClean="0"/>
              <a:t>active array</a:t>
            </a:r>
            <a:r>
              <a:rPr lang="zh-CN" altLang="en-US" dirty="0" smtClean="0"/>
              <a:t>和</a:t>
            </a:r>
            <a:r>
              <a:rPr lang="en-US" altLang="zh-CN" dirty="0" smtClean="0"/>
              <a:t>expired array</a:t>
            </a:r>
            <a:r>
              <a:rPr lang="zh-CN" altLang="en-US" dirty="0" smtClean="0"/>
              <a:t>进行切换</a:t>
            </a:r>
            <a:endParaRPr lang="en-US" altLang="zh-CN" dirty="0" smtClean="0"/>
          </a:p>
          <a:p>
            <a:pPr lvl="1">
              <a:spcBef>
                <a:spcPts val="300"/>
              </a:spcBef>
            </a:pPr>
            <a:r>
              <a:rPr lang="zh-CN" altLang="en-US" dirty="0" smtClean="0"/>
              <a:t>用函数</a:t>
            </a:r>
            <a:r>
              <a:rPr lang="en-US" altLang="zh-CN" dirty="0" err="1" smtClean="0"/>
              <a:t>sched_find_first_bit</a:t>
            </a:r>
            <a:r>
              <a:rPr lang="en-US" altLang="zh-CN" dirty="0" smtClean="0"/>
              <a:t>() </a:t>
            </a:r>
            <a:r>
              <a:rPr lang="zh-CN" altLang="en-US" dirty="0" smtClean="0"/>
              <a:t>从</a:t>
            </a:r>
            <a:r>
              <a:rPr lang="en-US" altLang="zh-CN" dirty="0" smtClean="0"/>
              <a:t>active</a:t>
            </a:r>
            <a:r>
              <a:rPr lang="zh-CN" altLang="en-US" dirty="0" smtClean="0"/>
              <a:t>就绪</a:t>
            </a:r>
            <a:r>
              <a:rPr lang="zh-CN" altLang="en-US" dirty="0"/>
              <a:t>队列中优先级最高且等待时间最久的进程 </a:t>
            </a:r>
            <a:endParaRPr lang="en-US" altLang="zh-CN" dirty="0" smtClean="0"/>
          </a:p>
          <a:p>
            <a:pPr lvl="1">
              <a:spcBef>
                <a:spcPts val="300"/>
              </a:spcBef>
            </a:pPr>
            <a:r>
              <a:rPr lang="zh-CN" altLang="en-US" dirty="0" smtClean="0"/>
              <a:t>当前</a:t>
            </a:r>
            <a:r>
              <a:rPr lang="en-US" altLang="zh-CN" dirty="0" err="1" smtClean="0"/>
              <a:t>runqueue</a:t>
            </a:r>
            <a:r>
              <a:rPr lang="zh-CN" altLang="en-US" dirty="0" smtClean="0"/>
              <a:t>中</a:t>
            </a:r>
            <a:r>
              <a:rPr lang="zh-CN" altLang="en-US" dirty="0"/>
              <a:t>没有就绪进程，则启动负载平衡从</a:t>
            </a:r>
            <a:r>
              <a:rPr lang="zh-CN" altLang="en-US" dirty="0" smtClean="0"/>
              <a:t>别的</a:t>
            </a:r>
            <a:r>
              <a:rPr lang="en-US" altLang="zh-CN" dirty="0" smtClean="0"/>
              <a:t>CPU</a:t>
            </a:r>
            <a:r>
              <a:rPr lang="zh-CN" altLang="en-US" dirty="0" smtClean="0"/>
              <a:t>上</a:t>
            </a:r>
            <a:r>
              <a:rPr lang="zh-CN" altLang="en-US" dirty="0"/>
              <a:t>转移进程，再进行</a:t>
            </a:r>
            <a:r>
              <a:rPr lang="zh-CN" altLang="en-US" dirty="0" smtClean="0"/>
              <a:t>挑选 </a:t>
            </a:r>
            <a:endParaRPr lang="zh-CN" altLang="en-US" dirty="0"/>
          </a:p>
          <a:p>
            <a:pPr lvl="1">
              <a:spcBef>
                <a:spcPts val="300"/>
              </a:spcBef>
            </a:pPr>
            <a:r>
              <a:rPr lang="zh-CN" altLang="en-US" dirty="0" smtClean="0"/>
              <a:t>若仍然</a:t>
            </a:r>
            <a:r>
              <a:rPr lang="zh-CN" altLang="en-US" dirty="0"/>
              <a:t>没有就绪进程，则将</a:t>
            </a:r>
            <a:r>
              <a:rPr lang="zh-CN" altLang="en-US" dirty="0" smtClean="0"/>
              <a:t>本</a:t>
            </a:r>
            <a:r>
              <a:rPr lang="en-US" altLang="zh-CN" dirty="0" smtClean="0"/>
              <a:t>CPU</a:t>
            </a:r>
            <a:r>
              <a:rPr lang="zh-CN" altLang="en-US" dirty="0" smtClean="0"/>
              <a:t>的</a:t>
            </a:r>
            <a:r>
              <a:rPr lang="en-US" altLang="zh-CN" dirty="0" smtClean="0"/>
              <a:t>idle</a:t>
            </a:r>
            <a:r>
              <a:rPr lang="zh-CN" altLang="en-US" dirty="0" smtClean="0"/>
              <a:t>进程</a:t>
            </a:r>
            <a:r>
              <a:rPr lang="zh-CN" altLang="en-US" dirty="0"/>
              <a:t>设为</a:t>
            </a:r>
            <a:r>
              <a:rPr lang="zh-CN" altLang="en-US" dirty="0" smtClean="0"/>
              <a:t>候选</a:t>
            </a:r>
            <a:endParaRPr lang="zh-CN" altLang="en-US" dirty="0"/>
          </a:p>
          <a:p>
            <a:pPr lvl="1">
              <a:spcBef>
                <a:spcPts val="300"/>
              </a:spcBef>
            </a:pPr>
            <a:r>
              <a:rPr lang="en-US" altLang="zh-CN" dirty="0" smtClean="0"/>
              <a:t>next</a:t>
            </a:r>
            <a:r>
              <a:rPr lang="zh-CN" altLang="en-US" dirty="0" smtClean="0"/>
              <a:t>说明</a:t>
            </a:r>
            <a:endParaRPr lang="en-US" altLang="zh-CN" dirty="0"/>
          </a:p>
          <a:p>
            <a:pPr lvl="2">
              <a:spcBef>
                <a:spcPts val="300"/>
              </a:spcBef>
            </a:pPr>
            <a:r>
              <a:rPr lang="zh-CN" altLang="en-US" dirty="0"/>
              <a:t>若</a:t>
            </a:r>
            <a:r>
              <a:rPr lang="zh-CN" altLang="en-US" dirty="0" smtClean="0"/>
              <a:t>从</a:t>
            </a:r>
            <a:r>
              <a:rPr lang="en-US" altLang="zh-CN" dirty="0" smtClean="0"/>
              <a:t>TASK_INTERRUPTIBLE</a:t>
            </a:r>
            <a:r>
              <a:rPr lang="zh-CN" altLang="en-US" dirty="0" smtClean="0"/>
              <a:t>休眠</a:t>
            </a:r>
            <a:r>
              <a:rPr lang="zh-CN" altLang="en-US" dirty="0"/>
              <a:t>中醒来后第一次被</a:t>
            </a:r>
            <a:r>
              <a:rPr lang="zh-CN" altLang="en-US" dirty="0" smtClean="0"/>
              <a:t>调度，</a:t>
            </a:r>
            <a:r>
              <a:rPr lang="zh-CN" altLang="en-US" dirty="0"/>
              <a:t>则重新调整进程的优先级，并存入就绪队列中新的</a:t>
            </a:r>
            <a:r>
              <a:rPr lang="zh-CN" altLang="en-US" dirty="0" smtClean="0"/>
              <a:t>位置</a:t>
            </a:r>
            <a:endParaRPr lang="zh-CN" altLang="en-US" dirty="0"/>
          </a:p>
          <a:p>
            <a:pPr lvl="2">
              <a:spcBef>
                <a:spcPts val="300"/>
              </a:spcBef>
            </a:pPr>
            <a:r>
              <a:rPr lang="zh-CN" altLang="en-US" dirty="0" smtClean="0"/>
              <a:t>除</a:t>
            </a:r>
            <a:r>
              <a:rPr lang="en-US" altLang="zh-CN" dirty="0" err="1" smtClean="0"/>
              <a:t>sleep_avg</a:t>
            </a:r>
            <a:r>
              <a:rPr lang="zh-CN" altLang="en-US" dirty="0" smtClean="0"/>
              <a:t>和</a:t>
            </a:r>
            <a:r>
              <a:rPr lang="en-US" altLang="zh-CN" dirty="0" err="1" smtClean="0"/>
              <a:t>prio</a:t>
            </a:r>
            <a:r>
              <a:rPr lang="zh-CN" altLang="en-US" dirty="0" smtClean="0"/>
              <a:t>的</a:t>
            </a:r>
            <a:r>
              <a:rPr lang="zh-CN" altLang="en-US" dirty="0"/>
              <a:t>更新外，</a:t>
            </a:r>
            <a:r>
              <a:rPr lang="en-US" altLang="zh-CN" dirty="0" smtClean="0"/>
              <a:t>next</a:t>
            </a:r>
            <a:r>
              <a:rPr lang="zh-CN" altLang="en-US" dirty="0" smtClean="0"/>
              <a:t>的</a:t>
            </a:r>
            <a:r>
              <a:rPr lang="en-US" altLang="zh-CN" dirty="0" smtClean="0"/>
              <a:t>timestamp</a:t>
            </a:r>
            <a:r>
              <a:rPr lang="zh-CN" altLang="en-US" dirty="0" smtClean="0"/>
              <a:t>也</a:t>
            </a:r>
            <a:r>
              <a:rPr lang="zh-CN" altLang="en-US" dirty="0"/>
              <a:t>更新为当前时间，用于下一次被切换下来时计算运行</a:t>
            </a:r>
            <a:r>
              <a:rPr lang="zh-CN" altLang="en-US" dirty="0" smtClean="0"/>
              <a:t>时长</a:t>
            </a:r>
            <a:endParaRPr lang="zh-CN" altLang="en-US" sz="2000"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Linux 2.6</a:t>
            </a:r>
            <a:r>
              <a:rPr lang="zh-CN" altLang="en-US" dirty="0" smtClean="0"/>
              <a:t>的调度流程（续）</a:t>
            </a:r>
            <a:endParaRPr lang="zh-CN" altLang="en-US" dirty="0"/>
          </a:p>
        </p:txBody>
      </p:sp>
      <p:sp>
        <p:nvSpPr>
          <p:cNvPr id="3" name="内容占位符 2"/>
          <p:cNvSpPr>
            <a:spLocks noGrp="1"/>
          </p:cNvSpPr>
          <p:nvPr>
            <p:ph idx="1"/>
          </p:nvPr>
        </p:nvSpPr>
        <p:spPr/>
        <p:txBody>
          <a:bodyPr/>
          <a:lstStyle/>
          <a:p>
            <a:r>
              <a:rPr lang="zh-CN" altLang="en-US" dirty="0" smtClean="0"/>
              <a:t>进程切换</a:t>
            </a:r>
            <a:r>
              <a:rPr lang="en-US" altLang="zh-CN" dirty="0" smtClean="0"/>
              <a:t>	</a:t>
            </a:r>
          </a:p>
          <a:p>
            <a:pPr lvl="1"/>
            <a:r>
              <a:rPr lang="zh-CN" altLang="en-US" dirty="0" smtClean="0"/>
              <a:t>如果</a:t>
            </a:r>
            <a:r>
              <a:rPr lang="en-US" altLang="zh-CN" dirty="0" err="1" smtClean="0"/>
              <a:t>prev</a:t>
            </a:r>
            <a:r>
              <a:rPr lang="en-US" altLang="zh-CN" dirty="0" smtClean="0"/>
              <a:t>!=next</a:t>
            </a:r>
            <a:r>
              <a:rPr lang="zh-CN" altLang="en-US" dirty="0" smtClean="0"/>
              <a:t>，则进行进程切换</a:t>
            </a:r>
            <a:endParaRPr lang="en-US" altLang="zh-CN" dirty="0" smtClean="0"/>
          </a:p>
          <a:p>
            <a:pPr lvl="2"/>
            <a:r>
              <a:rPr lang="zh-CN" altLang="en-US" dirty="0" smtClean="0"/>
              <a:t>将当前时间赋给</a:t>
            </a:r>
            <a:r>
              <a:rPr lang="en-US" altLang="zh-CN" dirty="0" smtClean="0"/>
              <a:t>next-&gt;timestamp</a:t>
            </a:r>
            <a:r>
              <a:rPr lang="zh-CN" altLang="en-US" dirty="0" smtClean="0"/>
              <a:t>，且将</a:t>
            </a:r>
            <a:r>
              <a:rPr lang="en-US" altLang="zh-CN" dirty="0" err="1" smtClean="0"/>
              <a:t>rq</a:t>
            </a:r>
            <a:r>
              <a:rPr lang="en-US" altLang="zh-CN" dirty="0" smtClean="0"/>
              <a:t>-&gt;</a:t>
            </a:r>
            <a:r>
              <a:rPr lang="en-US" altLang="zh-CN" dirty="0" err="1" smtClean="0"/>
              <a:t>curr</a:t>
            </a:r>
            <a:r>
              <a:rPr lang="en-US" altLang="zh-CN" dirty="0" smtClean="0"/>
              <a:t>=next</a:t>
            </a:r>
          </a:p>
          <a:p>
            <a:pPr lvl="3"/>
            <a:r>
              <a:rPr lang="zh-CN" altLang="en-US" dirty="0" smtClean="0"/>
              <a:t>此时</a:t>
            </a:r>
            <a:r>
              <a:rPr lang="en-US" altLang="zh-CN" dirty="0" err="1" smtClean="0"/>
              <a:t>rq</a:t>
            </a:r>
            <a:r>
              <a:rPr lang="en-US" altLang="zh-CN" dirty="0" smtClean="0"/>
              <a:t>-&gt;</a:t>
            </a:r>
            <a:r>
              <a:rPr lang="en-US" altLang="zh-CN" dirty="0" err="1" smtClean="0"/>
              <a:t>curr</a:t>
            </a:r>
            <a:r>
              <a:rPr lang="zh-CN" altLang="en-US" dirty="0" smtClean="0"/>
              <a:t>与</a:t>
            </a:r>
            <a:r>
              <a:rPr lang="en-US" altLang="zh-CN" dirty="0" smtClean="0"/>
              <a:t>current</a:t>
            </a:r>
            <a:r>
              <a:rPr lang="zh-CN" altLang="en-US" dirty="0" smtClean="0"/>
              <a:t>不再相同</a:t>
            </a:r>
            <a:endParaRPr lang="en-US" altLang="zh-CN" dirty="0" smtClean="0"/>
          </a:p>
          <a:p>
            <a:pPr lvl="2"/>
            <a:r>
              <a:rPr lang="zh-CN" altLang="en-US" dirty="0" smtClean="0"/>
              <a:t>进程切换包括内存、堆栈切换等，与</a:t>
            </a:r>
            <a:r>
              <a:rPr lang="en-US" altLang="zh-CN" dirty="0" smtClean="0"/>
              <a:t>2.4</a:t>
            </a:r>
            <a:r>
              <a:rPr lang="zh-CN" altLang="en-US" dirty="0" smtClean="0"/>
              <a:t>大致相同</a:t>
            </a:r>
            <a:endParaRPr lang="en-US" altLang="zh-CN" dirty="0" smtClean="0"/>
          </a:p>
          <a:p>
            <a:pPr lvl="2"/>
            <a:r>
              <a:rPr lang="zh-CN" altLang="en-US" dirty="0" smtClean="0"/>
              <a:t>释放</a:t>
            </a:r>
            <a:r>
              <a:rPr lang="en-US" altLang="zh-CN" dirty="0" err="1" smtClean="0"/>
              <a:t>prev</a:t>
            </a:r>
            <a:r>
              <a:rPr lang="zh-CN" altLang="en-US" dirty="0" smtClean="0"/>
              <a:t>的</a:t>
            </a:r>
            <a:r>
              <a:rPr lang="en-US" altLang="zh-CN" dirty="0" smtClean="0"/>
              <a:t>mm</a:t>
            </a:r>
            <a:r>
              <a:rPr lang="zh-CN" altLang="en-US" dirty="0" smtClean="0"/>
              <a:t>，给</a:t>
            </a:r>
            <a:r>
              <a:rPr lang="en-US" altLang="zh-CN" dirty="0" err="1" smtClean="0"/>
              <a:t>rq</a:t>
            </a:r>
            <a:r>
              <a:rPr lang="zh-CN" altLang="en-US" dirty="0" smtClean="0"/>
              <a:t>解锁，重新给</a:t>
            </a:r>
            <a:r>
              <a:rPr lang="en-US" altLang="zh-CN" dirty="0" smtClean="0"/>
              <a:t>current</a:t>
            </a:r>
            <a:r>
              <a:rPr lang="zh-CN" altLang="en-US" dirty="0" smtClean="0"/>
              <a:t>获得内核</a:t>
            </a:r>
            <a:br>
              <a:rPr lang="zh-CN" altLang="en-US" dirty="0" smtClean="0"/>
            </a:br>
            <a:r>
              <a:rPr lang="zh-CN" altLang="en-US" dirty="0" smtClean="0"/>
              <a:t>锁，使能内核抢占</a:t>
            </a:r>
            <a:endParaRPr lang="en-US" altLang="zh-CN" dirty="0" smtClean="0"/>
          </a:p>
          <a:p>
            <a:pPr lvl="3"/>
            <a:r>
              <a:rPr lang="zh-CN" altLang="en-US" dirty="0" smtClean="0"/>
              <a:t>此时</a:t>
            </a:r>
            <a:r>
              <a:rPr lang="en-US" altLang="zh-CN" dirty="0" smtClean="0"/>
              <a:t>current=next=</a:t>
            </a:r>
            <a:r>
              <a:rPr lang="en-US" altLang="zh-CN" dirty="0" err="1" smtClean="0"/>
              <a:t>rq</a:t>
            </a:r>
            <a:r>
              <a:rPr lang="en-US" altLang="zh-CN" dirty="0" smtClean="0"/>
              <a:t>-&gt;</a:t>
            </a:r>
            <a:r>
              <a:rPr lang="en-US" altLang="zh-CN" dirty="0" err="1" smtClean="0"/>
              <a:t>curr</a:t>
            </a:r>
            <a:endParaRPr lang="en-US" altLang="zh-CN" dirty="0"/>
          </a:p>
          <a:p>
            <a:pPr lvl="2"/>
            <a:r>
              <a:rPr lang="zh-CN" altLang="en-US" dirty="0" smtClean="0"/>
              <a:t>检查</a:t>
            </a:r>
            <a:r>
              <a:rPr lang="en-US" altLang="zh-CN" dirty="0" smtClean="0"/>
              <a:t>TIF_NEED_RESCHED</a:t>
            </a:r>
            <a:r>
              <a:rPr lang="zh-CN" altLang="en-US" dirty="0" smtClean="0"/>
              <a:t>位（与</a:t>
            </a:r>
            <a:r>
              <a:rPr lang="en-US" altLang="zh-CN" dirty="0" smtClean="0"/>
              <a:t>2.4</a:t>
            </a:r>
            <a:r>
              <a:rPr lang="zh-CN" altLang="en-US" dirty="0" smtClean="0"/>
              <a:t>中</a:t>
            </a:r>
            <a:r>
              <a:rPr lang="en-US" altLang="zh-CN" dirty="0" err="1" smtClean="0"/>
              <a:t>need_resched</a:t>
            </a:r>
            <a:r>
              <a:rPr lang="zh-CN" altLang="en-US" dirty="0" smtClean="0"/>
              <a:t>类似）</a:t>
            </a:r>
            <a:endParaRPr lang="en-US" altLang="zh-CN" dirty="0" smtClean="0"/>
          </a:p>
          <a:p>
            <a:pPr lvl="3"/>
            <a:r>
              <a:rPr lang="zh-CN" altLang="en-US" dirty="0" smtClean="0"/>
              <a:t>实时进程：任务未完成时重置该位，并放到队末</a:t>
            </a:r>
            <a:endParaRPr lang="en-US" altLang="zh-CN" dirty="0" smtClean="0"/>
          </a:p>
          <a:p>
            <a:pPr lvl="3"/>
            <a:r>
              <a:rPr lang="zh-CN" altLang="en-US" dirty="0" smtClean="0"/>
              <a:t>普通进程：时间片用完，但任务未完成时重置该位</a:t>
            </a:r>
            <a:endParaRPr lang="en-US" altLang="zh-CN" dirty="0" smtClean="0"/>
          </a:p>
          <a:p>
            <a:pPr lvl="3"/>
            <a:r>
              <a:rPr lang="zh-CN" altLang="en-US" dirty="0" smtClean="0"/>
              <a:t>如果已被置位，则重新开始进行调度，重复上述过程</a:t>
            </a:r>
            <a:endParaRPr lang="en-US" altLang="zh-CN" dirty="0" smtClean="0"/>
          </a:p>
          <a:p>
            <a:pPr lvl="3"/>
            <a:r>
              <a:rPr lang="zh-CN" altLang="en-US" dirty="0" smtClean="0"/>
              <a:t>否则调度结束</a:t>
            </a:r>
            <a:endParaRPr lang="zh-CN" altLang="en-US" dirty="0"/>
          </a:p>
        </p:txBody>
      </p:sp>
      <p:sp>
        <p:nvSpPr>
          <p:cNvPr id="4" name="灯片编号占位符 3"/>
          <p:cNvSpPr>
            <a:spLocks noGrp="1"/>
          </p:cNvSpPr>
          <p:nvPr>
            <p:ph type="sldNum" sz="quarter" idx="10"/>
          </p:nvPr>
        </p:nvSpPr>
        <p:spPr/>
        <p:txBody>
          <a:bodyPr/>
          <a:lstStyle/>
          <a:p>
            <a:fld id="{13633FEE-298A-4EC9-A46D-31F2A27AC04A}" type="slidenum">
              <a:rPr lang="en-US" altLang="zh-CN" smtClean="0"/>
              <a:pPr/>
              <a:t>106</a:t>
            </a:fld>
            <a:endParaRPr lang="en-US" altLang="zh-CN"/>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F1892830-1A99-4B64-A487-99DE037E058D}" type="slidenum">
              <a:rPr lang="en-US" altLang="zh-CN"/>
              <a:pPr/>
              <a:t>107</a:t>
            </a:fld>
            <a:endParaRPr lang="en-US" altLang="zh-CN"/>
          </a:p>
        </p:txBody>
      </p:sp>
      <p:sp>
        <p:nvSpPr>
          <p:cNvPr id="870402" name="Rectangle 2"/>
          <p:cNvSpPr>
            <a:spLocks noGrp="1" noChangeArrowheads="1"/>
          </p:cNvSpPr>
          <p:nvPr>
            <p:ph type="title"/>
          </p:nvPr>
        </p:nvSpPr>
        <p:spPr/>
        <p:txBody>
          <a:bodyPr/>
          <a:lstStyle/>
          <a:p>
            <a:r>
              <a:rPr lang="en-US" altLang="zh-CN" dirty="0"/>
              <a:t>Linux 2.6</a:t>
            </a:r>
            <a:r>
              <a:rPr lang="zh-CN" altLang="en-US" dirty="0"/>
              <a:t>的调度时机</a:t>
            </a:r>
          </a:p>
        </p:txBody>
      </p:sp>
      <p:sp>
        <p:nvSpPr>
          <p:cNvPr id="870403" name="Rectangle 3"/>
          <p:cNvSpPr>
            <a:spLocks noGrp="1" noChangeArrowheads="1"/>
          </p:cNvSpPr>
          <p:nvPr>
            <p:ph type="body" idx="1"/>
          </p:nvPr>
        </p:nvSpPr>
        <p:spPr/>
        <p:txBody>
          <a:bodyPr/>
          <a:lstStyle/>
          <a:p>
            <a:pPr>
              <a:spcBef>
                <a:spcPts val="300"/>
              </a:spcBef>
            </a:pPr>
            <a:r>
              <a:rPr lang="en-US" altLang="zh-CN" dirty="0" smtClean="0"/>
              <a:t>Linux 2.4</a:t>
            </a:r>
            <a:r>
              <a:rPr lang="zh-CN" altLang="en-US" dirty="0" smtClean="0"/>
              <a:t>的调度策略</a:t>
            </a:r>
            <a:endParaRPr lang="en-US" altLang="zh-CN" dirty="0" smtClean="0"/>
          </a:p>
          <a:p>
            <a:pPr lvl="1">
              <a:spcBef>
                <a:spcPts val="300"/>
              </a:spcBef>
            </a:pPr>
            <a:r>
              <a:rPr lang="zh-CN" altLang="en-US" dirty="0" smtClean="0"/>
              <a:t>主动调度：直接调用</a:t>
            </a:r>
            <a:r>
              <a:rPr lang="en-US" altLang="zh-CN" dirty="0" smtClean="0"/>
              <a:t>schedule()</a:t>
            </a:r>
          </a:p>
          <a:p>
            <a:pPr lvl="2">
              <a:spcBef>
                <a:spcPts val="300"/>
              </a:spcBef>
            </a:pPr>
            <a:r>
              <a:rPr lang="zh-CN" altLang="en-US" dirty="0" smtClean="0"/>
              <a:t>如进程退出，或者进入睡眠状态等</a:t>
            </a:r>
            <a:endParaRPr lang="en-US" altLang="zh-CN" dirty="0" smtClean="0"/>
          </a:p>
          <a:p>
            <a:pPr lvl="1">
              <a:spcBef>
                <a:spcPts val="300"/>
              </a:spcBef>
            </a:pPr>
            <a:r>
              <a:rPr lang="zh-CN" altLang="en-US" dirty="0" smtClean="0"/>
              <a:t>被动（强制性）调度：置位当前进程的</a:t>
            </a:r>
            <a:r>
              <a:rPr lang="en-US" altLang="zh-CN" dirty="0" err="1" smtClean="0"/>
              <a:t>need_resched</a:t>
            </a:r>
            <a:endParaRPr lang="en-US" altLang="zh-CN" dirty="0" smtClean="0"/>
          </a:p>
          <a:p>
            <a:pPr lvl="2">
              <a:spcBef>
                <a:spcPts val="300"/>
              </a:spcBef>
            </a:pPr>
            <a:r>
              <a:rPr lang="zh-CN" altLang="en-US" dirty="0" smtClean="0"/>
              <a:t>进程已经用完自己的时间片，需要被切出</a:t>
            </a:r>
            <a:r>
              <a:rPr lang="en-US" altLang="zh-CN" dirty="0" smtClean="0"/>
              <a:t>CPU</a:t>
            </a:r>
          </a:p>
          <a:p>
            <a:pPr lvl="2">
              <a:spcBef>
                <a:spcPts val="300"/>
              </a:spcBef>
            </a:pPr>
            <a:r>
              <a:rPr lang="zh-CN" altLang="en-US" dirty="0" smtClean="0"/>
              <a:t>当唤醒一个比当前进程优先级更高的睡眠进程时</a:t>
            </a:r>
            <a:endParaRPr lang="en-US" altLang="zh-CN" dirty="0" smtClean="0"/>
          </a:p>
          <a:p>
            <a:pPr lvl="2">
              <a:spcBef>
                <a:spcPts val="300"/>
              </a:spcBef>
            </a:pPr>
            <a:r>
              <a:rPr lang="zh-CN" altLang="en-US" dirty="0" smtClean="0"/>
              <a:t>一个进程通过系统调用改变调度政策、</a:t>
            </a:r>
            <a:r>
              <a:rPr lang="en-US" altLang="zh-CN" dirty="0" smtClean="0"/>
              <a:t>nice</a:t>
            </a:r>
            <a:r>
              <a:rPr lang="zh-CN" altLang="en-US" dirty="0" smtClean="0"/>
              <a:t>值等</a:t>
            </a:r>
            <a:endParaRPr lang="en-US" altLang="zh-CN" dirty="0" smtClean="0"/>
          </a:p>
          <a:p>
            <a:pPr lvl="1">
              <a:spcBef>
                <a:spcPts val="300"/>
              </a:spcBef>
            </a:pPr>
            <a:r>
              <a:rPr lang="zh-CN" altLang="en-US" dirty="0" smtClean="0"/>
              <a:t>和主动调度相比，强制性调度有一定的调度延时</a:t>
            </a:r>
            <a:endParaRPr lang="en-US" altLang="zh-CN" dirty="0" smtClean="0"/>
          </a:p>
          <a:p>
            <a:pPr>
              <a:spcBef>
                <a:spcPts val="300"/>
              </a:spcBef>
            </a:pPr>
            <a:r>
              <a:rPr lang="en-US" altLang="zh-CN" dirty="0" smtClean="0"/>
              <a:t>Linux 2.6</a:t>
            </a:r>
            <a:r>
              <a:rPr lang="zh-CN" altLang="en-US" dirty="0" smtClean="0"/>
              <a:t>的调度策略</a:t>
            </a:r>
            <a:endParaRPr lang="en-US" altLang="zh-CN" dirty="0" smtClean="0"/>
          </a:p>
          <a:p>
            <a:pPr lvl="1">
              <a:spcBef>
                <a:spcPts val="300"/>
              </a:spcBef>
            </a:pPr>
            <a:r>
              <a:rPr lang="zh-CN" altLang="en-US" dirty="0" smtClean="0"/>
              <a:t>包含了</a:t>
            </a:r>
            <a:r>
              <a:rPr lang="en-US" altLang="zh-CN" dirty="0" smtClean="0"/>
              <a:t>Linux 2.4</a:t>
            </a:r>
            <a:r>
              <a:rPr lang="zh-CN" altLang="en-US" dirty="0" smtClean="0"/>
              <a:t>的调度时机</a:t>
            </a:r>
            <a:endParaRPr lang="en-US" altLang="zh-CN" dirty="0" smtClean="0"/>
          </a:p>
          <a:p>
            <a:pPr lvl="1">
              <a:spcBef>
                <a:spcPts val="300"/>
              </a:spcBef>
            </a:pPr>
            <a:r>
              <a:rPr lang="zh-CN" altLang="en-US" dirty="0" smtClean="0"/>
              <a:t>增加内核可抢占</a:t>
            </a:r>
            <a:endParaRPr lang="en-US" altLang="zh-CN" dirty="0" smtClean="0"/>
          </a:p>
          <a:p>
            <a:pPr lvl="2">
              <a:spcBef>
                <a:spcPts val="300"/>
              </a:spcBef>
            </a:pPr>
            <a:r>
              <a:rPr lang="en-US" altLang="zh-CN" dirty="0" err="1" smtClean="0"/>
              <a:t>preempt_enable</a:t>
            </a:r>
            <a:r>
              <a:rPr lang="en-US" altLang="zh-CN" dirty="0"/>
              <a:t>()</a:t>
            </a:r>
            <a:r>
              <a:rPr lang="zh-CN" altLang="en-US" dirty="0"/>
              <a:t>调用</a:t>
            </a:r>
            <a:r>
              <a:rPr lang="en-US" altLang="zh-CN" dirty="0" err="1"/>
              <a:t>preempt_schedule</a:t>
            </a:r>
            <a:r>
              <a:rPr lang="en-US" altLang="zh-CN" dirty="0" smtClean="0"/>
              <a:t>()</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内核抢占与用户抢占</a:t>
            </a:r>
            <a:endParaRPr lang="zh-CN" altLang="en-US" dirty="0"/>
          </a:p>
        </p:txBody>
      </p:sp>
      <p:sp>
        <p:nvSpPr>
          <p:cNvPr id="3" name="内容占位符 2"/>
          <p:cNvSpPr>
            <a:spLocks noGrp="1"/>
          </p:cNvSpPr>
          <p:nvPr>
            <p:ph idx="1"/>
          </p:nvPr>
        </p:nvSpPr>
        <p:spPr/>
        <p:txBody>
          <a:bodyPr/>
          <a:lstStyle/>
          <a:p>
            <a:r>
              <a:rPr lang="zh-CN" altLang="en-US" dirty="0" smtClean="0"/>
              <a:t>内核抢占</a:t>
            </a:r>
            <a:endParaRPr lang="en-US" altLang="zh-CN" dirty="0" smtClean="0"/>
          </a:p>
          <a:p>
            <a:pPr lvl="1"/>
            <a:r>
              <a:rPr lang="zh-CN" altLang="en-US" dirty="0" smtClean="0"/>
              <a:t>当</a:t>
            </a:r>
            <a:r>
              <a:rPr lang="zh-CN" altLang="en-US" dirty="0"/>
              <a:t>进程位于内核空间时，有一个更高优先级的任务出现时，如果当前内核允许抢占，则可以将当前任务（如用户进程执行系统调用）挂起，执行优先级更高的</a:t>
            </a:r>
            <a:r>
              <a:rPr lang="zh-CN" altLang="en-US" dirty="0" smtClean="0"/>
              <a:t>进程</a:t>
            </a:r>
            <a:endParaRPr lang="en-US" altLang="zh-CN" dirty="0" smtClean="0"/>
          </a:p>
          <a:p>
            <a:r>
              <a:rPr lang="zh-CN" altLang="en-US" dirty="0" smtClean="0"/>
              <a:t>用户抢占</a:t>
            </a:r>
            <a:endParaRPr lang="en-US" altLang="zh-CN" dirty="0"/>
          </a:p>
          <a:p>
            <a:pPr lvl="1"/>
            <a:r>
              <a:rPr lang="zh-CN" altLang="en-US" dirty="0" smtClean="0"/>
              <a:t>内核返回</a:t>
            </a:r>
            <a:r>
              <a:rPr lang="zh-CN" altLang="en-US" dirty="0"/>
              <a:t>用户空间时（从</a:t>
            </a:r>
            <a:r>
              <a:rPr lang="zh-CN" altLang="en-US" dirty="0">
                <a:solidFill>
                  <a:srgbClr val="FF0000"/>
                </a:solidFill>
              </a:rPr>
              <a:t>系统调返回用户空间</a:t>
            </a:r>
            <a:r>
              <a:rPr lang="zh-CN" altLang="en-US" dirty="0"/>
              <a:t>或从</a:t>
            </a:r>
            <a:r>
              <a:rPr lang="zh-CN" altLang="en-US" dirty="0">
                <a:solidFill>
                  <a:srgbClr val="FF0000"/>
                </a:solidFill>
              </a:rPr>
              <a:t>中断处理程序返回用户空间</a:t>
            </a:r>
            <a:r>
              <a:rPr lang="zh-CN" altLang="en-US" dirty="0"/>
              <a:t>），如果</a:t>
            </a:r>
            <a:r>
              <a:rPr lang="en-US" altLang="zh-CN" dirty="0"/>
              <a:t>need </a:t>
            </a:r>
            <a:r>
              <a:rPr lang="en-US" altLang="zh-CN" dirty="0" err="1"/>
              <a:t>resched</a:t>
            </a:r>
            <a:r>
              <a:rPr lang="zh-CN" altLang="en-US" dirty="0"/>
              <a:t>标志被设置，会导致</a:t>
            </a:r>
            <a:r>
              <a:rPr lang="en-US" altLang="zh-CN" dirty="0" smtClean="0"/>
              <a:t>schedule()</a:t>
            </a:r>
            <a:r>
              <a:rPr lang="zh-CN" altLang="en-US" dirty="0" smtClean="0"/>
              <a:t>被</a:t>
            </a:r>
            <a:r>
              <a:rPr lang="zh-CN" altLang="en-US" dirty="0"/>
              <a:t>调用，此时就会发生用户抢占</a:t>
            </a:r>
          </a:p>
        </p:txBody>
      </p:sp>
      <p:sp>
        <p:nvSpPr>
          <p:cNvPr id="4" name="灯片编号占位符 3"/>
          <p:cNvSpPr>
            <a:spLocks noGrp="1"/>
          </p:cNvSpPr>
          <p:nvPr>
            <p:ph type="sldNum" sz="quarter" idx="10"/>
          </p:nvPr>
        </p:nvSpPr>
        <p:spPr/>
        <p:txBody>
          <a:bodyPr/>
          <a:lstStyle/>
          <a:p>
            <a:fld id="{13633FEE-298A-4EC9-A46D-31F2A27AC04A}" type="slidenum">
              <a:rPr lang="en-US" altLang="zh-CN" smtClean="0"/>
              <a:pPr/>
              <a:t>108</a:t>
            </a:fld>
            <a:endParaRPr lang="en-US" altLang="zh-CN"/>
          </a:p>
        </p:txBody>
      </p:sp>
    </p:spTree>
    <p:extLst>
      <p:ext uri="{BB962C8B-B14F-4D97-AF65-F5344CB8AC3E}">
        <p14:creationId xmlns:p14="http://schemas.microsoft.com/office/powerpoint/2010/main" val="2465022297"/>
      </p:ext>
    </p:extLst>
  </p:cSld>
  <p:clrMapOvr>
    <a:masterClrMapping/>
  </p:clrMapOvr>
  <p:transition>
    <p:wedg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Linux </a:t>
            </a:r>
            <a:r>
              <a:rPr lang="en-US" altLang="zh-CN" dirty="0" smtClean="0"/>
              <a:t>2.6</a:t>
            </a:r>
            <a:r>
              <a:rPr lang="zh-CN" altLang="en-US" dirty="0" smtClean="0"/>
              <a:t>内核抢占机制</a:t>
            </a:r>
            <a:endParaRPr lang="zh-CN" altLang="en-US" dirty="0"/>
          </a:p>
        </p:txBody>
      </p:sp>
      <p:sp>
        <p:nvSpPr>
          <p:cNvPr id="3" name="内容占位符 2"/>
          <p:cNvSpPr>
            <a:spLocks noGrp="1"/>
          </p:cNvSpPr>
          <p:nvPr>
            <p:ph idx="1"/>
          </p:nvPr>
        </p:nvSpPr>
        <p:spPr/>
        <p:txBody>
          <a:bodyPr/>
          <a:lstStyle/>
          <a:p>
            <a:pPr>
              <a:spcBef>
                <a:spcPts val="300"/>
              </a:spcBef>
            </a:pPr>
            <a:r>
              <a:rPr lang="zh-CN" altLang="en-US" dirty="0"/>
              <a:t>内核抢占锁</a:t>
            </a:r>
            <a:r>
              <a:rPr lang="en-US" altLang="zh-CN" dirty="0" smtClean="0">
                <a:solidFill>
                  <a:srgbClr val="FF0000"/>
                </a:solidFill>
              </a:rPr>
              <a:t>preempt</a:t>
            </a:r>
            <a:r>
              <a:rPr lang="en-US" altLang="zh-CN" dirty="0">
                <a:solidFill>
                  <a:srgbClr val="FF0000"/>
                </a:solidFill>
              </a:rPr>
              <a:t>_ </a:t>
            </a:r>
            <a:r>
              <a:rPr lang="en-US" altLang="zh-CN" dirty="0" smtClean="0">
                <a:solidFill>
                  <a:srgbClr val="FF0000"/>
                </a:solidFill>
              </a:rPr>
              <a:t>count</a:t>
            </a:r>
            <a:endParaRPr lang="en-US" altLang="zh-CN" dirty="0">
              <a:solidFill>
                <a:srgbClr val="FF0000"/>
              </a:solidFill>
            </a:endParaRPr>
          </a:p>
          <a:p>
            <a:pPr lvl="1">
              <a:spcBef>
                <a:spcPts val="300"/>
              </a:spcBef>
            </a:pPr>
            <a:r>
              <a:rPr lang="zh-CN" altLang="en-US" dirty="0" smtClean="0"/>
              <a:t>这</a:t>
            </a:r>
            <a:r>
              <a:rPr lang="zh-CN" altLang="en-US" dirty="0"/>
              <a:t>一变量被设置在进程的</a:t>
            </a:r>
            <a:r>
              <a:rPr lang="en-US" altLang="zh-CN" dirty="0"/>
              <a:t>PCB</a:t>
            </a:r>
            <a:r>
              <a:rPr lang="zh-CN" altLang="en-US" dirty="0"/>
              <a:t>结构</a:t>
            </a:r>
            <a:r>
              <a:rPr lang="en-US" altLang="zh-CN" dirty="0" err="1"/>
              <a:t>task_struct</a:t>
            </a:r>
            <a:r>
              <a:rPr lang="zh-CN" altLang="en-US" dirty="0" smtClean="0"/>
              <a:t>中</a:t>
            </a:r>
            <a:endParaRPr lang="en-US" altLang="zh-CN" dirty="0" smtClean="0"/>
          </a:p>
          <a:p>
            <a:pPr lvl="2">
              <a:spcBef>
                <a:spcPts val="300"/>
              </a:spcBef>
            </a:pPr>
            <a:r>
              <a:rPr lang="zh-CN" altLang="en-US" dirty="0" smtClean="0"/>
              <a:t>当变量</a:t>
            </a:r>
            <a:r>
              <a:rPr lang="en-US" altLang="zh-CN" dirty="0" smtClean="0"/>
              <a:t>preempt_ count</a:t>
            </a:r>
            <a:r>
              <a:rPr lang="zh-CN" altLang="en-US" dirty="0" smtClean="0"/>
              <a:t>加</a:t>
            </a:r>
            <a:r>
              <a:rPr lang="en-US" altLang="zh-CN" dirty="0" smtClean="0"/>
              <a:t>1</a:t>
            </a:r>
            <a:r>
              <a:rPr lang="zh-CN" altLang="en-US" dirty="0" smtClean="0"/>
              <a:t>时，指示内核不允许抢占</a:t>
            </a:r>
            <a:endParaRPr lang="en-US" altLang="zh-CN" dirty="0" smtClean="0"/>
          </a:p>
          <a:p>
            <a:pPr lvl="2">
              <a:spcBef>
                <a:spcPts val="300"/>
              </a:spcBef>
            </a:pPr>
            <a:r>
              <a:rPr lang="zh-CN" altLang="en-US" dirty="0" smtClean="0"/>
              <a:t>当变量</a:t>
            </a:r>
            <a:r>
              <a:rPr lang="en-US" altLang="zh-CN" dirty="0" smtClean="0"/>
              <a:t>preempt_ count</a:t>
            </a:r>
            <a:r>
              <a:rPr lang="zh-CN" altLang="en-US" dirty="0" smtClean="0"/>
              <a:t>减</a:t>
            </a:r>
            <a:r>
              <a:rPr lang="en-US" altLang="zh-CN" dirty="0" smtClean="0"/>
              <a:t>1</a:t>
            </a:r>
            <a:r>
              <a:rPr lang="zh-CN" altLang="en-US" dirty="0"/>
              <a:t>时</a:t>
            </a:r>
            <a:r>
              <a:rPr lang="zh-CN" altLang="en-US" dirty="0" smtClean="0"/>
              <a:t>，</a:t>
            </a:r>
            <a:r>
              <a:rPr lang="zh-CN" altLang="en-US" dirty="0"/>
              <a:t>指示</a:t>
            </a:r>
            <a:r>
              <a:rPr lang="zh-CN" altLang="en-US" dirty="0" smtClean="0"/>
              <a:t>内核允许抢占，同时进行可抢占的判断与调度</a:t>
            </a:r>
            <a:endParaRPr lang="en-US" altLang="zh-CN" dirty="0" smtClean="0"/>
          </a:p>
        </p:txBody>
      </p:sp>
      <p:sp>
        <p:nvSpPr>
          <p:cNvPr id="4" name="灯片编号占位符 3"/>
          <p:cNvSpPr>
            <a:spLocks noGrp="1"/>
          </p:cNvSpPr>
          <p:nvPr>
            <p:ph type="sldNum" sz="quarter" idx="10"/>
          </p:nvPr>
        </p:nvSpPr>
        <p:spPr/>
        <p:txBody>
          <a:bodyPr/>
          <a:lstStyle/>
          <a:p>
            <a:fld id="{13633FEE-298A-4EC9-A46D-31F2A27AC04A}" type="slidenum">
              <a:rPr lang="en-US" altLang="zh-CN" smtClean="0"/>
              <a:pPr/>
              <a:t>109</a:t>
            </a:fld>
            <a:endParaRPr lang="en-US" altLang="zh-CN"/>
          </a:p>
        </p:txBody>
      </p:sp>
    </p:spTree>
    <p:extLst>
      <p:ext uri="{BB962C8B-B14F-4D97-AF65-F5344CB8AC3E}">
        <p14:creationId xmlns:p14="http://schemas.microsoft.com/office/powerpoint/2010/main" val="821995399"/>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C61DCA1-B788-4887-8C4D-6D4FDE4924D5}" type="slidenum">
              <a:rPr lang="en-US" altLang="zh-CN"/>
              <a:pPr/>
              <a:t>11</a:t>
            </a:fld>
            <a:endParaRPr lang="en-US" altLang="zh-CN" dirty="0"/>
          </a:p>
        </p:txBody>
      </p:sp>
      <p:sp>
        <p:nvSpPr>
          <p:cNvPr id="661506" name="Rectangle 2"/>
          <p:cNvSpPr>
            <a:spLocks noGrp="1" noChangeArrowheads="1"/>
          </p:cNvSpPr>
          <p:nvPr>
            <p:ph type="title"/>
          </p:nvPr>
        </p:nvSpPr>
        <p:spPr/>
        <p:txBody>
          <a:bodyPr/>
          <a:lstStyle/>
          <a:p>
            <a:r>
              <a:rPr lang="zh-CN" altLang="en-US" dirty="0"/>
              <a:t>调度</a:t>
            </a:r>
            <a:r>
              <a:rPr lang="zh-CN" altLang="en-US" dirty="0" smtClean="0"/>
              <a:t>策略设计的技术难点</a:t>
            </a:r>
            <a:endParaRPr lang="zh-CN" altLang="en-US" dirty="0"/>
          </a:p>
        </p:txBody>
      </p:sp>
      <p:sp>
        <p:nvSpPr>
          <p:cNvPr id="661507" name="Rectangle 3"/>
          <p:cNvSpPr>
            <a:spLocks noGrp="1" noChangeArrowheads="1"/>
          </p:cNvSpPr>
          <p:nvPr>
            <p:ph type="body" idx="1"/>
          </p:nvPr>
        </p:nvSpPr>
        <p:spPr/>
        <p:txBody>
          <a:bodyPr/>
          <a:lstStyle/>
          <a:p>
            <a:pPr eaLnBrk="1" hangingPunct="1">
              <a:lnSpc>
                <a:spcPts val="2700"/>
              </a:lnSpc>
              <a:spcBef>
                <a:spcPts val="0"/>
              </a:spcBef>
              <a:defRPr/>
            </a:pPr>
            <a:r>
              <a:rPr lang="zh-CN" altLang="en-US" sz="2600" dirty="0" smtClean="0"/>
              <a:t>如何动态管理和维护就绪进程</a:t>
            </a:r>
            <a:endParaRPr lang="en-US" altLang="zh-CN" sz="2600" dirty="0" smtClean="0"/>
          </a:p>
          <a:p>
            <a:pPr eaLnBrk="1" hangingPunct="1">
              <a:lnSpc>
                <a:spcPts val="2700"/>
              </a:lnSpc>
              <a:spcBef>
                <a:spcPts val="0"/>
              </a:spcBef>
              <a:defRPr/>
            </a:pPr>
            <a:r>
              <a:rPr lang="zh-CN" altLang="en-US" sz="2600" dirty="0" smtClean="0"/>
              <a:t>进程调度相关数据结构设计</a:t>
            </a:r>
            <a:endParaRPr lang="en-US" altLang="zh-CN" sz="2600" dirty="0" smtClean="0"/>
          </a:p>
          <a:p>
            <a:pPr eaLnBrk="1" hangingPunct="1">
              <a:lnSpc>
                <a:spcPts val="2700"/>
              </a:lnSpc>
              <a:spcBef>
                <a:spcPts val="0"/>
              </a:spcBef>
              <a:defRPr/>
            </a:pPr>
            <a:r>
              <a:rPr lang="zh-CN" altLang="en-US" sz="2600" dirty="0" smtClean="0"/>
              <a:t>如何设定进程优先级</a:t>
            </a:r>
            <a:endParaRPr lang="en-US" altLang="zh-CN" sz="2600" dirty="0" smtClean="0"/>
          </a:p>
          <a:p>
            <a:pPr lvl="1">
              <a:lnSpc>
                <a:spcPts val="2700"/>
              </a:lnSpc>
              <a:spcBef>
                <a:spcPts val="0"/>
              </a:spcBef>
              <a:defRPr/>
            </a:pPr>
            <a:r>
              <a:rPr lang="zh-CN" altLang="en-US" sz="2200" dirty="0" smtClean="0"/>
              <a:t>进程类型：实时进程 </a:t>
            </a:r>
            <a:r>
              <a:rPr lang="en-US" altLang="zh-CN" sz="2200" i="1" dirty="0" smtClean="0"/>
              <a:t>vs.</a:t>
            </a:r>
            <a:r>
              <a:rPr lang="zh-CN" altLang="en-US" sz="2200" dirty="0" smtClean="0"/>
              <a:t>交互式进程  </a:t>
            </a:r>
            <a:r>
              <a:rPr lang="en-US" altLang="zh-CN" sz="2200" i="1" dirty="0" smtClean="0"/>
              <a:t>vs.</a:t>
            </a:r>
            <a:r>
              <a:rPr lang="en-US" altLang="zh-CN" sz="2200" dirty="0" smtClean="0"/>
              <a:t> </a:t>
            </a:r>
            <a:r>
              <a:rPr lang="zh-CN" altLang="en-US" sz="2200" dirty="0" smtClean="0"/>
              <a:t>普通进程</a:t>
            </a:r>
            <a:endParaRPr lang="en-US" altLang="zh-CN" sz="2200" dirty="0" smtClean="0"/>
          </a:p>
          <a:p>
            <a:pPr lvl="1">
              <a:lnSpc>
                <a:spcPts val="2700"/>
              </a:lnSpc>
              <a:spcBef>
                <a:spcPts val="0"/>
              </a:spcBef>
              <a:defRPr/>
            </a:pPr>
            <a:r>
              <a:rPr lang="zh-CN" altLang="en-US" sz="2200" dirty="0" smtClean="0"/>
              <a:t>进程动态</a:t>
            </a:r>
            <a:r>
              <a:rPr lang="en-US" altLang="zh-CN" sz="2200" dirty="0" smtClean="0"/>
              <a:t>/</a:t>
            </a:r>
            <a:r>
              <a:rPr lang="zh-CN" altLang="en-US" sz="2200" dirty="0" smtClean="0"/>
              <a:t>动态优先级的定义</a:t>
            </a:r>
            <a:endParaRPr lang="en-US" altLang="zh-CN" sz="2200" dirty="0" smtClean="0"/>
          </a:p>
          <a:p>
            <a:pPr lvl="1">
              <a:lnSpc>
                <a:spcPts val="2700"/>
              </a:lnSpc>
              <a:spcBef>
                <a:spcPts val="0"/>
              </a:spcBef>
              <a:defRPr/>
            </a:pPr>
            <a:r>
              <a:rPr lang="zh-CN" altLang="en-US" sz="2200" dirty="0" smtClean="0"/>
              <a:t>进程动态优先级调整策略及调整时机</a:t>
            </a:r>
            <a:endParaRPr lang="en-US" altLang="zh-CN" sz="2200" dirty="0" smtClean="0"/>
          </a:p>
          <a:p>
            <a:pPr>
              <a:lnSpc>
                <a:spcPts val="2700"/>
              </a:lnSpc>
              <a:spcBef>
                <a:spcPts val="0"/>
              </a:spcBef>
              <a:defRPr/>
            </a:pPr>
            <a:r>
              <a:rPr lang="zh-CN" altLang="en-US" sz="2600" dirty="0" smtClean="0"/>
              <a:t>如何设置</a:t>
            </a:r>
            <a:r>
              <a:rPr lang="en-US" altLang="zh-CN" sz="2600" dirty="0" smtClean="0"/>
              <a:t>/</a:t>
            </a:r>
            <a:r>
              <a:rPr lang="zh-CN" altLang="en-US" sz="2600" dirty="0" smtClean="0"/>
              <a:t>调整进程</a:t>
            </a:r>
            <a:r>
              <a:rPr lang="en-US" altLang="zh-CN" sz="2600" dirty="0" smtClean="0"/>
              <a:t>CPU</a:t>
            </a:r>
            <a:r>
              <a:rPr lang="zh-CN" altLang="en-US" sz="2600" dirty="0" smtClean="0"/>
              <a:t>时间片</a:t>
            </a:r>
            <a:endParaRPr lang="en-US" altLang="zh-CN" sz="2600" dirty="0" smtClean="0"/>
          </a:p>
          <a:p>
            <a:pPr lvl="1">
              <a:lnSpc>
                <a:spcPts val="2700"/>
              </a:lnSpc>
              <a:spcBef>
                <a:spcPts val="0"/>
              </a:spcBef>
              <a:defRPr/>
            </a:pPr>
            <a:r>
              <a:rPr lang="zh-CN" altLang="en-US" sz="2200" dirty="0" smtClean="0"/>
              <a:t>初始值设置原则</a:t>
            </a:r>
            <a:endParaRPr lang="en-US" altLang="zh-CN" sz="2200" dirty="0" smtClean="0"/>
          </a:p>
          <a:p>
            <a:pPr lvl="1">
              <a:lnSpc>
                <a:spcPts val="2700"/>
              </a:lnSpc>
              <a:spcBef>
                <a:spcPts val="0"/>
              </a:spcBef>
              <a:defRPr/>
            </a:pPr>
            <a:r>
              <a:rPr lang="zh-CN" altLang="en-US" sz="2200" dirty="0" smtClean="0"/>
              <a:t>时间片修改</a:t>
            </a:r>
            <a:r>
              <a:rPr lang="en-US" altLang="zh-CN" sz="2200" dirty="0" smtClean="0"/>
              <a:t>/</a:t>
            </a:r>
            <a:r>
              <a:rPr lang="zh-CN" altLang="en-US" sz="2200" dirty="0" smtClean="0"/>
              <a:t>调整位置、时机及策略（进程创建</a:t>
            </a:r>
            <a:r>
              <a:rPr lang="en-US" altLang="zh-CN" sz="2200" dirty="0" smtClean="0"/>
              <a:t>/</a:t>
            </a:r>
            <a:r>
              <a:rPr lang="zh-CN" altLang="en-US" sz="2200" dirty="0" smtClean="0"/>
              <a:t>运行</a:t>
            </a:r>
            <a:r>
              <a:rPr lang="en-US" altLang="zh-CN" sz="2200" dirty="0" smtClean="0"/>
              <a:t>/</a:t>
            </a:r>
            <a:r>
              <a:rPr lang="zh-CN" altLang="en-US" sz="2200" dirty="0" smtClean="0"/>
              <a:t>退出）</a:t>
            </a:r>
            <a:endParaRPr lang="en-US" altLang="zh-CN" sz="2200" dirty="0" smtClean="0"/>
          </a:p>
          <a:p>
            <a:pPr eaLnBrk="1" hangingPunct="1">
              <a:lnSpc>
                <a:spcPts val="2700"/>
              </a:lnSpc>
              <a:spcBef>
                <a:spcPts val="0"/>
              </a:spcBef>
              <a:defRPr/>
            </a:pPr>
            <a:r>
              <a:rPr lang="zh-CN" altLang="en-US" sz="2600" dirty="0" smtClean="0"/>
              <a:t>进程调度</a:t>
            </a:r>
            <a:r>
              <a:rPr lang="en-US" altLang="zh-CN" sz="2600" dirty="0" smtClean="0"/>
              <a:t>/</a:t>
            </a:r>
            <a:r>
              <a:rPr lang="zh-CN" altLang="en-US" sz="2600" dirty="0" smtClean="0"/>
              <a:t>切换依据</a:t>
            </a:r>
            <a:endParaRPr lang="en-US" altLang="zh-CN" sz="2600" dirty="0" smtClean="0"/>
          </a:p>
          <a:p>
            <a:pPr lvl="1">
              <a:lnSpc>
                <a:spcPts val="2700"/>
              </a:lnSpc>
              <a:spcBef>
                <a:spcPts val="0"/>
              </a:spcBef>
              <a:defRPr/>
            </a:pPr>
            <a:r>
              <a:rPr lang="zh-CN" altLang="en-US" sz="2200" dirty="0" smtClean="0"/>
              <a:t>如何选择侯选进程</a:t>
            </a:r>
            <a:endParaRPr lang="en-US" altLang="zh-CN" sz="2200" dirty="0" smtClean="0"/>
          </a:p>
          <a:p>
            <a:pPr lvl="1">
              <a:lnSpc>
                <a:spcPts val="2700"/>
              </a:lnSpc>
              <a:spcBef>
                <a:spcPts val="0"/>
              </a:spcBef>
              <a:defRPr/>
            </a:pPr>
            <a:r>
              <a:rPr lang="zh-CN" altLang="en-US" sz="2200" dirty="0" smtClean="0"/>
              <a:t>与静态</a:t>
            </a:r>
            <a:r>
              <a:rPr lang="en-US" altLang="zh-CN" sz="2200" dirty="0" smtClean="0"/>
              <a:t>/</a:t>
            </a:r>
            <a:r>
              <a:rPr lang="zh-CN" altLang="en-US" sz="2200" dirty="0" smtClean="0"/>
              <a:t>动态优先级、进程类型、时间片等的关系</a:t>
            </a:r>
            <a:endParaRPr lang="en-US" altLang="zh-CN" sz="2200" dirty="0" smtClean="0"/>
          </a:p>
          <a:p>
            <a:pPr>
              <a:lnSpc>
                <a:spcPts val="2700"/>
              </a:lnSpc>
              <a:spcBef>
                <a:spcPts val="0"/>
              </a:spcBef>
              <a:defRPr/>
            </a:pPr>
            <a:r>
              <a:rPr lang="zh-CN" altLang="en-US" sz="2600" dirty="0" smtClean="0"/>
              <a:t>多处理器系统</a:t>
            </a:r>
            <a:r>
              <a:rPr lang="en-US" altLang="zh-CN" sz="2600" dirty="0" smtClean="0"/>
              <a:t>SMP</a:t>
            </a:r>
          </a:p>
          <a:p>
            <a:pPr lvl="1">
              <a:lnSpc>
                <a:spcPts val="2700"/>
              </a:lnSpc>
              <a:spcBef>
                <a:spcPts val="0"/>
              </a:spcBef>
              <a:defRPr/>
            </a:pPr>
            <a:r>
              <a:rPr lang="en-US" altLang="zh-CN" sz="2200" dirty="0" smtClean="0"/>
              <a:t>CPU</a:t>
            </a:r>
            <a:r>
              <a:rPr lang="zh-CN" altLang="en-US" sz="2200" dirty="0" smtClean="0"/>
              <a:t>选择策略</a:t>
            </a:r>
            <a:endParaRPr lang="en-US" altLang="zh-CN" sz="2200" dirty="0" smtClean="0"/>
          </a:p>
          <a:p>
            <a:pPr lvl="1" eaLnBrk="1" hangingPunct="1">
              <a:lnSpc>
                <a:spcPts val="2700"/>
              </a:lnSpc>
              <a:spcBef>
                <a:spcPts val="0"/>
              </a:spcBef>
              <a:defRPr/>
            </a:pPr>
            <a:r>
              <a:rPr lang="zh-CN" altLang="en-US" sz="2200" dirty="0" smtClean="0"/>
              <a:t>负载均衡与迁移机制</a:t>
            </a:r>
            <a:endParaRPr lang="en-US" altLang="zh-CN" sz="2200" dirty="0" smtClean="0"/>
          </a:p>
          <a:p>
            <a:pPr>
              <a:lnSpc>
                <a:spcPts val="2700"/>
              </a:lnSpc>
              <a:spcBef>
                <a:spcPts val="0"/>
              </a:spcBef>
              <a:defRPr/>
            </a:pPr>
            <a:r>
              <a:rPr lang="zh-CN" altLang="en-US" sz="2600" dirty="0" smtClean="0"/>
              <a:t>进程处理调度流程</a:t>
            </a:r>
            <a:endParaRPr lang="en-US" altLang="zh-CN" sz="2600" dirty="0" smtClean="0"/>
          </a:p>
        </p:txBody>
      </p:sp>
      <p:sp>
        <p:nvSpPr>
          <p:cNvPr id="22"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lvl="0" algn="ctr">
              <a:lnSpc>
                <a:spcPct val="90000"/>
              </a:lnSpc>
              <a:spcBef>
                <a:spcPct val="0"/>
              </a:spcBef>
              <a:buClrTx/>
              <a:defRPr/>
            </a:pP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a:t>
            </a:r>
            <a:r>
              <a:rPr lang="zh-CN" altLang="en-US" sz="2400" b="1" kern="0" dirty="0" smtClean="0">
                <a:effectLst/>
                <a:ea typeface="华文新魏" pitchFamily="2" charset="-122"/>
              </a:rPr>
              <a:t>概述</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Linux </a:t>
            </a:r>
            <a:r>
              <a:rPr lang="en-US" altLang="zh-CN" dirty="0" smtClean="0"/>
              <a:t>2.6</a:t>
            </a:r>
            <a:r>
              <a:rPr lang="zh-CN" altLang="en-US" dirty="0" smtClean="0"/>
              <a:t>内核抢占发生时机</a:t>
            </a:r>
            <a:endParaRPr lang="zh-CN" altLang="en-US" dirty="0"/>
          </a:p>
        </p:txBody>
      </p:sp>
      <p:sp>
        <p:nvSpPr>
          <p:cNvPr id="3" name="内容占位符 2"/>
          <p:cNvSpPr>
            <a:spLocks noGrp="1"/>
          </p:cNvSpPr>
          <p:nvPr>
            <p:ph idx="1"/>
          </p:nvPr>
        </p:nvSpPr>
        <p:spPr/>
        <p:txBody>
          <a:bodyPr/>
          <a:lstStyle/>
          <a:p>
            <a:pPr>
              <a:spcBef>
                <a:spcPts val="300"/>
              </a:spcBef>
            </a:pPr>
            <a:r>
              <a:rPr lang="zh-CN" altLang="en-US" dirty="0"/>
              <a:t>当从中断处理程序正在执行，且返回内核空间</a:t>
            </a:r>
            <a:r>
              <a:rPr lang="zh-CN" altLang="en-US" dirty="0" smtClean="0"/>
              <a:t>之前</a:t>
            </a:r>
            <a:endParaRPr lang="en-US" altLang="zh-CN" dirty="0" smtClean="0"/>
          </a:p>
          <a:p>
            <a:pPr>
              <a:spcBef>
                <a:spcPts val="300"/>
              </a:spcBef>
            </a:pPr>
            <a:r>
              <a:rPr lang="zh-CN" altLang="en-US" dirty="0"/>
              <a:t>当内核代码再一次具有可抢占性的</a:t>
            </a:r>
            <a:r>
              <a:rPr lang="zh-CN" altLang="en-US" dirty="0" smtClean="0"/>
              <a:t>时候</a:t>
            </a:r>
            <a:endParaRPr lang="en-US" altLang="zh-CN" dirty="0" smtClean="0"/>
          </a:p>
          <a:p>
            <a:pPr lvl="1">
              <a:spcBef>
                <a:spcPts val="300"/>
              </a:spcBef>
            </a:pPr>
            <a:r>
              <a:rPr lang="zh-CN" altLang="en-US" dirty="0" smtClean="0"/>
              <a:t>如</a:t>
            </a:r>
            <a:r>
              <a:rPr lang="zh-CN" altLang="en-US" dirty="0"/>
              <a:t>解锁及使能软中断</a:t>
            </a:r>
            <a:r>
              <a:rPr lang="zh-CN" altLang="en-US" dirty="0" smtClean="0"/>
              <a:t>等</a:t>
            </a:r>
            <a:endParaRPr lang="en-US" altLang="zh-CN" dirty="0" smtClean="0"/>
          </a:p>
          <a:p>
            <a:pPr>
              <a:spcBef>
                <a:spcPts val="300"/>
              </a:spcBef>
            </a:pPr>
            <a:r>
              <a:rPr lang="zh-CN" altLang="en-US" dirty="0" smtClean="0"/>
              <a:t>当如果</a:t>
            </a:r>
            <a:r>
              <a:rPr lang="zh-CN" altLang="en-US" dirty="0"/>
              <a:t>内核中的任务</a:t>
            </a:r>
            <a:r>
              <a:rPr lang="zh-CN" altLang="en-US" dirty="0" smtClean="0"/>
              <a:t>阻塞</a:t>
            </a:r>
            <a:endParaRPr lang="en-US" altLang="zh-CN" dirty="0" smtClean="0"/>
          </a:p>
          <a:p>
            <a:pPr lvl="1">
              <a:spcBef>
                <a:spcPts val="300"/>
              </a:spcBef>
            </a:pPr>
            <a:r>
              <a:rPr lang="zh-CN" altLang="en-US" dirty="0" smtClean="0"/>
              <a:t>此时也</a:t>
            </a:r>
            <a:r>
              <a:rPr lang="zh-CN" altLang="en-US" dirty="0"/>
              <a:t>会导致调用</a:t>
            </a:r>
            <a:r>
              <a:rPr lang="en-US" altLang="zh-CN" dirty="0" smtClean="0"/>
              <a:t>schedule()</a:t>
            </a:r>
            <a:endParaRPr lang="zh-CN" altLang="en-US" dirty="0"/>
          </a:p>
        </p:txBody>
      </p:sp>
      <p:sp>
        <p:nvSpPr>
          <p:cNvPr id="4" name="灯片编号占位符 3"/>
          <p:cNvSpPr>
            <a:spLocks noGrp="1"/>
          </p:cNvSpPr>
          <p:nvPr>
            <p:ph type="sldNum" sz="quarter" idx="10"/>
          </p:nvPr>
        </p:nvSpPr>
        <p:spPr/>
        <p:txBody>
          <a:bodyPr/>
          <a:lstStyle/>
          <a:p>
            <a:fld id="{13633FEE-298A-4EC9-A46D-31F2A27AC04A}" type="slidenum">
              <a:rPr lang="en-US" altLang="zh-CN" smtClean="0"/>
              <a:pPr/>
              <a:t>110</a:t>
            </a:fld>
            <a:endParaRPr lang="en-US" altLang="zh-CN"/>
          </a:p>
        </p:txBody>
      </p:sp>
    </p:spTree>
    <p:extLst>
      <p:ext uri="{BB962C8B-B14F-4D97-AF65-F5344CB8AC3E}">
        <p14:creationId xmlns:p14="http://schemas.microsoft.com/office/powerpoint/2010/main" val="1267442650"/>
      </p:ext>
    </p:extLst>
  </p:cSld>
  <p:clrMapOvr>
    <a:masterClrMapping/>
  </p:clrMapOvr>
  <p:transition>
    <p:wedg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Linux </a:t>
            </a:r>
            <a:r>
              <a:rPr lang="en-US" altLang="zh-CN" dirty="0" smtClean="0"/>
              <a:t>2.6</a:t>
            </a:r>
            <a:r>
              <a:rPr lang="zh-CN" altLang="en-US" dirty="0" smtClean="0"/>
              <a:t>内核抢占执行时机</a:t>
            </a:r>
            <a:endParaRPr lang="zh-CN" altLang="en-US" dirty="0"/>
          </a:p>
        </p:txBody>
      </p:sp>
      <p:sp>
        <p:nvSpPr>
          <p:cNvPr id="3" name="内容占位符 2"/>
          <p:cNvSpPr>
            <a:spLocks noGrp="1"/>
          </p:cNvSpPr>
          <p:nvPr>
            <p:ph idx="1"/>
          </p:nvPr>
        </p:nvSpPr>
        <p:spPr/>
        <p:txBody>
          <a:bodyPr/>
          <a:lstStyle/>
          <a:p>
            <a:pPr>
              <a:spcBef>
                <a:spcPts val="300"/>
              </a:spcBef>
            </a:pPr>
            <a:r>
              <a:rPr lang="zh-CN" altLang="en-US" dirty="0"/>
              <a:t>当从中断处理程序正在执行，且返回内核空间</a:t>
            </a:r>
            <a:r>
              <a:rPr lang="zh-CN" altLang="en-US" dirty="0" smtClean="0"/>
              <a:t>之前</a:t>
            </a:r>
            <a:endParaRPr lang="en-US" altLang="zh-CN" dirty="0" smtClean="0"/>
          </a:p>
          <a:p>
            <a:pPr>
              <a:spcBef>
                <a:spcPts val="300"/>
              </a:spcBef>
            </a:pPr>
            <a:r>
              <a:rPr lang="zh-CN" altLang="en-US" dirty="0" smtClean="0"/>
              <a:t>如果</a:t>
            </a:r>
            <a:r>
              <a:rPr lang="en-US" altLang="zh-CN" dirty="0" smtClean="0"/>
              <a:t>need_ </a:t>
            </a:r>
            <a:r>
              <a:rPr lang="en-US" altLang="zh-CN" dirty="0" err="1" smtClean="0"/>
              <a:t>resched</a:t>
            </a:r>
            <a:r>
              <a:rPr lang="zh-CN" altLang="en-US" dirty="0" smtClean="0"/>
              <a:t>被设置，并且</a:t>
            </a:r>
            <a:r>
              <a:rPr lang="en-US" altLang="zh-CN" dirty="0" smtClean="0"/>
              <a:t>preempt count</a:t>
            </a:r>
            <a:r>
              <a:rPr lang="zh-CN" altLang="en-US" dirty="0" smtClean="0"/>
              <a:t>为</a:t>
            </a:r>
            <a:r>
              <a:rPr lang="en-US" altLang="zh-CN" dirty="0" smtClean="0"/>
              <a:t>0</a:t>
            </a:r>
            <a:r>
              <a:rPr lang="zh-CN" altLang="en-US" dirty="0" smtClean="0"/>
              <a:t>，说明可能有一个更为重要的任务需要执行并且可以安全地抢占</a:t>
            </a:r>
            <a:endParaRPr lang="en-US" altLang="zh-CN" dirty="0" smtClean="0"/>
          </a:p>
          <a:p>
            <a:pPr lvl="2">
              <a:spcBef>
                <a:spcPts val="300"/>
              </a:spcBef>
            </a:pPr>
            <a:r>
              <a:rPr lang="zh-CN" altLang="en-US" dirty="0" smtClean="0"/>
              <a:t>此时，调度程序就会被调用</a:t>
            </a:r>
            <a:endParaRPr lang="en-US" altLang="zh-CN" dirty="0" smtClean="0"/>
          </a:p>
          <a:p>
            <a:pPr lvl="1">
              <a:spcBef>
                <a:spcPts val="300"/>
              </a:spcBef>
            </a:pPr>
            <a:r>
              <a:rPr lang="zh-CN" altLang="en-US" dirty="0" smtClean="0"/>
              <a:t>如果</a:t>
            </a:r>
            <a:r>
              <a:rPr lang="en-US" altLang="zh-CN" dirty="0" smtClean="0"/>
              <a:t>preempt-count</a:t>
            </a:r>
            <a:r>
              <a:rPr lang="zh-CN" altLang="en-US" dirty="0" smtClean="0"/>
              <a:t>不为</a:t>
            </a:r>
            <a:r>
              <a:rPr lang="en-US" altLang="zh-CN" dirty="0" smtClean="0"/>
              <a:t>0</a:t>
            </a:r>
            <a:r>
              <a:rPr lang="zh-CN" altLang="en-US" dirty="0" smtClean="0"/>
              <a:t>，则说明内核现在处干不可抢占状态，不能进行重新调度</a:t>
            </a:r>
            <a:endParaRPr lang="en-US" altLang="zh-CN" dirty="0" smtClean="0"/>
          </a:p>
          <a:p>
            <a:pPr lvl="2">
              <a:spcBef>
                <a:spcPts val="300"/>
              </a:spcBef>
            </a:pPr>
            <a:r>
              <a:rPr lang="zh-CN" altLang="en-US" dirty="0" smtClean="0"/>
              <a:t>这时，就会像通常那样直接从中断返回当前执行进程</a:t>
            </a:r>
            <a:endParaRPr lang="en-US" altLang="zh-CN" dirty="0" smtClean="0"/>
          </a:p>
          <a:p>
            <a:pPr lvl="2">
              <a:spcBef>
                <a:spcPts val="300"/>
              </a:spcBef>
            </a:pPr>
            <a:r>
              <a:rPr lang="zh-CN" altLang="en-US" dirty="0" smtClean="0"/>
              <a:t>如果当前进程持有的所有的锁都被释放，</a:t>
            </a:r>
            <a:r>
              <a:rPr lang="en-US" altLang="zh-CN" dirty="0" smtClean="0"/>
              <a:t>preempt_ count</a:t>
            </a:r>
            <a:r>
              <a:rPr lang="zh-CN" altLang="en-US" dirty="0" smtClean="0"/>
              <a:t>就会重新为</a:t>
            </a:r>
            <a:r>
              <a:rPr lang="en-US" altLang="zh-CN" dirty="0" smtClean="0"/>
              <a:t>0</a:t>
            </a:r>
          </a:p>
          <a:p>
            <a:pPr lvl="3">
              <a:spcBef>
                <a:spcPts val="300"/>
              </a:spcBef>
            </a:pPr>
            <a:r>
              <a:rPr lang="zh-CN" altLang="en-US" dirty="0" smtClean="0"/>
              <a:t>此时，释放锁的代码会检查</a:t>
            </a:r>
            <a:r>
              <a:rPr lang="en-US" altLang="zh-CN" dirty="0" smtClean="0"/>
              <a:t>need_ </a:t>
            </a:r>
            <a:r>
              <a:rPr lang="en-US" altLang="zh-CN" dirty="0" err="1" smtClean="0"/>
              <a:t>resched</a:t>
            </a:r>
            <a:r>
              <a:rPr lang="zh-CN" altLang="en-US" dirty="0" smtClean="0"/>
              <a:t>是否被设置，若是就会调用调度程序</a:t>
            </a:r>
            <a:endParaRPr lang="zh-CN" altLang="en-US" dirty="0"/>
          </a:p>
        </p:txBody>
      </p:sp>
      <p:sp>
        <p:nvSpPr>
          <p:cNvPr id="4" name="灯片编号占位符 3"/>
          <p:cNvSpPr>
            <a:spLocks noGrp="1"/>
          </p:cNvSpPr>
          <p:nvPr>
            <p:ph type="sldNum" sz="quarter" idx="10"/>
          </p:nvPr>
        </p:nvSpPr>
        <p:spPr/>
        <p:txBody>
          <a:bodyPr/>
          <a:lstStyle/>
          <a:p>
            <a:fld id="{13633FEE-298A-4EC9-A46D-31F2A27AC04A}" type="slidenum">
              <a:rPr lang="en-US" altLang="zh-CN" smtClean="0"/>
              <a:pPr/>
              <a:t>111</a:t>
            </a:fld>
            <a:endParaRPr lang="en-US" altLang="zh-CN"/>
          </a:p>
        </p:txBody>
      </p:sp>
    </p:spTree>
    <p:extLst>
      <p:ext uri="{BB962C8B-B14F-4D97-AF65-F5344CB8AC3E}">
        <p14:creationId xmlns:p14="http://schemas.microsoft.com/office/powerpoint/2010/main" val="91476479"/>
      </p:ext>
    </p:extLst>
  </p:cSld>
  <p:clrMapOvr>
    <a:masterClrMapping/>
  </p:clrMapOvr>
  <p:transition>
    <p:wedg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Linux </a:t>
            </a:r>
            <a:r>
              <a:rPr lang="en-US" altLang="zh-CN" dirty="0" smtClean="0"/>
              <a:t>2.6</a:t>
            </a:r>
            <a:r>
              <a:rPr lang="zh-CN" altLang="en-US" dirty="0" smtClean="0"/>
              <a:t>不允许内核抢占的场景</a:t>
            </a:r>
            <a:endParaRPr lang="zh-CN" altLang="en-US" dirty="0"/>
          </a:p>
        </p:txBody>
      </p:sp>
      <p:sp>
        <p:nvSpPr>
          <p:cNvPr id="3" name="内容占位符 2"/>
          <p:cNvSpPr>
            <a:spLocks noGrp="1"/>
          </p:cNvSpPr>
          <p:nvPr>
            <p:ph idx="1"/>
          </p:nvPr>
        </p:nvSpPr>
        <p:spPr/>
        <p:txBody>
          <a:bodyPr/>
          <a:lstStyle/>
          <a:p>
            <a:r>
              <a:rPr lang="zh-CN" altLang="en-US" dirty="0" smtClean="0"/>
              <a:t>内核</a:t>
            </a:r>
            <a:r>
              <a:rPr lang="zh-CN" altLang="en-US" dirty="0"/>
              <a:t>正在执行调度</a:t>
            </a:r>
            <a:r>
              <a:rPr lang="zh-CN" altLang="en-US" dirty="0" smtClean="0"/>
              <a:t>程序</a:t>
            </a:r>
            <a:r>
              <a:rPr lang="en-US" altLang="zh-CN" dirty="0" smtClean="0"/>
              <a:t>scheduler</a:t>
            </a:r>
          </a:p>
          <a:p>
            <a:pPr lvl="1"/>
            <a:r>
              <a:rPr lang="zh-CN" altLang="en-US" dirty="0"/>
              <a:t>抢占的原因就是为了进行新的调度，没有理由将调度程序抢占掉再运行调度程序</a:t>
            </a:r>
            <a:endParaRPr lang="en-US" altLang="zh-CN" dirty="0" smtClean="0"/>
          </a:p>
          <a:p>
            <a:r>
              <a:rPr lang="zh-CN" altLang="en-US" dirty="0"/>
              <a:t>内核正在</a:t>
            </a:r>
            <a:r>
              <a:rPr lang="zh-CN" altLang="en-US" dirty="0" smtClean="0"/>
              <a:t>对</a:t>
            </a:r>
            <a:r>
              <a:rPr lang="en-US" altLang="zh-CN" dirty="0" smtClean="0"/>
              <a:t>per-CPU</a:t>
            </a:r>
            <a:r>
              <a:rPr lang="zh-CN" altLang="en-US" dirty="0" smtClean="0"/>
              <a:t>的</a:t>
            </a:r>
            <a:r>
              <a:rPr lang="en-US" altLang="zh-CN" dirty="0" smtClean="0"/>
              <a:t>“</a:t>
            </a:r>
            <a:r>
              <a:rPr lang="zh-CN" altLang="en-US" dirty="0"/>
              <a:t>私有</a:t>
            </a:r>
            <a:r>
              <a:rPr lang="zh-CN" altLang="en-US" dirty="0" smtClean="0"/>
              <a:t>”数据结构操作</a:t>
            </a:r>
            <a:endParaRPr lang="en-US" altLang="zh-CN" dirty="0" smtClean="0"/>
          </a:p>
          <a:p>
            <a:pPr lvl="1"/>
            <a:r>
              <a:rPr lang="zh-CN" altLang="en-US" dirty="0"/>
              <a:t>在</a:t>
            </a:r>
            <a:r>
              <a:rPr lang="en-US" altLang="zh-CN" dirty="0"/>
              <a:t>SMP</a:t>
            </a:r>
            <a:r>
              <a:rPr lang="zh-CN" altLang="en-US" dirty="0"/>
              <a:t>中</a:t>
            </a:r>
            <a:r>
              <a:rPr lang="zh-CN" altLang="en-US" dirty="0" smtClean="0"/>
              <a:t>，</a:t>
            </a:r>
            <a:r>
              <a:rPr lang="en-US" altLang="zh-CN" dirty="0" smtClean="0"/>
              <a:t>per-CPU</a:t>
            </a:r>
            <a:r>
              <a:rPr lang="zh-CN" altLang="en-US" dirty="0"/>
              <a:t>数据结构未用</a:t>
            </a:r>
            <a:r>
              <a:rPr lang="en-US" altLang="zh-CN" dirty="0"/>
              <a:t>spinlocks</a:t>
            </a:r>
            <a:r>
              <a:rPr lang="zh-CN" altLang="en-US" dirty="0"/>
              <a:t>保护，因为这些数据结构隐含地被</a:t>
            </a:r>
            <a:r>
              <a:rPr lang="zh-CN" altLang="en-US" dirty="0" smtClean="0"/>
              <a:t>保护（</a:t>
            </a:r>
            <a:r>
              <a:rPr lang="zh-CN" altLang="en-US" dirty="0"/>
              <a:t>不同的</a:t>
            </a:r>
            <a:r>
              <a:rPr lang="en-US" altLang="zh-CN" dirty="0"/>
              <a:t>CPU</a:t>
            </a:r>
            <a:r>
              <a:rPr lang="zh-CN" altLang="en-US" dirty="0"/>
              <a:t>有不一样的</a:t>
            </a:r>
            <a:r>
              <a:rPr lang="en-US" altLang="zh-CN" dirty="0"/>
              <a:t>per-CPU</a:t>
            </a:r>
            <a:r>
              <a:rPr lang="zh-CN" altLang="en-US" dirty="0"/>
              <a:t>数据，其他</a:t>
            </a:r>
            <a:r>
              <a:rPr lang="en-US" altLang="zh-CN" dirty="0"/>
              <a:t>CPU</a:t>
            </a:r>
            <a:r>
              <a:rPr lang="zh-CN" altLang="en-US" dirty="0"/>
              <a:t>上运行的进程不会用到另一个</a:t>
            </a:r>
            <a:r>
              <a:rPr lang="en-US" altLang="zh-CN" dirty="0"/>
              <a:t>CPU</a:t>
            </a:r>
            <a:r>
              <a:rPr lang="zh-CN" altLang="en-US" dirty="0"/>
              <a:t>的</a:t>
            </a:r>
            <a:r>
              <a:rPr lang="en-US" altLang="zh-CN" dirty="0"/>
              <a:t>per-CPU</a:t>
            </a:r>
            <a:r>
              <a:rPr lang="zh-CN" altLang="en-US" dirty="0"/>
              <a:t>数据</a:t>
            </a:r>
            <a:r>
              <a:rPr lang="zh-CN" altLang="en-US" dirty="0" smtClean="0"/>
              <a:t>）</a:t>
            </a:r>
            <a:endParaRPr lang="en-US" altLang="zh-CN" dirty="0" smtClean="0"/>
          </a:p>
          <a:p>
            <a:pPr lvl="1"/>
            <a:r>
              <a:rPr lang="zh-CN" altLang="en-US" dirty="0" smtClean="0"/>
              <a:t>但是</a:t>
            </a:r>
            <a:r>
              <a:rPr lang="zh-CN" altLang="en-US" dirty="0"/>
              <a:t>如果允许抢占</a:t>
            </a:r>
            <a:r>
              <a:rPr lang="zh-CN" altLang="en-US" dirty="0" smtClean="0"/>
              <a:t>，</a:t>
            </a:r>
            <a:r>
              <a:rPr lang="zh-CN" altLang="en-US" dirty="0"/>
              <a:t>当</a:t>
            </a:r>
            <a:r>
              <a:rPr lang="zh-CN" altLang="en-US" dirty="0" smtClean="0"/>
              <a:t>一</a:t>
            </a:r>
            <a:r>
              <a:rPr lang="zh-CN" altLang="en-US" dirty="0"/>
              <a:t>个进程被抢占后重新调度，有可能调度到其他的</a:t>
            </a:r>
            <a:r>
              <a:rPr lang="en-US" altLang="zh-CN" dirty="0"/>
              <a:t>CPU</a:t>
            </a:r>
            <a:r>
              <a:rPr lang="zh-CN" altLang="en-US" dirty="0"/>
              <a:t>上去，这时定义的</a:t>
            </a:r>
            <a:r>
              <a:rPr lang="en-US" altLang="zh-CN" dirty="0"/>
              <a:t>Per-CPU</a:t>
            </a:r>
            <a:r>
              <a:rPr lang="zh-CN" altLang="en-US" dirty="0"/>
              <a:t>变量就会有问题，这时应禁抢占</a:t>
            </a:r>
          </a:p>
        </p:txBody>
      </p:sp>
      <p:sp>
        <p:nvSpPr>
          <p:cNvPr id="4" name="灯片编号占位符 3"/>
          <p:cNvSpPr>
            <a:spLocks noGrp="1"/>
          </p:cNvSpPr>
          <p:nvPr>
            <p:ph type="sldNum" sz="quarter" idx="10"/>
          </p:nvPr>
        </p:nvSpPr>
        <p:spPr/>
        <p:txBody>
          <a:bodyPr/>
          <a:lstStyle/>
          <a:p>
            <a:fld id="{13633FEE-298A-4EC9-A46D-31F2A27AC04A}" type="slidenum">
              <a:rPr lang="en-US" altLang="zh-CN" smtClean="0"/>
              <a:pPr/>
              <a:t>112</a:t>
            </a:fld>
            <a:endParaRPr lang="en-US" altLang="zh-CN"/>
          </a:p>
        </p:txBody>
      </p:sp>
    </p:spTree>
    <p:extLst>
      <p:ext uri="{BB962C8B-B14F-4D97-AF65-F5344CB8AC3E}">
        <p14:creationId xmlns:p14="http://schemas.microsoft.com/office/powerpoint/2010/main" val="2531198464"/>
      </p:ext>
    </p:extLst>
  </p:cSld>
  <p:clrMapOvr>
    <a:masterClrMapping/>
  </p:clrMapOvr>
  <p:transition>
    <p:wedg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spcBef>
                <a:spcPts val="300"/>
              </a:spcBef>
            </a:pPr>
            <a:r>
              <a:rPr lang="zh-CN" altLang="en-US" dirty="0"/>
              <a:t>如何支持抢占内核</a:t>
            </a:r>
            <a:endParaRPr lang="en-US" altLang="zh-CN" dirty="0"/>
          </a:p>
        </p:txBody>
      </p:sp>
      <p:sp>
        <p:nvSpPr>
          <p:cNvPr id="3" name="内容占位符 2"/>
          <p:cNvSpPr>
            <a:spLocks noGrp="1"/>
          </p:cNvSpPr>
          <p:nvPr>
            <p:ph idx="1"/>
          </p:nvPr>
        </p:nvSpPr>
        <p:spPr/>
        <p:txBody>
          <a:bodyPr/>
          <a:lstStyle/>
          <a:p>
            <a:pPr>
              <a:spcBef>
                <a:spcPts val="300"/>
              </a:spcBef>
            </a:pPr>
            <a:r>
              <a:rPr lang="zh-CN" altLang="en-US" dirty="0" smtClean="0"/>
              <a:t>抢占</a:t>
            </a:r>
            <a:r>
              <a:rPr lang="zh-CN" altLang="en-US" dirty="0"/>
              <a:t>式</a:t>
            </a:r>
            <a:r>
              <a:rPr lang="en-US" altLang="zh-CN" dirty="0"/>
              <a:t>Linux</a:t>
            </a:r>
            <a:r>
              <a:rPr lang="zh-CN" altLang="en-US" dirty="0"/>
              <a:t>内核的修改主要有</a:t>
            </a:r>
            <a:r>
              <a:rPr lang="zh-CN" altLang="en-US" dirty="0" smtClean="0"/>
              <a:t>两点</a:t>
            </a:r>
            <a:endParaRPr lang="en-US" altLang="zh-CN" dirty="0" smtClean="0"/>
          </a:p>
          <a:p>
            <a:pPr lvl="1">
              <a:spcBef>
                <a:spcPts val="300"/>
              </a:spcBef>
            </a:pPr>
            <a:r>
              <a:rPr lang="zh-CN" altLang="en-US" dirty="0" smtClean="0"/>
              <a:t>其一</a:t>
            </a:r>
            <a:r>
              <a:rPr lang="zh-CN" altLang="en-US" dirty="0"/>
              <a:t>是对中断的入口代码和返回代码进行</a:t>
            </a:r>
            <a:r>
              <a:rPr lang="zh-CN" altLang="en-US" dirty="0" smtClean="0"/>
              <a:t>修改</a:t>
            </a:r>
            <a:endParaRPr lang="en-US" altLang="zh-CN" dirty="0" smtClean="0"/>
          </a:p>
          <a:p>
            <a:pPr lvl="2">
              <a:spcBef>
                <a:spcPts val="300"/>
              </a:spcBef>
            </a:pPr>
            <a:r>
              <a:rPr lang="zh-CN" altLang="en-US" dirty="0" smtClean="0"/>
              <a:t>在</a:t>
            </a:r>
            <a:r>
              <a:rPr lang="zh-CN" altLang="en-US" dirty="0"/>
              <a:t>中断的入口内核抢占锁</a:t>
            </a:r>
            <a:r>
              <a:rPr lang="en-US" altLang="zh-CN" dirty="0" err="1"/>
              <a:t>preempt_count</a:t>
            </a:r>
            <a:r>
              <a:rPr lang="zh-CN" altLang="en-US" dirty="0"/>
              <a:t>加</a:t>
            </a:r>
            <a:r>
              <a:rPr lang="en-US" altLang="zh-CN" dirty="0" smtClean="0"/>
              <a:t>1</a:t>
            </a:r>
            <a:r>
              <a:rPr lang="zh-CN" altLang="en-US" dirty="0" smtClean="0"/>
              <a:t>，以</a:t>
            </a:r>
            <a:r>
              <a:rPr lang="zh-CN" altLang="en-US" dirty="0"/>
              <a:t>禁止内核</a:t>
            </a:r>
            <a:r>
              <a:rPr lang="zh-CN" altLang="en-US" dirty="0" smtClean="0"/>
              <a:t>抢占</a:t>
            </a:r>
            <a:endParaRPr lang="en-US" altLang="zh-CN" dirty="0" smtClean="0"/>
          </a:p>
          <a:p>
            <a:pPr lvl="2">
              <a:spcBef>
                <a:spcPts val="300"/>
              </a:spcBef>
            </a:pPr>
            <a:r>
              <a:rPr lang="zh-CN" altLang="en-US" dirty="0" smtClean="0"/>
              <a:t>在</a:t>
            </a:r>
            <a:r>
              <a:rPr lang="zh-CN" altLang="en-US" dirty="0"/>
              <a:t>中断的返回处，内核抢占锁</a:t>
            </a:r>
            <a:r>
              <a:rPr lang="en-US" altLang="zh-CN" dirty="0" err="1"/>
              <a:t>preempt_count</a:t>
            </a:r>
            <a:r>
              <a:rPr lang="zh-CN" altLang="en-US" dirty="0"/>
              <a:t>减</a:t>
            </a:r>
            <a:r>
              <a:rPr lang="en-US" altLang="zh-CN" dirty="0" smtClean="0"/>
              <a:t>1</a:t>
            </a:r>
            <a:r>
              <a:rPr lang="zh-CN" altLang="en-US" dirty="0" smtClean="0"/>
              <a:t>，使内</a:t>
            </a:r>
            <a:r>
              <a:rPr lang="zh-CN" altLang="en-US" dirty="0"/>
              <a:t>核有可能被</a:t>
            </a:r>
            <a:r>
              <a:rPr lang="zh-CN" altLang="en-US" dirty="0" smtClean="0"/>
              <a:t>抢占</a:t>
            </a:r>
            <a:endParaRPr lang="en-US" altLang="zh-CN" dirty="0" smtClean="0"/>
          </a:p>
          <a:p>
            <a:pPr lvl="1">
              <a:spcBef>
                <a:spcPts val="300"/>
              </a:spcBef>
            </a:pPr>
            <a:r>
              <a:rPr lang="zh-CN" altLang="en-US" dirty="0" smtClean="0"/>
              <a:t>其二修改</a:t>
            </a:r>
            <a:r>
              <a:rPr lang="zh-CN" altLang="en-US" dirty="0"/>
              <a:t>是重新定义了自旋锁、读、写锁，在锁操作时增加了对</a:t>
            </a:r>
            <a:r>
              <a:rPr lang="en-US" altLang="zh-CN" dirty="0"/>
              <a:t>preempt count</a:t>
            </a:r>
            <a:r>
              <a:rPr lang="zh-CN" altLang="en-US" dirty="0"/>
              <a:t>变量的</a:t>
            </a:r>
            <a:r>
              <a:rPr lang="zh-CN" altLang="en-US" dirty="0" smtClean="0"/>
              <a:t>操作</a:t>
            </a:r>
            <a:endParaRPr lang="en-US" altLang="zh-CN" dirty="0" smtClean="0"/>
          </a:p>
          <a:p>
            <a:pPr lvl="2">
              <a:spcBef>
                <a:spcPts val="300"/>
              </a:spcBef>
            </a:pPr>
            <a:r>
              <a:rPr lang="zh-CN" altLang="en-US" dirty="0" smtClean="0"/>
              <a:t>在</a:t>
            </a:r>
            <a:r>
              <a:rPr lang="zh-CN" altLang="en-US" dirty="0"/>
              <a:t>对这些锁进行加锁操作时</a:t>
            </a:r>
            <a:r>
              <a:rPr lang="en-US" altLang="zh-CN" dirty="0" err="1" smtClean="0"/>
              <a:t>preempt_count</a:t>
            </a:r>
            <a:r>
              <a:rPr lang="zh-CN" altLang="en-US" dirty="0"/>
              <a:t>变量加</a:t>
            </a:r>
            <a:r>
              <a:rPr lang="en-US" altLang="zh-CN" dirty="0" smtClean="0"/>
              <a:t>1</a:t>
            </a:r>
            <a:r>
              <a:rPr lang="zh-CN" altLang="en-US" dirty="0" smtClean="0"/>
              <a:t>，以</a:t>
            </a:r>
            <a:r>
              <a:rPr lang="zh-CN" altLang="en-US" dirty="0"/>
              <a:t>禁止内核</a:t>
            </a:r>
            <a:r>
              <a:rPr lang="zh-CN" altLang="en-US" dirty="0" smtClean="0"/>
              <a:t>抢占</a:t>
            </a:r>
            <a:endParaRPr lang="en-US" altLang="zh-CN" dirty="0" smtClean="0"/>
          </a:p>
          <a:p>
            <a:pPr lvl="2">
              <a:spcBef>
                <a:spcPts val="300"/>
              </a:spcBef>
            </a:pPr>
            <a:r>
              <a:rPr lang="zh-CN" altLang="en-US" dirty="0" smtClean="0"/>
              <a:t>在</a:t>
            </a:r>
            <a:r>
              <a:rPr lang="zh-CN" altLang="en-US" dirty="0"/>
              <a:t>释放锁时</a:t>
            </a:r>
            <a:r>
              <a:rPr lang="en-US" altLang="zh-CN" dirty="0" err="1" smtClean="0"/>
              <a:t>preempt_ount</a:t>
            </a:r>
            <a:r>
              <a:rPr lang="zh-CN" altLang="en-US" dirty="0"/>
              <a:t>变量减</a:t>
            </a:r>
            <a:r>
              <a:rPr lang="en-US" altLang="zh-CN" dirty="0" smtClean="0"/>
              <a:t>1</a:t>
            </a:r>
            <a:r>
              <a:rPr lang="zh-CN" altLang="en-US" dirty="0" smtClean="0"/>
              <a:t>，并</a:t>
            </a:r>
            <a:r>
              <a:rPr lang="zh-CN" altLang="en-US" dirty="0"/>
              <a:t>在内核的抢占条件满足且需要重新调度时进行抢占</a:t>
            </a:r>
            <a:r>
              <a:rPr lang="zh-CN" altLang="en-US" dirty="0" smtClean="0"/>
              <a:t>调度</a:t>
            </a:r>
            <a:endParaRPr lang="en-US" altLang="zh-CN" dirty="0" smtClean="0"/>
          </a:p>
        </p:txBody>
      </p:sp>
      <p:sp>
        <p:nvSpPr>
          <p:cNvPr id="4" name="灯片编号占位符 3"/>
          <p:cNvSpPr>
            <a:spLocks noGrp="1"/>
          </p:cNvSpPr>
          <p:nvPr>
            <p:ph type="sldNum" sz="quarter" idx="10"/>
          </p:nvPr>
        </p:nvSpPr>
        <p:spPr/>
        <p:txBody>
          <a:bodyPr/>
          <a:lstStyle/>
          <a:p>
            <a:fld id="{13633FEE-298A-4EC9-A46D-31F2A27AC04A}" type="slidenum">
              <a:rPr lang="en-US" altLang="zh-CN" smtClean="0"/>
              <a:pPr/>
              <a:t>113</a:t>
            </a:fld>
            <a:endParaRPr lang="en-US" altLang="zh-CN"/>
          </a:p>
        </p:txBody>
      </p:sp>
    </p:spTree>
    <p:extLst>
      <p:ext uri="{BB962C8B-B14F-4D97-AF65-F5344CB8AC3E}">
        <p14:creationId xmlns:p14="http://schemas.microsoft.com/office/powerpoint/2010/main" val="2047292222"/>
      </p:ext>
    </p:extLst>
  </p:cSld>
  <p:clrMapOvr>
    <a:masterClrMapping/>
  </p:clrMapOvr>
  <p:transition>
    <p:wedg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137A7C83-9E32-4AF7-9743-E87BFB292265}" type="slidenum">
              <a:rPr lang="en-US" altLang="zh-CN"/>
              <a:pPr/>
              <a:t>114</a:t>
            </a:fld>
            <a:endParaRPr lang="en-US" altLang="zh-CN"/>
          </a:p>
        </p:txBody>
      </p:sp>
      <p:sp>
        <p:nvSpPr>
          <p:cNvPr id="871426" name="Rectangle 2"/>
          <p:cNvSpPr>
            <a:spLocks noGrp="1" noChangeArrowheads="1"/>
          </p:cNvSpPr>
          <p:nvPr>
            <p:ph type="title"/>
          </p:nvPr>
        </p:nvSpPr>
        <p:spPr/>
        <p:txBody>
          <a:bodyPr/>
          <a:lstStyle/>
          <a:p>
            <a:r>
              <a:rPr lang="en-US" altLang="zh-CN" dirty="0"/>
              <a:t>Linux 2.6</a:t>
            </a:r>
            <a:r>
              <a:rPr lang="zh-CN" altLang="en-US" dirty="0"/>
              <a:t>的负载平衡机制</a:t>
            </a:r>
          </a:p>
        </p:txBody>
      </p:sp>
      <p:sp>
        <p:nvSpPr>
          <p:cNvPr id="871427" name="Rectangle 3"/>
          <p:cNvSpPr>
            <a:spLocks noGrp="1" noChangeArrowheads="1"/>
          </p:cNvSpPr>
          <p:nvPr>
            <p:ph type="body" idx="1"/>
          </p:nvPr>
        </p:nvSpPr>
        <p:spPr/>
        <p:txBody>
          <a:bodyPr/>
          <a:lstStyle/>
          <a:p>
            <a:r>
              <a:rPr lang="en-US" altLang="zh-CN" dirty="0"/>
              <a:t>Linux 2.4</a:t>
            </a:r>
            <a:r>
              <a:rPr lang="zh-CN" altLang="en-US" dirty="0"/>
              <a:t>的负载平衡基本策略</a:t>
            </a:r>
          </a:p>
          <a:p>
            <a:pPr lvl="1"/>
            <a:r>
              <a:rPr lang="zh-CN" altLang="en-US" dirty="0"/>
              <a:t>基本方法</a:t>
            </a:r>
          </a:p>
          <a:p>
            <a:pPr lvl="2"/>
            <a:r>
              <a:rPr lang="zh-CN" altLang="en-US" dirty="0"/>
              <a:t>进程</a:t>
            </a:r>
            <a:r>
              <a:rPr lang="en-US" altLang="zh-CN" dirty="0"/>
              <a:t>p</a:t>
            </a:r>
            <a:r>
              <a:rPr lang="zh-CN" altLang="en-US" dirty="0"/>
              <a:t>被切换下来之后，如果</a:t>
            </a:r>
            <a:r>
              <a:rPr lang="zh-CN" altLang="en-US" dirty="0" smtClean="0"/>
              <a:t>还有</a:t>
            </a:r>
            <a:r>
              <a:rPr lang="en-US" altLang="zh-CN" dirty="0" smtClean="0"/>
              <a:t>CPU</a:t>
            </a:r>
            <a:r>
              <a:rPr lang="zh-CN" altLang="en-US" dirty="0" smtClean="0"/>
              <a:t>空闲</a:t>
            </a:r>
            <a:r>
              <a:rPr lang="zh-CN" altLang="en-US" dirty="0"/>
              <a:t>，或者</a:t>
            </a:r>
            <a:r>
              <a:rPr lang="zh-CN" altLang="en-US" dirty="0" smtClean="0"/>
              <a:t>该</a:t>
            </a:r>
            <a:r>
              <a:rPr lang="en-US" altLang="zh-CN" dirty="0" smtClean="0"/>
              <a:t>CPU</a:t>
            </a:r>
            <a:r>
              <a:rPr lang="zh-CN" altLang="en-US" dirty="0" smtClean="0"/>
              <a:t>上</a:t>
            </a:r>
            <a:r>
              <a:rPr lang="zh-CN" altLang="en-US" dirty="0"/>
              <a:t>运行的进程优先级比自己低，</a:t>
            </a:r>
            <a:r>
              <a:rPr lang="zh-CN" altLang="en-US" dirty="0" smtClean="0"/>
              <a:t>那么</a:t>
            </a:r>
            <a:r>
              <a:rPr lang="en-US" altLang="zh-CN" dirty="0" smtClean="0"/>
              <a:t>p</a:t>
            </a:r>
            <a:r>
              <a:rPr lang="zh-CN" altLang="en-US" dirty="0" smtClean="0"/>
              <a:t>就</a:t>
            </a:r>
            <a:r>
              <a:rPr lang="zh-CN" altLang="en-US" dirty="0"/>
              <a:t>会被调度</a:t>
            </a:r>
            <a:r>
              <a:rPr lang="zh-CN" altLang="en-US"/>
              <a:t>到</a:t>
            </a:r>
            <a:r>
              <a:rPr lang="zh-CN" altLang="en-US" smtClean="0"/>
              <a:t>那个</a:t>
            </a:r>
            <a:r>
              <a:rPr lang="en-US" altLang="zh-CN" smtClean="0"/>
              <a:t>CPU</a:t>
            </a:r>
            <a:r>
              <a:rPr lang="zh-CN" altLang="en-US" dirty="0" smtClean="0"/>
              <a:t>上运行</a:t>
            </a:r>
            <a:endParaRPr lang="en-US" altLang="zh-CN" dirty="0" smtClean="0"/>
          </a:p>
          <a:p>
            <a:pPr lvl="2"/>
            <a:r>
              <a:rPr lang="zh-CN" altLang="en-US" dirty="0"/>
              <a:t>内核</a:t>
            </a:r>
            <a:r>
              <a:rPr lang="zh-CN" altLang="en-US" dirty="0" smtClean="0"/>
              <a:t>使用该办法</a:t>
            </a:r>
            <a:r>
              <a:rPr lang="zh-CN" altLang="en-US" dirty="0"/>
              <a:t>来实现</a:t>
            </a:r>
            <a:r>
              <a:rPr lang="zh-CN" altLang="en-US" dirty="0" smtClean="0"/>
              <a:t>负载平衡</a:t>
            </a:r>
            <a:endParaRPr lang="zh-CN" altLang="en-US" dirty="0"/>
          </a:p>
          <a:p>
            <a:pPr lvl="1"/>
            <a:r>
              <a:rPr lang="zh-CN" altLang="en-US" dirty="0"/>
              <a:t>缺点</a:t>
            </a:r>
          </a:p>
          <a:p>
            <a:pPr lvl="2"/>
            <a:r>
              <a:rPr lang="zh-CN" altLang="en-US" dirty="0"/>
              <a:t>进程迁移比较频繁，交互式进程（或高优先级的进程）可能还会在 </a:t>
            </a:r>
            <a:r>
              <a:rPr lang="en-US" altLang="zh-CN" dirty="0" smtClean="0"/>
              <a:t>CPU</a:t>
            </a:r>
            <a:r>
              <a:rPr lang="zh-CN" altLang="en-US" dirty="0" smtClean="0"/>
              <a:t>之间</a:t>
            </a:r>
            <a:r>
              <a:rPr lang="zh-CN" altLang="en-US" dirty="0"/>
              <a:t>不断</a:t>
            </a:r>
            <a:r>
              <a:rPr lang="zh-CN" altLang="en-US" dirty="0" smtClean="0"/>
              <a:t>“跳跃”</a:t>
            </a:r>
            <a:endParaRPr lang="zh-CN" altLang="en-US" dirty="0"/>
          </a:p>
          <a:p>
            <a:r>
              <a:rPr lang="en-US" altLang="zh-CN" dirty="0"/>
              <a:t>Linux 2.6</a:t>
            </a:r>
            <a:r>
              <a:rPr lang="zh-CN" altLang="en-US" dirty="0"/>
              <a:t>的基本策略</a:t>
            </a:r>
          </a:p>
          <a:p>
            <a:pPr lvl="1"/>
            <a:r>
              <a:rPr lang="zh-CN" altLang="en-US" dirty="0"/>
              <a:t>采用</a:t>
            </a:r>
            <a:r>
              <a:rPr lang="zh-CN" altLang="en-US" dirty="0">
                <a:solidFill>
                  <a:srgbClr val="FF0000"/>
                </a:solidFill>
              </a:rPr>
              <a:t>相对集中</a:t>
            </a:r>
            <a:r>
              <a:rPr lang="zh-CN" altLang="en-US" dirty="0"/>
              <a:t>的负载平衡方案，分为“</a:t>
            </a:r>
            <a:r>
              <a:rPr lang="zh-CN" altLang="en-US" dirty="0">
                <a:solidFill>
                  <a:srgbClr val="FF0000"/>
                </a:solidFill>
              </a:rPr>
              <a:t>推</a:t>
            </a:r>
            <a:r>
              <a:rPr lang="zh-CN" altLang="en-US" dirty="0"/>
              <a:t>”和“</a:t>
            </a:r>
            <a:r>
              <a:rPr lang="zh-CN" altLang="en-US" dirty="0">
                <a:solidFill>
                  <a:srgbClr val="FF0000"/>
                </a:solidFill>
              </a:rPr>
              <a:t>拉</a:t>
            </a:r>
            <a:r>
              <a:rPr lang="zh-CN" altLang="en-US" dirty="0"/>
              <a:t>”两类</a:t>
            </a:r>
            <a:r>
              <a:rPr lang="zh-CN" altLang="en-US" dirty="0" smtClean="0"/>
              <a:t>操作</a:t>
            </a:r>
            <a:endParaRPr lang="en-US" altLang="zh-CN"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354DB7B1-990A-447A-9852-A6CE0EC95618}" type="slidenum">
              <a:rPr lang="en-US" altLang="zh-CN"/>
              <a:pPr/>
              <a:t>115</a:t>
            </a:fld>
            <a:endParaRPr lang="en-US" altLang="zh-CN"/>
          </a:p>
        </p:txBody>
      </p:sp>
      <p:sp>
        <p:nvSpPr>
          <p:cNvPr id="873474" name="Rectangle 2"/>
          <p:cNvSpPr>
            <a:spLocks noGrp="1" noChangeArrowheads="1"/>
          </p:cNvSpPr>
          <p:nvPr>
            <p:ph type="title"/>
          </p:nvPr>
        </p:nvSpPr>
        <p:spPr/>
        <p:txBody>
          <a:bodyPr/>
          <a:lstStyle/>
          <a:p>
            <a:r>
              <a:rPr lang="en-US" altLang="zh-CN"/>
              <a:t>Linux 2.6</a:t>
            </a:r>
            <a:r>
              <a:rPr lang="zh-CN" altLang="en-US"/>
              <a:t>负载均衡的“拉”操作</a:t>
            </a:r>
          </a:p>
        </p:txBody>
      </p:sp>
      <p:sp>
        <p:nvSpPr>
          <p:cNvPr id="873475" name="Rectangle 3"/>
          <p:cNvSpPr>
            <a:spLocks noGrp="1" noChangeArrowheads="1"/>
          </p:cNvSpPr>
          <p:nvPr>
            <p:ph type="body" idx="1"/>
          </p:nvPr>
        </p:nvSpPr>
        <p:spPr/>
        <p:txBody>
          <a:bodyPr/>
          <a:lstStyle/>
          <a:p>
            <a:r>
              <a:rPr lang="zh-CN" altLang="en-US" dirty="0"/>
              <a:t>基本思想</a:t>
            </a:r>
          </a:p>
          <a:p>
            <a:pPr lvl="1"/>
            <a:r>
              <a:rPr lang="zh-CN" altLang="en-US" dirty="0"/>
              <a:t>当某个 </a:t>
            </a:r>
            <a:r>
              <a:rPr lang="en-US" altLang="zh-CN" dirty="0" smtClean="0"/>
              <a:t>CPU</a:t>
            </a:r>
            <a:r>
              <a:rPr lang="zh-CN" altLang="en-US" dirty="0" smtClean="0"/>
              <a:t>负载</a:t>
            </a:r>
            <a:r>
              <a:rPr lang="zh-CN" altLang="en-US" dirty="0"/>
              <a:t>过</a:t>
            </a:r>
            <a:r>
              <a:rPr lang="zh-CN" altLang="en-US" dirty="0" smtClean="0"/>
              <a:t>轻、而</a:t>
            </a:r>
            <a:r>
              <a:rPr lang="zh-CN" altLang="en-US" dirty="0"/>
              <a:t>另</a:t>
            </a:r>
            <a:r>
              <a:rPr lang="zh-CN" altLang="en-US" dirty="0" smtClean="0"/>
              <a:t>一 </a:t>
            </a:r>
            <a:r>
              <a:rPr lang="en-US" altLang="zh-CN" dirty="0" smtClean="0"/>
              <a:t>CPU</a:t>
            </a:r>
            <a:r>
              <a:rPr lang="zh-CN" altLang="en-US" dirty="0" smtClean="0"/>
              <a:t>负载</a:t>
            </a:r>
            <a:r>
              <a:rPr lang="zh-CN" altLang="en-US" dirty="0"/>
              <a:t>较重时，系统会从重载 </a:t>
            </a:r>
            <a:r>
              <a:rPr lang="en-US" altLang="zh-CN" dirty="0" smtClean="0"/>
              <a:t>CPU</a:t>
            </a:r>
            <a:r>
              <a:rPr lang="zh-CN" altLang="en-US" dirty="0" smtClean="0"/>
              <a:t>上</a:t>
            </a:r>
            <a:r>
              <a:rPr lang="zh-CN" altLang="en-US" dirty="0"/>
              <a:t>“拉”进程</a:t>
            </a:r>
            <a:r>
              <a:rPr lang="zh-CN" altLang="en-US" dirty="0" smtClean="0"/>
              <a:t>过来</a:t>
            </a:r>
            <a:endParaRPr lang="zh-CN" altLang="en-US" dirty="0"/>
          </a:p>
          <a:p>
            <a:pPr lvl="1"/>
            <a:r>
              <a:rPr lang="zh-CN" altLang="en-US" dirty="0"/>
              <a:t>“拉”的负载平衡操作实现在 </a:t>
            </a:r>
            <a:r>
              <a:rPr lang="en-US" altLang="zh-CN" dirty="0" err="1">
                <a:solidFill>
                  <a:srgbClr val="FF0000"/>
                </a:solidFill>
              </a:rPr>
              <a:t>load_balance</a:t>
            </a:r>
            <a:r>
              <a:rPr lang="en-US" altLang="zh-CN" dirty="0">
                <a:solidFill>
                  <a:srgbClr val="FF0000"/>
                </a:solidFill>
              </a:rPr>
              <a:t>() </a:t>
            </a:r>
            <a:r>
              <a:rPr lang="zh-CN" altLang="en-US" dirty="0"/>
              <a:t>函数中，有两种调用方式</a:t>
            </a:r>
          </a:p>
          <a:p>
            <a:pPr lvl="2"/>
            <a:r>
              <a:rPr lang="zh-CN" altLang="en-US" dirty="0"/>
              <a:t>“忙平衡”：当前 </a:t>
            </a:r>
            <a:r>
              <a:rPr lang="en-US" altLang="zh-CN" dirty="0" smtClean="0"/>
              <a:t>CPU</a:t>
            </a:r>
            <a:r>
              <a:rPr lang="zh-CN" altLang="en-US" dirty="0" smtClean="0"/>
              <a:t>不</a:t>
            </a:r>
            <a:r>
              <a:rPr lang="zh-CN" altLang="en-US" dirty="0"/>
              <a:t>空闲</a:t>
            </a:r>
          </a:p>
          <a:p>
            <a:pPr lvl="2"/>
            <a:r>
              <a:rPr lang="zh-CN" altLang="en-US" dirty="0"/>
              <a:t>“空闲平衡”：当前 </a:t>
            </a:r>
            <a:r>
              <a:rPr lang="en-US" altLang="zh-CN" dirty="0" smtClean="0"/>
              <a:t>CPU</a:t>
            </a:r>
            <a:r>
              <a:rPr lang="zh-CN" altLang="en-US" dirty="0" smtClean="0"/>
              <a:t>空闲</a:t>
            </a:r>
            <a:endParaRPr lang="zh-CN" altLang="en-US" dirty="0"/>
          </a:p>
          <a:p>
            <a:pPr lvl="1"/>
            <a:r>
              <a:rPr lang="zh-CN" altLang="en-US" dirty="0"/>
              <a:t>“拉”进程的具体动作在</a:t>
            </a:r>
            <a:r>
              <a:rPr lang="en-US" altLang="zh-CN" dirty="0" err="1">
                <a:solidFill>
                  <a:srgbClr val="FF0000"/>
                </a:solidFill>
              </a:rPr>
              <a:t>pull_task</a:t>
            </a:r>
            <a:r>
              <a:rPr lang="en-US" altLang="zh-CN" dirty="0">
                <a:solidFill>
                  <a:srgbClr val="FF0000"/>
                </a:solidFill>
              </a:rPr>
              <a:t>()</a:t>
            </a:r>
            <a:r>
              <a:rPr lang="zh-CN" altLang="en-US" dirty="0"/>
              <a:t>函数中实现 </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A7C5EB20-EDD5-4509-BBFE-E5420C925F5D}" type="slidenum">
              <a:rPr lang="en-US" altLang="zh-CN"/>
              <a:pPr/>
              <a:t>116</a:t>
            </a:fld>
            <a:endParaRPr lang="en-US" altLang="zh-CN"/>
          </a:p>
        </p:txBody>
      </p:sp>
      <p:sp>
        <p:nvSpPr>
          <p:cNvPr id="874498" name="Rectangle 2"/>
          <p:cNvSpPr>
            <a:spLocks noGrp="1" noChangeArrowheads="1"/>
          </p:cNvSpPr>
          <p:nvPr>
            <p:ph type="title"/>
          </p:nvPr>
        </p:nvSpPr>
        <p:spPr/>
        <p:txBody>
          <a:bodyPr/>
          <a:lstStyle/>
          <a:p>
            <a:r>
              <a:rPr lang="en-US" altLang="zh-CN"/>
              <a:t>Linux 2.6</a:t>
            </a:r>
            <a:r>
              <a:rPr lang="zh-CN" altLang="en-US"/>
              <a:t>负载均衡的“忙平衡”</a:t>
            </a:r>
          </a:p>
        </p:txBody>
      </p:sp>
      <p:sp>
        <p:nvSpPr>
          <p:cNvPr id="874499" name="Rectangle 3"/>
          <p:cNvSpPr>
            <a:spLocks noGrp="1" noChangeArrowheads="1"/>
          </p:cNvSpPr>
          <p:nvPr>
            <p:ph type="body" idx="1"/>
          </p:nvPr>
        </p:nvSpPr>
        <p:spPr>
          <a:xfrm>
            <a:off x="611188" y="1268413"/>
            <a:ext cx="8532812" cy="5589587"/>
          </a:xfrm>
        </p:spPr>
        <p:txBody>
          <a:bodyPr/>
          <a:lstStyle/>
          <a:p>
            <a:pPr>
              <a:spcBef>
                <a:spcPts val="0"/>
              </a:spcBef>
            </a:pPr>
            <a:r>
              <a:rPr lang="zh-CN" altLang="en-US" sz="2400" dirty="0"/>
              <a:t>基本方法</a:t>
            </a:r>
          </a:p>
          <a:p>
            <a:pPr lvl="1">
              <a:spcBef>
                <a:spcPts val="0"/>
              </a:spcBef>
            </a:pPr>
            <a:r>
              <a:rPr lang="zh-CN" altLang="en-US" sz="2200" dirty="0"/>
              <a:t>时钟中断周期性启动</a:t>
            </a:r>
            <a:r>
              <a:rPr lang="en-US" altLang="zh-CN" sz="2200" dirty="0" err="1"/>
              <a:t>load_balance</a:t>
            </a:r>
            <a:r>
              <a:rPr lang="en-US" altLang="zh-CN" sz="2200" dirty="0"/>
              <a:t>() </a:t>
            </a:r>
            <a:endParaRPr lang="zh-CN" altLang="en-US" sz="2200" dirty="0"/>
          </a:p>
          <a:p>
            <a:pPr>
              <a:spcBef>
                <a:spcPts val="0"/>
              </a:spcBef>
            </a:pPr>
            <a:r>
              <a:rPr lang="zh-CN" altLang="en-US" sz="2400" dirty="0" smtClean="0"/>
              <a:t>倾向</a:t>
            </a:r>
            <a:r>
              <a:rPr lang="zh-CN" altLang="en-US" sz="2400" dirty="0"/>
              <a:t>于尽可能不做负载平衡</a:t>
            </a:r>
            <a:r>
              <a:rPr lang="zh-CN" altLang="en-US" sz="2400" dirty="0" smtClean="0"/>
              <a:t>，对“拉”操作作出若干限制</a:t>
            </a:r>
            <a:endParaRPr lang="zh-CN" altLang="en-US" sz="2400" dirty="0"/>
          </a:p>
          <a:p>
            <a:pPr lvl="1">
              <a:spcBef>
                <a:spcPts val="0"/>
              </a:spcBef>
            </a:pPr>
            <a:r>
              <a:rPr lang="zh-CN" altLang="en-US" sz="2200" dirty="0"/>
              <a:t>最</a:t>
            </a:r>
            <a:r>
              <a:rPr lang="zh-CN" altLang="en-US" sz="2200" dirty="0" smtClean="0"/>
              <a:t>繁忙</a:t>
            </a:r>
            <a:r>
              <a:rPr lang="en-US" altLang="zh-CN" sz="2200" dirty="0" smtClean="0"/>
              <a:t>CPU</a:t>
            </a:r>
            <a:r>
              <a:rPr lang="zh-CN" altLang="en-US" sz="2200" dirty="0" smtClean="0"/>
              <a:t>的</a:t>
            </a:r>
            <a:r>
              <a:rPr lang="zh-CN" altLang="en-US" sz="2200" dirty="0"/>
              <a:t>负载超过</a:t>
            </a:r>
            <a:r>
              <a:rPr lang="zh-CN" altLang="en-US" sz="2200" dirty="0" smtClean="0"/>
              <a:t>当前</a:t>
            </a:r>
            <a:r>
              <a:rPr lang="en-US" altLang="zh-CN" sz="2200" dirty="0" smtClean="0"/>
              <a:t>CPU</a:t>
            </a:r>
            <a:r>
              <a:rPr lang="zh-CN" altLang="en-US" sz="2200" dirty="0" smtClean="0"/>
              <a:t>负载</a:t>
            </a:r>
            <a:r>
              <a:rPr lang="zh-CN" altLang="en-US" sz="2200" dirty="0"/>
              <a:t>的 </a:t>
            </a:r>
            <a:r>
              <a:rPr lang="en-US" altLang="zh-CN" sz="2200" dirty="0"/>
              <a:t>25% </a:t>
            </a:r>
            <a:r>
              <a:rPr lang="zh-CN" altLang="en-US" sz="2200" dirty="0"/>
              <a:t>时，才进行负载</a:t>
            </a:r>
            <a:r>
              <a:rPr lang="zh-CN" altLang="en-US" sz="2200" dirty="0" smtClean="0"/>
              <a:t>平衡 </a:t>
            </a:r>
            <a:endParaRPr lang="zh-CN" altLang="en-US" sz="2200" dirty="0"/>
          </a:p>
          <a:p>
            <a:pPr lvl="1">
              <a:spcBef>
                <a:spcPts val="0"/>
              </a:spcBef>
            </a:pPr>
            <a:r>
              <a:rPr lang="zh-CN" altLang="en-US" sz="2200" dirty="0" smtClean="0">
                <a:solidFill>
                  <a:srgbClr val="FF0000"/>
                </a:solidFill>
              </a:rPr>
              <a:t>当前</a:t>
            </a:r>
            <a:r>
              <a:rPr lang="en-US" altLang="zh-CN" sz="2200" dirty="0" smtClean="0">
                <a:solidFill>
                  <a:srgbClr val="FF0000"/>
                </a:solidFill>
              </a:rPr>
              <a:t>CPU</a:t>
            </a:r>
            <a:r>
              <a:rPr lang="zh-CN" altLang="en-US" sz="2200" dirty="0" smtClean="0">
                <a:solidFill>
                  <a:srgbClr val="FF0000"/>
                </a:solidFill>
              </a:rPr>
              <a:t>负载</a:t>
            </a:r>
            <a:r>
              <a:rPr lang="zh-CN" altLang="en-US" sz="2200" dirty="0"/>
              <a:t>取当前真实</a:t>
            </a:r>
            <a:r>
              <a:rPr lang="zh-CN" altLang="en-US" sz="2200" dirty="0" smtClean="0"/>
              <a:t>负载与上</a:t>
            </a:r>
            <a:r>
              <a:rPr lang="zh-CN" altLang="en-US" sz="2200" dirty="0"/>
              <a:t>一次执行负载平衡时的负载的</a:t>
            </a:r>
            <a:r>
              <a:rPr lang="zh-CN" altLang="en-US" sz="2200" dirty="0">
                <a:solidFill>
                  <a:srgbClr val="FF0000"/>
                </a:solidFill>
              </a:rPr>
              <a:t>较大值</a:t>
            </a:r>
            <a:r>
              <a:rPr lang="zh-CN" altLang="en-US" sz="2200" dirty="0"/>
              <a:t>，</a:t>
            </a:r>
            <a:r>
              <a:rPr lang="zh-CN" altLang="en-US" sz="2200" dirty="0">
                <a:solidFill>
                  <a:srgbClr val="FF0000"/>
                </a:solidFill>
              </a:rPr>
              <a:t>平滑负载凹值 </a:t>
            </a:r>
          </a:p>
          <a:p>
            <a:pPr lvl="1">
              <a:spcBef>
                <a:spcPts val="0"/>
              </a:spcBef>
            </a:pPr>
            <a:r>
              <a:rPr lang="zh-CN" altLang="en-US" sz="2200" dirty="0" smtClean="0">
                <a:solidFill>
                  <a:srgbClr val="FF0000"/>
                </a:solidFill>
              </a:rPr>
              <a:t>各</a:t>
            </a:r>
            <a:r>
              <a:rPr lang="en-US" altLang="zh-CN" sz="2200" dirty="0" smtClean="0">
                <a:solidFill>
                  <a:srgbClr val="FF0000"/>
                </a:solidFill>
              </a:rPr>
              <a:t>CPU</a:t>
            </a:r>
            <a:r>
              <a:rPr lang="zh-CN" altLang="en-US" sz="2200" dirty="0" smtClean="0">
                <a:solidFill>
                  <a:srgbClr val="FF0000"/>
                </a:solidFill>
              </a:rPr>
              <a:t>负载</a:t>
            </a:r>
            <a:r>
              <a:rPr lang="zh-CN" altLang="en-US" sz="2200" dirty="0">
                <a:solidFill>
                  <a:srgbClr val="FF0000"/>
                </a:solidFill>
              </a:rPr>
              <a:t>情况</a:t>
            </a:r>
            <a:r>
              <a:rPr lang="zh-CN" altLang="en-US" sz="2200" dirty="0"/>
              <a:t>取当前真实负载和上一次执行负载平衡时的负载的</a:t>
            </a:r>
            <a:r>
              <a:rPr lang="zh-CN" altLang="en-US" sz="2200" dirty="0">
                <a:solidFill>
                  <a:srgbClr val="FF0000"/>
                </a:solidFill>
              </a:rPr>
              <a:t>较小值</a:t>
            </a:r>
            <a:r>
              <a:rPr lang="zh-CN" altLang="en-US" sz="2200" dirty="0"/>
              <a:t>，</a:t>
            </a:r>
            <a:r>
              <a:rPr lang="zh-CN" altLang="en-US" sz="2200" dirty="0">
                <a:solidFill>
                  <a:srgbClr val="FF0000"/>
                </a:solidFill>
              </a:rPr>
              <a:t>平滑负载</a:t>
            </a:r>
            <a:r>
              <a:rPr lang="zh-CN" altLang="en-US" sz="2200" dirty="0" smtClean="0">
                <a:solidFill>
                  <a:srgbClr val="FF0000"/>
                </a:solidFill>
              </a:rPr>
              <a:t>峰值 </a:t>
            </a:r>
            <a:endParaRPr lang="zh-CN" altLang="en-US" sz="2200" dirty="0">
              <a:solidFill>
                <a:srgbClr val="FF0000"/>
              </a:solidFill>
            </a:endParaRPr>
          </a:p>
          <a:p>
            <a:pPr lvl="1">
              <a:spcBef>
                <a:spcPts val="0"/>
              </a:spcBef>
            </a:pPr>
            <a:r>
              <a:rPr lang="zh-CN" altLang="en-US" sz="2200" dirty="0"/>
              <a:t>对源、目的两个就绪队列加锁之后，再确认一次源就绪队列负载没有减小，否则取消负载平衡</a:t>
            </a:r>
            <a:r>
              <a:rPr lang="zh-CN" altLang="en-US" sz="2200" dirty="0" smtClean="0"/>
              <a:t>动作 </a:t>
            </a:r>
            <a:endParaRPr lang="zh-CN" altLang="en-US" sz="2200" dirty="0"/>
          </a:p>
          <a:p>
            <a:pPr>
              <a:spcBef>
                <a:spcPts val="0"/>
              </a:spcBef>
            </a:pPr>
            <a:r>
              <a:rPr lang="zh-CN" altLang="en-US" sz="2400" dirty="0"/>
              <a:t>迁移方法</a:t>
            </a:r>
          </a:p>
          <a:p>
            <a:pPr lvl="1">
              <a:spcBef>
                <a:spcPts val="0"/>
              </a:spcBef>
            </a:pPr>
            <a:r>
              <a:rPr lang="zh-CN" altLang="en-US" sz="2200" dirty="0"/>
              <a:t>找到最繁忙的 </a:t>
            </a:r>
            <a:r>
              <a:rPr lang="en-US" altLang="zh-CN" sz="2200" dirty="0" smtClean="0"/>
              <a:t>CPU </a:t>
            </a:r>
            <a:r>
              <a:rPr lang="zh-CN" altLang="en-US" sz="2200" dirty="0" smtClean="0"/>
              <a:t>（</a:t>
            </a:r>
            <a:r>
              <a:rPr lang="zh-CN" altLang="en-US" sz="2200" dirty="0"/>
              <a:t>源 </a:t>
            </a:r>
            <a:r>
              <a:rPr lang="en-US" altLang="zh-CN" sz="2200" dirty="0" smtClean="0"/>
              <a:t>CPU </a:t>
            </a:r>
            <a:r>
              <a:rPr lang="zh-CN" altLang="en-US" sz="2200" dirty="0" smtClean="0"/>
              <a:t>）</a:t>
            </a:r>
            <a:r>
              <a:rPr lang="zh-CN" altLang="en-US" sz="2200" dirty="0"/>
              <a:t>之后，确定需要迁移的进程数为</a:t>
            </a:r>
            <a:r>
              <a:rPr lang="zh-CN" altLang="en-US" sz="2200" dirty="0" smtClean="0"/>
              <a:t>源</a:t>
            </a:r>
            <a:r>
              <a:rPr lang="en-US" altLang="zh-CN" sz="2200" dirty="0" smtClean="0"/>
              <a:t>CPU</a:t>
            </a:r>
            <a:r>
              <a:rPr lang="zh-CN" altLang="en-US" sz="2200" dirty="0" smtClean="0"/>
              <a:t>负载</a:t>
            </a:r>
            <a:r>
              <a:rPr lang="zh-CN" altLang="en-US" sz="2200" dirty="0"/>
              <a:t>与</a:t>
            </a:r>
            <a:r>
              <a:rPr lang="zh-CN" altLang="en-US" sz="2200" dirty="0" smtClean="0"/>
              <a:t>本</a:t>
            </a:r>
            <a:r>
              <a:rPr lang="en-US" altLang="zh-CN" sz="2200" dirty="0" smtClean="0"/>
              <a:t>CPU</a:t>
            </a:r>
            <a:r>
              <a:rPr lang="zh-CN" altLang="en-US" sz="2200" dirty="0" smtClean="0"/>
              <a:t>负载</a:t>
            </a:r>
            <a:r>
              <a:rPr lang="zh-CN" altLang="en-US" sz="2200" dirty="0"/>
              <a:t>之差的</a:t>
            </a:r>
            <a:r>
              <a:rPr lang="zh-CN" altLang="en-US" sz="2200" dirty="0" smtClean="0"/>
              <a:t>一半</a:t>
            </a:r>
            <a:endParaRPr lang="zh-CN" altLang="en-US" sz="2200" dirty="0"/>
          </a:p>
          <a:p>
            <a:pPr lvl="1">
              <a:spcBef>
                <a:spcPts val="0"/>
              </a:spcBef>
            </a:pPr>
            <a:r>
              <a:rPr lang="zh-CN" altLang="en-US" sz="2200" dirty="0"/>
              <a:t>然后按照从 </a:t>
            </a:r>
            <a:r>
              <a:rPr lang="en-US" altLang="zh-CN" sz="2200" dirty="0"/>
              <a:t>expired </a:t>
            </a:r>
            <a:r>
              <a:rPr lang="zh-CN" altLang="en-US" sz="2200" dirty="0"/>
              <a:t>队列到 </a:t>
            </a:r>
            <a:r>
              <a:rPr lang="en-US" altLang="zh-CN" sz="2200" dirty="0"/>
              <a:t>active </a:t>
            </a:r>
            <a:r>
              <a:rPr lang="zh-CN" altLang="en-US" sz="2200" dirty="0"/>
              <a:t>队列、从高优先级进程到低优先级进程的顺序进行</a:t>
            </a:r>
            <a:r>
              <a:rPr lang="zh-CN" altLang="en-US" sz="2200" dirty="0" smtClean="0"/>
              <a:t>迁移</a:t>
            </a:r>
            <a:endParaRPr lang="zh-CN" altLang="en-US" sz="2200"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A1959B7C-FB6D-4751-95A9-050B775C1D22}" type="slidenum">
              <a:rPr lang="en-US" altLang="zh-CN"/>
              <a:pPr/>
              <a:t>117</a:t>
            </a:fld>
            <a:endParaRPr lang="en-US" altLang="zh-CN"/>
          </a:p>
        </p:txBody>
      </p:sp>
      <p:sp>
        <p:nvSpPr>
          <p:cNvPr id="884738" name="Rectangle 2"/>
          <p:cNvSpPr>
            <a:spLocks noGrp="1" noChangeArrowheads="1"/>
          </p:cNvSpPr>
          <p:nvPr>
            <p:ph type="title"/>
          </p:nvPr>
        </p:nvSpPr>
        <p:spPr/>
        <p:txBody>
          <a:bodyPr/>
          <a:lstStyle/>
          <a:p>
            <a:r>
              <a:rPr lang="en-US" altLang="zh-CN" dirty="0" err="1"/>
              <a:t>load_balance</a:t>
            </a:r>
            <a:r>
              <a:rPr lang="en-US" altLang="zh-CN" dirty="0"/>
              <a:t>()</a:t>
            </a:r>
            <a:r>
              <a:rPr lang="zh-CN" altLang="en-US" dirty="0"/>
              <a:t>核心代码</a:t>
            </a:r>
          </a:p>
        </p:txBody>
      </p:sp>
      <p:sp>
        <p:nvSpPr>
          <p:cNvPr id="884739" name="Rectangle 3"/>
          <p:cNvSpPr>
            <a:spLocks noGrp="1" noChangeArrowheads="1"/>
          </p:cNvSpPr>
          <p:nvPr>
            <p:ph type="body" idx="1"/>
          </p:nvPr>
        </p:nvSpPr>
        <p:spPr/>
        <p:txBody>
          <a:bodyPr/>
          <a:lstStyle/>
          <a:p>
            <a:endParaRPr lang="zh-CN" altLang="zh-CN"/>
          </a:p>
        </p:txBody>
      </p:sp>
      <p:pic>
        <p:nvPicPr>
          <p:cNvPr id="884740" name="Picture 4"/>
          <p:cNvPicPr>
            <a:picLocks noChangeAspect="1" noChangeArrowheads="1"/>
          </p:cNvPicPr>
          <p:nvPr/>
        </p:nvPicPr>
        <p:blipFill>
          <a:blip r:embed="rId2" cstate="print"/>
          <a:srcRect/>
          <a:stretch>
            <a:fillRect/>
          </a:stretch>
        </p:blipFill>
        <p:spPr bwMode="auto">
          <a:xfrm>
            <a:off x="827088" y="1700213"/>
            <a:ext cx="8316912" cy="4441825"/>
          </a:xfrm>
          <a:prstGeom prst="rect">
            <a:avLst/>
          </a:prstGeom>
          <a:noFill/>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7" name="椭圆 6"/>
          <p:cNvSpPr/>
          <p:nvPr/>
        </p:nvSpPr>
        <p:spPr bwMode="auto">
          <a:xfrm>
            <a:off x="857224" y="4197615"/>
            <a:ext cx="8286776" cy="302955"/>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8" name="椭圆 7"/>
          <p:cNvSpPr/>
          <p:nvPr/>
        </p:nvSpPr>
        <p:spPr bwMode="auto">
          <a:xfrm>
            <a:off x="785786" y="5126309"/>
            <a:ext cx="5500726" cy="302955"/>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9" name="矩形标注 8"/>
          <p:cNvSpPr/>
          <p:nvPr/>
        </p:nvSpPr>
        <p:spPr bwMode="auto">
          <a:xfrm>
            <a:off x="5786446" y="3143248"/>
            <a:ext cx="2286016" cy="646331"/>
          </a:xfrm>
          <a:prstGeom prst="wedgeRectCallout">
            <a:avLst>
              <a:gd name="adj1" fmla="val -71204"/>
              <a:gd name="adj2" fmla="val 113617"/>
            </a:avLst>
          </a:prstGeom>
          <a:solidFill>
            <a:srgbClr val="CCFFCC"/>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zh-CN" altLang="en-US" sz="1800" b="1" i="0" u="none" strike="noStrike" cap="none" normalizeH="0" baseline="0" dirty="0" smtClean="0">
                <a:ln>
                  <a:noFill/>
                </a:ln>
                <a:solidFill>
                  <a:srgbClr val="FF0000"/>
                </a:solidFill>
                <a:effectLst/>
                <a:latin typeface="Times New Roman" pitchFamily="18" charset="0"/>
                <a:ea typeface="楷体_GB2312" pitchFamily="49" charset="-122"/>
              </a:rPr>
              <a:t>分析各调度域工作量，返回最繁忙组</a:t>
            </a:r>
          </a:p>
        </p:txBody>
      </p:sp>
      <p:sp>
        <p:nvSpPr>
          <p:cNvPr id="10" name="矩形标注 9"/>
          <p:cNvSpPr/>
          <p:nvPr/>
        </p:nvSpPr>
        <p:spPr bwMode="auto">
          <a:xfrm>
            <a:off x="6286512" y="5500702"/>
            <a:ext cx="2286016" cy="369332"/>
          </a:xfrm>
          <a:prstGeom prst="wedgeRectCallout">
            <a:avLst>
              <a:gd name="adj1" fmla="val -103426"/>
              <a:gd name="adj2" fmla="val -59298"/>
            </a:avLst>
          </a:prstGeom>
          <a:solidFill>
            <a:srgbClr val="CCFFCC"/>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zh-CN" altLang="en-US" sz="1800" b="1" dirty="0" smtClean="0">
                <a:effectLst/>
              </a:rPr>
              <a:t>寻找组内</a:t>
            </a:r>
            <a:r>
              <a:rPr kumimoji="1" lang="zh-CN" altLang="en-US" sz="1800" b="1" i="0" u="none" strike="noStrike" cap="none" normalizeH="0" baseline="0" dirty="0" smtClean="0">
                <a:ln>
                  <a:noFill/>
                </a:ln>
                <a:solidFill>
                  <a:srgbClr val="FF0000"/>
                </a:solidFill>
                <a:effectLst/>
                <a:latin typeface="Times New Roman" pitchFamily="18" charset="0"/>
                <a:ea typeface="楷体_GB2312" pitchFamily="49" charset="-122"/>
              </a:rPr>
              <a:t>最繁忙</a:t>
            </a:r>
            <a:r>
              <a:rPr kumimoji="1" lang="en-US" altLang="zh-CN" sz="1800" b="1" i="0" u="none" strike="noStrike" cap="none" normalizeH="0" baseline="0" dirty="0" smtClean="0">
                <a:ln>
                  <a:noFill/>
                </a:ln>
                <a:solidFill>
                  <a:srgbClr val="FF0000"/>
                </a:solidFill>
                <a:effectLst/>
                <a:latin typeface="Times New Roman" pitchFamily="18" charset="0"/>
                <a:ea typeface="楷体_GB2312" pitchFamily="49" charset="-122"/>
              </a:rPr>
              <a:t>CPU</a:t>
            </a:r>
            <a:endParaRPr kumimoji="1" lang="zh-CN" altLang="en-US" sz="1800" b="1" i="0" u="none" strike="noStrike" cap="none" normalizeH="0" baseline="0" dirty="0" smtClean="0">
              <a:ln>
                <a:noFill/>
              </a:ln>
              <a:solidFill>
                <a:srgbClr val="FF0000"/>
              </a:solidFill>
              <a:effectLst/>
              <a:latin typeface="Times New Roman" pitchFamily="18" charset="0"/>
              <a:ea typeface="楷体_GB2312" pitchFamily="49" charset="-122"/>
            </a:endParaRPr>
          </a:p>
        </p:txBody>
      </p:sp>
    </p:spTree>
  </p:cSld>
  <p:clrMapOvr>
    <a:masterClrMapping/>
  </p:clrMapOvr>
  <p:transition>
    <p:wedg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E38D261C-1A73-4CA2-8864-C242ED89B97F}" type="slidenum">
              <a:rPr lang="en-US" altLang="zh-CN"/>
              <a:pPr/>
              <a:t>118</a:t>
            </a:fld>
            <a:endParaRPr lang="en-US" altLang="zh-CN"/>
          </a:p>
        </p:txBody>
      </p:sp>
      <p:sp>
        <p:nvSpPr>
          <p:cNvPr id="885762" name="Rectangle 2"/>
          <p:cNvSpPr>
            <a:spLocks noGrp="1" noChangeArrowheads="1"/>
          </p:cNvSpPr>
          <p:nvPr>
            <p:ph type="title"/>
          </p:nvPr>
        </p:nvSpPr>
        <p:spPr/>
        <p:txBody>
          <a:bodyPr/>
          <a:lstStyle/>
          <a:p>
            <a:r>
              <a:rPr lang="en-US" altLang="zh-CN" dirty="0" err="1"/>
              <a:t>load_balance</a:t>
            </a:r>
            <a:r>
              <a:rPr lang="en-US" altLang="zh-CN" dirty="0"/>
              <a:t>()</a:t>
            </a:r>
            <a:r>
              <a:rPr lang="zh-CN" altLang="en-US" dirty="0"/>
              <a:t>核心</a:t>
            </a:r>
            <a:r>
              <a:rPr lang="zh-CN" altLang="en-US" dirty="0" smtClean="0"/>
              <a:t>代码（续）</a:t>
            </a:r>
            <a:endParaRPr lang="zh-CN" altLang="en-US" dirty="0"/>
          </a:p>
        </p:txBody>
      </p:sp>
      <p:sp>
        <p:nvSpPr>
          <p:cNvPr id="885763" name="Rectangle 3"/>
          <p:cNvSpPr>
            <a:spLocks noGrp="1" noChangeArrowheads="1"/>
          </p:cNvSpPr>
          <p:nvPr>
            <p:ph type="body" idx="1"/>
          </p:nvPr>
        </p:nvSpPr>
        <p:spPr/>
        <p:txBody>
          <a:bodyPr/>
          <a:lstStyle/>
          <a:p>
            <a:endParaRPr lang="zh-CN" altLang="zh-CN"/>
          </a:p>
        </p:txBody>
      </p:sp>
      <p:pic>
        <p:nvPicPr>
          <p:cNvPr id="885764" name="Picture 4"/>
          <p:cNvPicPr>
            <a:picLocks noChangeAspect="1" noChangeArrowheads="1"/>
          </p:cNvPicPr>
          <p:nvPr/>
        </p:nvPicPr>
        <p:blipFill>
          <a:blip r:embed="rId2" cstate="print"/>
          <a:srcRect/>
          <a:stretch>
            <a:fillRect/>
          </a:stretch>
        </p:blipFill>
        <p:spPr bwMode="auto">
          <a:xfrm>
            <a:off x="684213" y="2060575"/>
            <a:ext cx="8459787" cy="3627438"/>
          </a:xfrm>
          <a:prstGeom prst="rect">
            <a:avLst/>
          </a:prstGeom>
          <a:noFill/>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7" name="矩形标注 6"/>
          <p:cNvSpPr/>
          <p:nvPr/>
        </p:nvSpPr>
        <p:spPr bwMode="auto">
          <a:xfrm>
            <a:off x="5357818" y="3429000"/>
            <a:ext cx="3143240" cy="646331"/>
          </a:xfrm>
          <a:prstGeom prst="wedgeRectCallout">
            <a:avLst>
              <a:gd name="adj1" fmla="val -86860"/>
              <a:gd name="adj2" fmla="val -84350"/>
            </a:avLst>
          </a:prstGeom>
          <a:solidFill>
            <a:srgbClr val="CCFFCC"/>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zh-CN" altLang="en-US" sz="1800" b="1" i="0" u="none" strike="noStrike" cap="none" normalizeH="0" baseline="0" dirty="0" smtClean="0">
                <a:ln>
                  <a:noFill/>
                </a:ln>
                <a:solidFill>
                  <a:srgbClr val="FF0000"/>
                </a:solidFill>
                <a:effectLst/>
                <a:latin typeface="Times New Roman" pitchFamily="18" charset="0"/>
                <a:ea typeface="楷体_GB2312" pitchFamily="49" charset="-122"/>
              </a:rPr>
              <a:t>将最繁忙运行队列中的一些进程迁移到本地运行队列</a:t>
            </a:r>
          </a:p>
        </p:txBody>
      </p:sp>
    </p:spTree>
  </p:cSld>
  <p:clrMapOvr>
    <a:masterClrMapping/>
  </p:clrMapOvr>
  <p:transition>
    <p:wedg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81C92ACC-5DF6-4ECD-A707-1ABBA6ECB4A6}" type="slidenum">
              <a:rPr lang="en-US" altLang="zh-CN"/>
              <a:pPr/>
              <a:t>119</a:t>
            </a:fld>
            <a:endParaRPr lang="en-US" altLang="zh-CN"/>
          </a:p>
        </p:txBody>
      </p:sp>
      <p:sp>
        <p:nvSpPr>
          <p:cNvPr id="886786" name="Rectangle 2"/>
          <p:cNvSpPr>
            <a:spLocks noGrp="1" noChangeArrowheads="1"/>
          </p:cNvSpPr>
          <p:nvPr>
            <p:ph type="title"/>
          </p:nvPr>
        </p:nvSpPr>
        <p:spPr/>
        <p:txBody>
          <a:bodyPr/>
          <a:lstStyle/>
          <a:p>
            <a:r>
              <a:rPr lang="en-US" altLang="zh-CN" dirty="0" err="1"/>
              <a:t>load_balance</a:t>
            </a:r>
            <a:r>
              <a:rPr lang="en-US" altLang="zh-CN" dirty="0"/>
              <a:t>()</a:t>
            </a:r>
            <a:r>
              <a:rPr lang="zh-CN" altLang="en-US" dirty="0"/>
              <a:t>核心</a:t>
            </a:r>
            <a:r>
              <a:rPr lang="zh-CN" altLang="en-US" dirty="0" smtClean="0"/>
              <a:t>代码（续）</a:t>
            </a:r>
            <a:endParaRPr lang="zh-CN" altLang="en-US" dirty="0"/>
          </a:p>
        </p:txBody>
      </p:sp>
      <p:sp>
        <p:nvSpPr>
          <p:cNvPr id="886787" name="Rectangle 3"/>
          <p:cNvSpPr>
            <a:spLocks noGrp="1" noChangeArrowheads="1"/>
          </p:cNvSpPr>
          <p:nvPr>
            <p:ph type="body" idx="1"/>
          </p:nvPr>
        </p:nvSpPr>
        <p:spPr/>
        <p:txBody>
          <a:bodyPr/>
          <a:lstStyle/>
          <a:p>
            <a:endParaRPr lang="zh-CN" altLang="zh-CN" dirty="0"/>
          </a:p>
        </p:txBody>
      </p:sp>
      <p:pic>
        <p:nvPicPr>
          <p:cNvPr id="886788" name="Picture 4"/>
          <p:cNvPicPr>
            <a:picLocks noChangeAspect="1" noChangeArrowheads="1"/>
          </p:cNvPicPr>
          <p:nvPr/>
        </p:nvPicPr>
        <p:blipFill>
          <a:blip r:embed="rId2" cstate="print"/>
          <a:srcRect/>
          <a:stretch>
            <a:fillRect/>
          </a:stretch>
        </p:blipFill>
        <p:spPr bwMode="auto">
          <a:xfrm>
            <a:off x="1285852" y="1571612"/>
            <a:ext cx="7056438" cy="4133850"/>
          </a:xfrm>
          <a:prstGeom prst="rect">
            <a:avLst/>
          </a:prstGeom>
          <a:noFill/>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7" name="矩形标注 6"/>
          <p:cNvSpPr/>
          <p:nvPr/>
        </p:nvSpPr>
        <p:spPr bwMode="auto">
          <a:xfrm>
            <a:off x="6286480" y="1428736"/>
            <a:ext cx="2857520" cy="646331"/>
          </a:xfrm>
          <a:prstGeom prst="wedgeRectCallout">
            <a:avLst>
              <a:gd name="adj1" fmla="val -63749"/>
              <a:gd name="adj2" fmla="val 43371"/>
            </a:avLst>
          </a:prstGeom>
          <a:solidFill>
            <a:srgbClr val="CCFFCC"/>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zh-CN" altLang="en-US" sz="1800" b="1" i="0" u="none" strike="noStrike" cap="none" normalizeH="0" baseline="0" dirty="0" smtClean="0">
                <a:ln>
                  <a:noFill/>
                </a:ln>
                <a:solidFill>
                  <a:srgbClr val="FF0000"/>
                </a:solidFill>
                <a:effectLst/>
                <a:latin typeface="Times New Roman" pitchFamily="18" charset="0"/>
                <a:ea typeface="楷体_GB2312" pitchFamily="49" charset="-122"/>
              </a:rPr>
              <a:t>如果没有成功迁移进程，调度域非均衡</a:t>
            </a:r>
          </a:p>
        </p:txBody>
      </p:sp>
      <p:sp>
        <p:nvSpPr>
          <p:cNvPr id="8" name="矩形标注 7"/>
          <p:cNvSpPr/>
          <p:nvPr/>
        </p:nvSpPr>
        <p:spPr bwMode="auto">
          <a:xfrm>
            <a:off x="6000760" y="2857496"/>
            <a:ext cx="2857520" cy="646331"/>
          </a:xfrm>
          <a:prstGeom prst="wedgeRectCallout">
            <a:avLst>
              <a:gd name="adj1" fmla="val -58416"/>
              <a:gd name="adj2" fmla="val 165197"/>
            </a:avLst>
          </a:prstGeom>
          <a:solidFill>
            <a:srgbClr val="CCFFCC"/>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zh-CN" altLang="en-US" sz="1800" b="1" i="0" u="none" strike="noStrike" cap="none" normalizeH="0" baseline="0" dirty="0" smtClean="0">
                <a:ln>
                  <a:noFill/>
                </a:ln>
                <a:solidFill>
                  <a:srgbClr val="FF0000"/>
                </a:solidFill>
                <a:effectLst/>
                <a:latin typeface="Times New Roman" pitchFamily="18" charset="0"/>
                <a:ea typeface="楷体_GB2312" pitchFamily="49" charset="-122"/>
              </a:rPr>
              <a:t>唤醒</a:t>
            </a:r>
            <a:r>
              <a:rPr kumimoji="1" lang="en-US" altLang="zh-CN" sz="1800" b="1" i="0" u="none" strike="noStrike" cap="none" normalizeH="0" baseline="0" dirty="0" smtClean="0">
                <a:ln>
                  <a:noFill/>
                </a:ln>
                <a:solidFill>
                  <a:srgbClr val="FF0000"/>
                </a:solidFill>
                <a:effectLst/>
                <a:latin typeface="Times New Roman" pitchFamily="18" charset="0"/>
                <a:ea typeface="楷体_GB2312" pitchFamily="49" charset="-122"/>
              </a:rPr>
              <a:t>migration</a:t>
            </a:r>
            <a:r>
              <a:rPr kumimoji="1" lang="zh-CN" altLang="en-US" sz="1800" b="1" i="0" u="none" strike="noStrike" cap="none" normalizeH="0" baseline="0" dirty="0" smtClean="0">
                <a:ln>
                  <a:noFill/>
                </a:ln>
                <a:solidFill>
                  <a:srgbClr val="FF0000"/>
                </a:solidFill>
                <a:effectLst/>
                <a:latin typeface="Times New Roman" pitchFamily="18" charset="0"/>
                <a:ea typeface="楷体_GB2312" pitchFamily="49" charset="-122"/>
              </a:rPr>
              <a:t>内核线程，寻找空闲</a:t>
            </a:r>
            <a:r>
              <a:rPr kumimoji="1" lang="en-US" altLang="zh-CN" sz="1800" b="1" i="0" u="none" strike="noStrike" cap="none" normalizeH="0" baseline="0" dirty="0" smtClean="0">
                <a:ln>
                  <a:noFill/>
                </a:ln>
                <a:solidFill>
                  <a:srgbClr val="FF0000"/>
                </a:solidFill>
                <a:effectLst/>
                <a:latin typeface="Times New Roman" pitchFamily="18" charset="0"/>
                <a:ea typeface="楷体_GB2312" pitchFamily="49" charset="-122"/>
              </a:rPr>
              <a:t>CPU</a:t>
            </a:r>
            <a:endParaRPr kumimoji="1" lang="zh-CN" altLang="en-US" sz="1800" b="1" i="0" u="none" strike="noStrike" cap="none" normalizeH="0" baseline="0" dirty="0" smtClean="0">
              <a:ln>
                <a:noFill/>
              </a:ln>
              <a:solidFill>
                <a:srgbClr val="FF0000"/>
              </a:solidFill>
              <a:effectLst/>
              <a:latin typeface="Times New Roman" pitchFamily="18" charset="0"/>
              <a:ea typeface="楷体_GB2312" pitchFamily="49" charset="-122"/>
            </a:endParaRP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F4C66C18-FF71-431A-A435-65171F98AB81}" type="slidenum">
              <a:rPr lang="en-US" altLang="zh-CN"/>
              <a:pPr/>
              <a:t>12</a:t>
            </a:fld>
            <a:endParaRPr lang="en-US" altLang="zh-CN"/>
          </a:p>
        </p:txBody>
      </p:sp>
      <p:sp>
        <p:nvSpPr>
          <p:cNvPr id="702466" name="Rectangle 2"/>
          <p:cNvSpPr>
            <a:spLocks noGrp="1" noChangeArrowheads="1"/>
          </p:cNvSpPr>
          <p:nvPr>
            <p:ph type="title"/>
          </p:nvPr>
        </p:nvSpPr>
        <p:spPr/>
        <p:txBody>
          <a:bodyPr/>
          <a:lstStyle/>
          <a:p>
            <a:r>
              <a:rPr lang="en-US" altLang="zh-CN" dirty="0"/>
              <a:t>Linux</a:t>
            </a:r>
            <a:r>
              <a:rPr lang="zh-CN" altLang="en-US" dirty="0" smtClean="0"/>
              <a:t>进程调度基本机制</a:t>
            </a:r>
            <a:endParaRPr lang="zh-CN" altLang="en-US" dirty="0"/>
          </a:p>
        </p:txBody>
      </p:sp>
      <p:sp>
        <p:nvSpPr>
          <p:cNvPr id="702467" name="Rectangle 3"/>
          <p:cNvSpPr>
            <a:spLocks noGrp="1" noChangeArrowheads="1"/>
          </p:cNvSpPr>
          <p:nvPr>
            <p:ph type="body" idx="1"/>
          </p:nvPr>
        </p:nvSpPr>
        <p:spPr/>
        <p:txBody>
          <a:bodyPr/>
          <a:lstStyle/>
          <a:p>
            <a:r>
              <a:rPr lang="zh-CN" altLang="en-US" dirty="0"/>
              <a:t>调度方法</a:t>
            </a:r>
          </a:p>
          <a:p>
            <a:pPr lvl="1"/>
            <a:r>
              <a:rPr lang="zh-CN" altLang="en-US" dirty="0"/>
              <a:t>基于</a:t>
            </a:r>
            <a:r>
              <a:rPr lang="zh-CN" altLang="en-US" dirty="0">
                <a:solidFill>
                  <a:srgbClr val="FF0000"/>
                </a:solidFill>
              </a:rPr>
              <a:t>分时技术</a:t>
            </a:r>
            <a:r>
              <a:rPr lang="zh-CN" altLang="en-US" dirty="0">
                <a:latin typeface="隶书" pitchFamily="49" charset="-122"/>
              </a:rPr>
              <a:t>的</a:t>
            </a:r>
            <a:r>
              <a:rPr lang="zh-CN" altLang="en-US" dirty="0" smtClean="0">
                <a:latin typeface="隶书" pitchFamily="49" charset="-122"/>
              </a:rPr>
              <a:t>抢占式调度</a:t>
            </a:r>
            <a:r>
              <a:rPr lang="zh-CN" altLang="en-US" sz="2000" dirty="0" smtClean="0">
                <a:latin typeface="隶书" pitchFamily="49" charset="-122"/>
              </a:rPr>
              <a:t> </a:t>
            </a:r>
            <a:endParaRPr lang="zh-CN" altLang="en-US" dirty="0"/>
          </a:p>
          <a:p>
            <a:pPr lvl="2"/>
            <a:r>
              <a:rPr lang="en-US" altLang="zh-CN" dirty="0" smtClean="0"/>
              <a:t>CPU</a:t>
            </a:r>
            <a:r>
              <a:rPr lang="zh-CN" altLang="en-US" dirty="0" smtClean="0"/>
              <a:t>时间</a:t>
            </a:r>
            <a:r>
              <a:rPr lang="zh-CN" altLang="en-US" dirty="0"/>
              <a:t>被划分成“</a:t>
            </a:r>
            <a:r>
              <a:rPr lang="zh-CN" altLang="en-US" dirty="0">
                <a:solidFill>
                  <a:srgbClr val="FF0000"/>
                </a:solidFill>
              </a:rPr>
              <a:t>时间片</a:t>
            </a:r>
            <a:r>
              <a:rPr lang="zh-CN" altLang="en-US" dirty="0"/>
              <a:t>”</a:t>
            </a:r>
            <a:r>
              <a:rPr lang="zh-CN" altLang="en-US" dirty="0" smtClean="0"/>
              <a:t>，为每个</a:t>
            </a:r>
            <a:r>
              <a:rPr lang="zh-CN" altLang="en-US" dirty="0"/>
              <a:t>可运行进程</a:t>
            </a:r>
            <a:r>
              <a:rPr lang="zh-CN" altLang="en-US" dirty="0" smtClean="0"/>
              <a:t>分配一个时间片</a:t>
            </a:r>
            <a:endParaRPr lang="zh-CN" altLang="en-US" dirty="0"/>
          </a:p>
          <a:p>
            <a:pPr lvl="2"/>
            <a:r>
              <a:rPr lang="zh-CN" altLang="en-US" dirty="0" smtClean="0"/>
              <a:t>分时依赖于</a:t>
            </a:r>
            <a:r>
              <a:rPr lang="zh-CN" altLang="en-US" dirty="0" smtClean="0">
                <a:solidFill>
                  <a:srgbClr val="FF0000"/>
                </a:solidFill>
              </a:rPr>
              <a:t>时钟中断</a:t>
            </a:r>
            <a:r>
              <a:rPr lang="zh-CN" altLang="en-US" dirty="0" smtClean="0"/>
              <a:t>，对进程透明</a:t>
            </a:r>
            <a:endParaRPr lang="zh-CN" altLang="en-US" dirty="0"/>
          </a:p>
          <a:p>
            <a:r>
              <a:rPr lang="zh-CN" altLang="en-US" dirty="0"/>
              <a:t>调度</a:t>
            </a:r>
            <a:r>
              <a:rPr lang="zh-CN" altLang="en-US" dirty="0" smtClean="0"/>
              <a:t>策略</a:t>
            </a:r>
            <a:endParaRPr lang="zh-CN" altLang="en-US" dirty="0"/>
          </a:p>
          <a:p>
            <a:pPr lvl="1"/>
            <a:r>
              <a:rPr lang="zh-CN" altLang="en-US" dirty="0"/>
              <a:t>进程分类</a:t>
            </a:r>
          </a:p>
          <a:p>
            <a:pPr lvl="2"/>
            <a:r>
              <a:rPr lang="zh-CN" altLang="en-US" dirty="0"/>
              <a:t>普通进程</a:t>
            </a:r>
          </a:p>
          <a:p>
            <a:pPr lvl="2"/>
            <a:r>
              <a:rPr lang="zh-CN" altLang="en-US" dirty="0"/>
              <a:t>实时进程</a:t>
            </a:r>
          </a:p>
          <a:p>
            <a:pPr lvl="1"/>
            <a:r>
              <a:rPr lang="zh-CN" altLang="en-US" dirty="0"/>
              <a:t>优先级</a:t>
            </a:r>
          </a:p>
          <a:p>
            <a:pPr lvl="2"/>
            <a:r>
              <a:rPr lang="zh-CN" altLang="en-US" dirty="0"/>
              <a:t>静态优先级</a:t>
            </a:r>
          </a:p>
          <a:p>
            <a:pPr lvl="2"/>
            <a:r>
              <a:rPr lang="zh-CN" altLang="en-US" dirty="0"/>
              <a:t>动态优先级</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lvl="0" algn="ctr">
              <a:lnSpc>
                <a:spcPct val="90000"/>
              </a:lnSpc>
              <a:spcBef>
                <a:spcPct val="0"/>
              </a:spcBef>
              <a:buClrTx/>
              <a:defRPr/>
            </a:pP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a:t>
            </a:r>
            <a:r>
              <a:rPr lang="zh-CN" altLang="en-US" sz="2400" b="1" kern="0" dirty="0" smtClean="0">
                <a:effectLst/>
                <a:ea typeface="华文新魏" pitchFamily="2" charset="-122"/>
              </a:rPr>
              <a:t>概述</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66E1E521-C3B8-4533-83C6-A8D4B65A6FA2}" type="slidenum">
              <a:rPr lang="en-US" altLang="zh-CN"/>
              <a:pPr/>
              <a:t>120</a:t>
            </a:fld>
            <a:endParaRPr lang="en-US" altLang="zh-CN"/>
          </a:p>
        </p:txBody>
      </p:sp>
      <p:sp>
        <p:nvSpPr>
          <p:cNvPr id="876546" name="Rectangle 2"/>
          <p:cNvSpPr>
            <a:spLocks noGrp="1" noChangeArrowheads="1"/>
          </p:cNvSpPr>
          <p:nvPr>
            <p:ph type="title"/>
          </p:nvPr>
        </p:nvSpPr>
        <p:spPr/>
        <p:txBody>
          <a:bodyPr/>
          <a:lstStyle/>
          <a:p>
            <a:r>
              <a:rPr lang="en-US" altLang="zh-CN"/>
              <a:t>Linux 2.6</a:t>
            </a:r>
            <a:r>
              <a:rPr lang="zh-CN" altLang="en-US"/>
              <a:t>负载均衡的“空闲平衡”</a:t>
            </a:r>
          </a:p>
        </p:txBody>
      </p:sp>
      <p:sp>
        <p:nvSpPr>
          <p:cNvPr id="876547" name="Rectangle 3"/>
          <p:cNvSpPr>
            <a:spLocks noGrp="1" noChangeArrowheads="1"/>
          </p:cNvSpPr>
          <p:nvPr>
            <p:ph type="body" idx="1"/>
          </p:nvPr>
        </p:nvSpPr>
        <p:spPr>
          <a:xfrm>
            <a:off x="577652" y="1293813"/>
            <a:ext cx="8532812" cy="5400947"/>
          </a:xfrm>
        </p:spPr>
        <p:txBody>
          <a:bodyPr/>
          <a:lstStyle/>
          <a:p>
            <a:pPr>
              <a:spcBef>
                <a:spcPts val="0"/>
              </a:spcBef>
            </a:pPr>
            <a:r>
              <a:rPr lang="zh-CN" altLang="en-US" dirty="0" smtClean="0"/>
              <a:t>基本方法执行体：</a:t>
            </a:r>
            <a:r>
              <a:rPr lang="en-US" altLang="zh-CN" dirty="0" err="1" smtClean="0">
                <a:solidFill>
                  <a:srgbClr val="FF0000"/>
                </a:solidFill>
              </a:rPr>
              <a:t>idle_balance</a:t>
            </a:r>
            <a:r>
              <a:rPr lang="en-US" altLang="zh-CN" dirty="0" smtClean="0">
                <a:solidFill>
                  <a:srgbClr val="FF0000"/>
                </a:solidFill>
              </a:rPr>
              <a:t>() </a:t>
            </a:r>
          </a:p>
          <a:p>
            <a:pPr>
              <a:spcBef>
                <a:spcPts val="0"/>
              </a:spcBef>
            </a:pPr>
            <a:r>
              <a:rPr lang="zh-CN" altLang="en-US" dirty="0" smtClean="0"/>
              <a:t>“空闲平衡”的</a:t>
            </a:r>
            <a:r>
              <a:rPr lang="zh-CN" altLang="en-US" dirty="0"/>
              <a:t>调用时机</a:t>
            </a:r>
          </a:p>
          <a:p>
            <a:pPr lvl="1">
              <a:spcBef>
                <a:spcPts val="0"/>
              </a:spcBef>
            </a:pPr>
            <a:r>
              <a:rPr lang="zh-CN" altLang="en-US" dirty="0"/>
              <a:t>在调度器中，</a:t>
            </a:r>
            <a:r>
              <a:rPr lang="zh-CN" altLang="en-US" dirty="0" smtClean="0">
                <a:solidFill>
                  <a:srgbClr val="FF0000"/>
                </a:solidFill>
              </a:rPr>
              <a:t>本</a:t>
            </a:r>
            <a:r>
              <a:rPr lang="en-US" altLang="zh-CN" dirty="0" smtClean="0">
                <a:solidFill>
                  <a:srgbClr val="FF0000"/>
                </a:solidFill>
              </a:rPr>
              <a:t>CPU</a:t>
            </a:r>
            <a:r>
              <a:rPr lang="zh-CN" altLang="en-US" dirty="0" smtClean="0">
                <a:solidFill>
                  <a:srgbClr val="FF0000"/>
                </a:solidFill>
              </a:rPr>
              <a:t>的</a:t>
            </a:r>
            <a:r>
              <a:rPr lang="zh-CN" altLang="en-US" dirty="0">
                <a:solidFill>
                  <a:srgbClr val="FF0000"/>
                </a:solidFill>
              </a:rPr>
              <a:t>就绪队列为空</a:t>
            </a:r>
          </a:p>
          <a:p>
            <a:pPr lvl="1">
              <a:spcBef>
                <a:spcPts val="0"/>
              </a:spcBef>
            </a:pPr>
            <a:r>
              <a:rPr lang="zh-CN" altLang="en-US" dirty="0" smtClean="0"/>
              <a:t>在时钟中断中，</a:t>
            </a:r>
            <a:r>
              <a:rPr lang="zh-CN" altLang="en-US" dirty="0" smtClean="0">
                <a:solidFill>
                  <a:srgbClr val="FF0000"/>
                </a:solidFill>
              </a:rPr>
              <a:t>本</a:t>
            </a:r>
            <a:r>
              <a:rPr lang="en-US" altLang="zh-CN" dirty="0" smtClean="0">
                <a:solidFill>
                  <a:srgbClr val="FF0000"/>
                </a:solidFill>
              </a:rPr>
              <a:t>CPU</a:t>
            </a:r>
            <a:r>
              <a:rPr lang="zh-CN" altLang="en-US" dirty="0" smtClean="0">
                <a:solidFill>
                  <a:srgbClr val="FF0000"/>
                </a:solidFill>
              </a:rPr>
              <a:t>的</a:t>
            </a:r>
            <a:r>
              <a:rPr lang="zh-CN" altLang="en-US" dirty="0">
                <a:solidFill>
                  <a:srgbClr val="FF0000"/>
                </a:solidFill>
              </a:rPr>
              <a:t>就绪队列为空</a:t>
            </a:r>
            <a:r>
              <a:rPr lang="zh-CN" altLang="en-US" dirty="0"/>
              <a:t>，且当前绝对时间是</a:t>
            </a:r>
            <a:r>
              <a:rPr lang="en-US" altLang="zh-CN" dirty="0"/>
              <a:t>IDLE_REBALANCE_TICK </a:t>
            </a:r>
            <a:r>
              <a:rPr lang="zh-CN" altLang="en-US" dirty="0"/>
              <a:t>的</a:t>
            </a:r>
            <a:r>
              <a:rPr lang="zh-CN" altLang="en-US" dirty="0">
                <a:solidFill>
                  <a:srgbClr val="FF0000"/>
                </a:solidFill>
              </a:rPr>
              <a:t>倍数</a:t>
            </a:r>
            <a:r>
              <a:rPr lang="zh-CN" altLang="en-US" dirty="0"/>
              <a:t>，即每隔 </a:t>
            </a:r>
            <a:r>
              <a:rPr lang="en-US" altLang="zh-CN" dirty="0"/>
              <a:t>IDLE_REBALANCE_TICK </a:t>
            </a:r>
            <a:r>
              <a:rPr lang="zh-CN" altLang="en-US" dirty="0"/>
              <a:t>执行一</a:t>
            </a:r>
            <a:r>
              <a:rPr lang="zh-CN" altLang="en-US" dirty="0" smtClean="0"/>
              <a:t>次 </a:t>
            </a:r>
            <a:endParaRPr lang="zh-CN" altLang="en-US" dirty="0"/>
          </a:p>
          <a:p>
            <a:pPr>
              <a:spcBef>
                <a:spcPts val="0"/>
              </a:spcBef>
            </a:pPr>
            <a:r>
              <a:rPr lang="zh-CN" altLang="en-US" dirty="0"/>
              <a:t>“空闲平衡”的候选进程的标准</a:t>
            </a:r>
          </a:p>
          <a:p>
            <a:pPr lvl="1">
              <a:spcBef>
                <a:spcPts val="0"/>
              </a:spcBef>
            </a:pPr>
            <a:r>
              <a:rPr lang="zh-CN" altLang="en-US" dirty="0" smtClean="0"/>
              <a:t>寻找当前真实负载最大的</a:t>
            </a:r>
            <a:r>
              <a:rPr lang="en-US" altLang="zh-CN" dirty="0" smtClean="0"/>
              <a:t>CPU</a:t>
            </a:r>
            <a:r>
              <a:rPr lang="zh-CN" altLang="en-US" dirty="0" smtClean="0"/>
              <a:t>，将其中“</a:t>
            </a:r>
            <a:r>
              <a:rPr lang="zh-CN" altLang="en-US" dirty="0" smtClean="0">
                <a:solidFill>
                  <a:srgbClr val="FF0000"/>
                </a:solidFill>
              </a:rPr>
              <a:t>最适合</a:t>
            </a:r>
            <a:r>
              <a:rPr lang="zh-CN" altLang="en-US" dirty="0" smtClean="0"/>
              <a:t>” 的一个就绪进程迁移到当前</a:t>
            </a:r>
            <a:r>
              <a:rPr lang="en-US" altLang="zh-CN" dirty="0" smtClean="0"/>
              <a:t>CPU</a:t>
            </a:r>
          </a:p>
          <a:p>
            <a:pPr lvl="2">
              <a:spcBef>
                <a:spcPts val="0"/>
              </a:spcBef>
            </a:pPr>
            <a:r>
              <a:rPr lang="zh-CN" altLang="en-US" dirty="0" smtClean="0"/>
              <a:t>与</a:t>
            </a:r>
            <a:r>
              <a:rPr lang="zh-CN" altLang="en-US" dirty="0"/>
              <a:t>“忙平衡”类似，但因为空闲平衡</a:t>
            </a:r>
            <a:r>
              <a:rPr lang="zh-CN" altLang="en-US" dirty="0">
                <a:solidFill>
                  <a:srgbClr val="FF0000"/>
                </a:solidFill>
              </a:rPr>
              <a:t>仅“拉”一个进程</a:t>
            </a:r>
            <a:r>
              <a:rPr lang="zh-CN" altLang="en-US" dirty="0"/>
              <a:t>过来，动作要小得多，且执行频率相对较高（是忙平衡的 </a:t>
            </a:r>
            <a:r>
              <a:rPr lang="en-US" altLang="zh-CN" dirty="0"/>
              <a:t>200 </a:t>
            </a:r>
            <a:r>
              <a:rPr lang="zh-CN" altLang="en-US" dirty="0"/>
              <a:t>倍</a:t>
            </a:r>
            <a:r>
              <a:rPr lang="zh-CN" altLang="en-US" dirty="0" smtClean="0"/>
              <a:t>）</a:t>
            </a:r>
            <a:endParaRPr lang="zh-CN" altLang="en-US" dirty="0"/>
          </a:p>
          <a:p>
            <a:pPr lvl="2">
              <a:spcBef>
                <a:spcPts val="0"/>
              </a:spcBef>
            </a:pPr>
            <a:r>
              <a:rPr lang="zh-CN" altLang="en-US" dirty="0"/>
              <a:t>不考虑负载的历史情况和负载差，候选的迁移进程也没有考虑 </a:t>
            </a:r>
            <a:r>
              <a:rPr lang="en-US" altLang="zh-CN" dirty="0"/>
              <a:t>Cache </a:t>
            </a:r>
            <a:r>
              <a:rPr lang="zh-CN" altLang="en-US" dirty="0"/>
              <a:t>活跃</a:t>
            </a:r>
            <a:r>
              <a:rPr lang="zh-CN" altLang="en-US" dirty="0" smtClean="0"/>
              <a:t>程度</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3A1C866E-6472-4F85-A8E8-CC7DCE9C01EC}" type="slidenum">
              <a:rPr lang="en-US" altLang="zh-CN"/>
              <a:pPr/>
              <a:t>121</a:t>
            </a:fld>
            <a:endParaRPr lang="en-US" altLang="zh-CN"/>
          </a:p>
        </p:txBody>
      </p:sp>
      <p:sp>
        <p:nvSpPr>
          <p:cNvPr id="877570" name="Rectangle 2"/>
          <p:cNvSpPr>
            <a:spLocks noGrp="1" noChangeArrowheads="1"/>
          </p:cNvSpPr>
          <p:nvPr>
            <p:ph type="title"/>
          </p:nvPr>
        </p:nvSpPr>
        <p:spPr/>
        <p:txBody>
          <a:bodyPr/>
          <a:lstStyle/>
          <a:p>
            <a:r>
              <a:rPr lang="en-US" altLang="zh-CN" dirty="0"/>
              <a:t>Linux 2.6</a:t>
            </a:r>
            <a:r>
              <a:rPr lang="zh-CN" altLang="en-US" dirty="0"/>
              <a:t>负载均衡的“推”操作</a:t>
            </a:r>
          </a:p>
        </p:txBody>
      </p:sp>
      <p:sp>
        <p:nvSpPr>
          <p:cNvPr id="877571" name="Rectangle 3"/>
          <p:cNvSpPr>
            <a:spLocks noGrp="1" noChangeArrowheads="1"/>
          </p:cNvSpPr>
          <p:nvPr>
            <p:ph type="body" idx="1"/>
          </p:nvPr>
        </p:nvSpPr>
        <p:spPr>
          <a:xfrm>
            <a:off x="611188" y="1268413"/>
            <a:ext cx="8532812" cy="5589587"/>
          </a:xfrm>
        </p:spPr>
        <p:txBody>
          <a:bodyPr/>
          <a:lstStyle/>
          <a:p>
            <a:pPr>
              <a:lnSpc>
                <a:spcPct val="90000"/>
              </a:lnSpc>
            </a:pPr>
            <a:r>
              <a:rPr lang="zh-CN" altLang="en-US" dirty="0"/>
              <a:t>执行体：</a:t>
            </a:r>
            <a:r>
              <a:rPr lang="en-US" altLang="zh-CN" dirty="0" err="1"/>
              <a:t>migration_thread</a:t>
            </a:r>
            <a:r>
              <a:rPr lang="en-US" altLang="zh-CN" dirty="0"/>
              <a:t>() </a:t>
            </a:r>
          </a:p>
          <a:p>
            <a:pPr lvl="1">
              <a:lnSpc>
                <a:spcPct val="90000"/>
              </a:lnSpc>
            </a:pPr>
            <a:r>
              <a:rPr lang="zh-CN" altLang="en-US" dirty="0"/>
              <a:t>在系统启动时自动加载（每个 </a:t>
            </a:r>
            <a:r>
              <a:rPr lang="en-US" altLang="zh-CN" dirty="0" smtClean="0"/>
              <a:t>CPU</a:t>
            </a:r>
            <a:r>
              <a:rPr lang="zh-CN" altLang="en-US" dirty="0" smtClean="0"/>
              <a:t>一</a:t>
            </a:r>
            <a:r>
              <a:rPr lang="zh-CN" altLang="en-US" dirty="0"/>
              <a:t>个），并将自己设为 </a:t>
            </a:r>
            <a:r>
              <a:rPr lang="en-US" altLang="zh-CN" dirty="0" smtClean="0"/>
              <a:t>SCHED_FIFO</a:t>
            </a:r>
            <a:r>
              <a:rPr lang="zh-CN" altLang="en-US" dirty="0" smtClean="0"/>
              <a:t>的</a:t>
            </a:r>
            <a:r>
              <a:rPr lang="zh-CN" altLang="en-US" dirty="0"/>
              <a:t>实时进程</a:t>
            </a:r>
          </a:p>
          <a:p>
            <a:pPr lvl="1">
              <a:lnSpc>
                <a:spcPct val="90000"/>
              </a:lnSpc>
            </a:pPr>
            <a:r>
              <a:rPr lang="zh-CN" altLang="en-US" dirty="0"/>
              <a:t>判断标准：检查</a:t>
            </a:r>
            <a:r>
              <a:rPr lang="en-US" altLang="zh-CN" dirty="0" err="1" smtClean="0"/>
              <a:t>migration_queue</a:t>
            </a:r>
            <a:r>
              <a:rPr lang="zh-CN" altLang="en-US" dirty="0" smtClean="0"/>
              <a:t>中</a:t>
            </a:r>
            <a:r>
              <a:rPr lang="zh-CN" altLang="en-US" dirty="0"/>
              <a:t>是否有请求等待处理</a:t>
            </a:r>
          </a:p>
          <a:p>
            <a:pPr lvl="2">
              <a:lnSpc>
                <a:spcPct val="90000"/>
              </a:lnSpc>
            </a:pPr>
            <a:r>
              <a:rPr lang="zh-CN" altLang="en-US" dirty="0"/>
              <a:t>若没有，就</a:t>
            </a:r>
            <a:r>
              <a:rPr lang="zh-CN" altLang="en-US" dirty="0" smtClean="0"/>
              <a:t>在</a:t>
            </a:r>
            <a:r>
              <a:rPr lang="en-US" altLang="zh-CN" dirty="0" smtClean="0"/>
              <a:t>TASK_INTERRUPTIBLE</a:t>
            </a:r>
            <a:r>
              <a:rPr lang="zh-CN" altLang="en-US" dirty="0" smtClean="0"/>
              <a:t>中</a:t>
            </a:r>
            <a:r>
              <a:rPr lang="zh-CN" altLang="en-US" dirty="0"/>
              <a:t>休眠，直至被唤醒后再次</a:t>
            </a:r>
            <a:r>
              <a:rPr lang="zh-CN" altLang="en-US" dirty="0" smtClean="0"/>
              <a:t>检查</a:t>
            </a:r>
            <a:endParaRPr lang="zh-CN" altLang="en-US" dirty="0"/>
          </a:p>
          <a:p>
            <a:pPr lvl="1">
              <a:lnSpc>
                <a:spcPct val="90000"/>
              </a:lnSpc>
            </a:pPr>
            <a:r>
              <a:rPr lang="en-US" altLang="zh-CN" dirty="0" err="1"/>
              <a:t>migration_queue</a:t>
            </a:r>
            <a:r>
              <a:rPr lang="zh-CN" altLang="en-US" dirty="0"/>
              <a:t>的添加：</a:t>
            </a:r>
            <a:r>
              <a:rPr lang="en-US" altLang="zh-CN" dirty="0" err="1">
                <a:solidFill>
                  <a:srgbClr val="FF0000"/>
                </a:solidFill>
              </a:rPr>
              <a:t>set_cpu_allowed</a:t>
            </a:r>
            <a:r>
              <a:rPr lang="en-US" altLang="zh-CN" dirty="0">
                <a:solidFill>
                  <a:srgbClr val="FF0000"/>
                </a:solidFill>
              </a:rPr>
              <a:t>()</a:t>
            </a:r>
            <a:r>
              <a:rPr lang="en-US" altLang="zh-CN" dirty="0"/>
              <a:t> </a:t>
            </a:r>
          </a:p>
          <a:p>
            <a:pPr lvl="2">
              <a:lnSpc>
                <a:spcPct val="90000"/>
              </a:lnSpc>
            </a:pPr>
            <a:r>
              <a:rPr lang="zh-CN" altLang="en-US" dirty="0"/>
              <a:t>为待迁移进程构造一个迁移请求数据结构 </a:t>
            </a:r>
            <a:r>
              <a:rPr lang="en-US" altLang="zh-CN" dirty="0" err="1"/>
              <a:t>migration_req_t</a:t>
            </a:r>
            <a:r>
              <a:rPr lang="zh-CN" altLang="en-US" dirty="0"/>
              <a:t>，将其植入进程所在 </a:t>
            </a:r>
            <a:r>
              <a:rPr lang="en-US" altLang="zh-CN" dirty="0" smtClean="0"/>
              <a:t>CPU</a:t>
            </a:r>
            <a:r>
              <a:rPr lang="zh-CN" altLang="en-US" dirty="0" smtClean="0"/>
              <a:t>就绪</a:t>
            </a:r>
            <a:r>
              <a:rPr lang="zh-CN" altLang="en-US" dirty="0"/>
              <a:t>队列的 </a:t>
            </a:r>
            <a:r>
              <a:rPr lang="en-US" altLang="zh-CN" dirty="0" err="1" smtClean="0"/>
              <a:t>migration_queue</a:t>
            </a:r>
            <a:r>
              <a:rPr lang="zh-CN" altLang="en-US" dirty="0" smtClean="0"/>
              <a:t>中</a:t>
            </a:r>
            <a:endParaRPr lang="zh-CN" altLang="en-US" dirty="0"/>
          </a:p>
          <a:p>
            <a:pPr lvl="2">
              <a:lnSpc>
                <a:spcPct val="90000"/>
              </a:lnSpc>
            </a:pPr>
            <a:r>
              <a:rPr lang="zh-CN" altLang="en-US" dirty="0"/>
              <a:t>唤醒该就绪队列的迁移 </a:t>
            </a:r>
            <a:r>
              <a:rPr lang="en-US" altLang="zh-CN" dirty="0"/>
              <a:t>daemon</a:t>
            </a:r>
            <a:r>
              <a:rPr lang="zh-CN" altLang="en-US" dirty="0"/>
              <a:t>（记录</a:t>
            </a:r>
            <a:r>
              <a:rPr lang="zh-CN" altLang="en-US" dirty="0" smtClean="0"/>
              <a:t>在</a:t>
            </a:r>
            <a:r>
              <a:rPr lang="en-US" altLang="zh-CN" dirty="0" err="1" smtClean="0"/>
              <a:t>migration_thread</a:t>
            </a:r>
            <a:r>
              <a:rPr lang="zh-CN" altLang="en-US" dirty="0" smtClean="0"/>
              <a:t>属性</a:t>
            </a:r>
            <a:r>
              <a:rPr lang="zh-CN" altLang="en-US" dirty="0"/>
              <a:t>中），将该进程迁移到</a:t>
            </a:r>
            <a:r>
              <a:rPr lang="zh-CN" altLang="en-US" dirty="0" smtClean="0"/>
              <a:t>合适</a:t>
            </a:r>
            <a:r>
              <a:rPr lang="en-US" altLang="zh-CN" dirty="0" smtClean="0"/>
              <a:t>CPU</a:t>
            </a:r>
            <a:r>
              <a:rPr lang="zh-CN" altLang="en-US" dirty="0" smtClean="0"/>
              <a:t>上去</a:t>
            </a:r>
            <a:endParaRPr lang="zh-CN" altLang="en-US" dirty="0"/>
          </a:p>
          <a:p>
            <a:pPr lvl="2">
              <a:lnSpc>
                <a:spcPct val="90000"/>
              </a:lnSpc>
            </a:pPr>
            <a:r>
              <a:rPr lang="zh-CN" altLang="en-US" dirty="0"/>
              <a:t>目前实现</a:t>
            </a:r>
            <a:r>
              <a:rPr lang="zh-CN" altLang="en-US" dirty="0" smtClean="0"/>
              <a:t>中的</a:t>
            </a:r>
            <a:r>
              <a:rPr lang="en-US" altLang="zh-CN" dirty="0" smtClean="0"/>
              <a:t>CPU</a:t>
            </a:r>
            <a:r>
              <a:rPr lang="zh-CN" altLang="en-US" dirty="0" smtClean="0"/>
              <a:t>的</a:t>
            </a:r>
            <a:r>
              <a:rPr lang="zh-CN" altLang="en-US" dirty="0"/>
              <a:t>选择和负载无关</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Linux 2.6</a:t>
            </a:r>
            <a:r>
              <a:rPr lang="zh-CN" altLang="en-US" dirty="0" smtClean="0"/>
              <a:t>负载均衡的“推”操作（续）</a:t>
            </a:r>
            <a:endParaRPr lang="zh-CN" altLang="en-US" dirty="0"/>
          </a:p>
        </p:txBody>
      </p:sp>
      <p:sp>
        <p:nvSpPr>
          <p:cNvPr id="3" name="内容占位符 2"/>
          <p:cNvSpPr>
            <a:spLocks noGrp="1"/>
          </p:cNvSpPr>
          <p:nvPr>
            <p:ph idx="1"/>
          </p:nvPr>
        </p:nvSpPr>
        <p:spPr/>
        <p:txBody>
          <a:bodyPr/>
          <a:lstStyle/>
          <a:p>
            <a:r>
              <a:rPr lang="zh-CN" altLang="en-US" dirty="0" smtClean="0"/>
              <a:t>迁移方法：通过</a:t>
            </a:r>
            <a:r>
              <a:rPr lang="en-US" altLang="zh-CN" dirty="0" err="1" smtClean="0"/>
              <a:t>move_task_away</a:t>
            </a:r>
            <a:r>
              <a:rPr lang="en-US" altLang="zh-CN" dirty="0" smtClean="0"/>
              <a:t>()</a:t>
            </a:r>
            <a:r>
              <a:rPr lang="zh-CN" altLang="en-US" dirty="0" smtClean="0"/>
              <a:t>完成</a:t>
            </a:r>
            <a:endParaRPr lang="en-US" altLang="zh-CN" dirty="0" smtClean="0"/>
          </a:p>
          <a:p>
            <a:pPr lvl="1"/>
            <a:r>
              <a:rPr lang="zh-CN" altLang="en-US" dirty="0" smtClean="0"/>
              <a:t>设置进程</a:t>
            </a:r>
            <a:r>
              <a:rPr lang="en-US" altLang="zh-CN" dirty="0" smtClean="0"/>
              <a:t>CPU</a:t>
            </a:r>
            <a:r>
              <a:rPr lang="zh-CN" altLang="en-US" dirty="0" smtClean="0"/>
              <a:t>号</a:t>
            </a:r>
            <a:endParaRPr lang="en-US" altLang="zh-CN" dirty="0" smtClean="0"/>
          </a:p>
          <a:p>
            <a:pPr lvl="1"/>
            <a:r>
              <a:rPr lang="zh-CN" altLang="en-US" dirty="0" smtClean="0"/>
              <a:t>将进程从原就绪队列删除，并用</a:t>
            </a:r>
            <a:r>
              <a:rPr lang="en-US" altLang="zh-CN" dirty="0" smtClean="0">
                <a:solidFill>
                  <a:srgbClr val="FF0000"/>
                </a:solidFill>
              </a:rPr>
              <a:t>activate_task()</a:t>
            </a:r>
            <a:r>
              <a:rPr lang="zh-CN" altLang="en-US" dirty="0" smtClean="0"/>
              <a:t>将进程加入目标</a:t>
            </a:r>
            <a:r>
              <a:rPr lang="en-US" altLang="zh-CN" dirty="0" smtClean="0"/>
              <a:t>CPU</a:t>
            </a:r>
            <a:r>
              <a:rPr lang="zh-CN" altLang="en-US" dirty="0" smtClean="0"/>
              <a:t>的就绪队列</a:t>
            </a:r>
            <a:endParaRPr lang="en-US" altLang="zh-CN" dirty="0" smtClean="0"/>
          </a:p>
          <a:p>
            <a:pPr lvl="1"/>
            <a:r>
              <a:rPr lang="zh-CN" altLang="en-US" dirty="0" smtClean="0"/>
              <a:t>如果迁移的进程比目标</a:t>
            </a:r>
            <a:r>
              <a:rPr lang="en-US" altLang="zh-CN" dirty="0" smtClean="0"/>
              <a:t>CPU</a:t>
            </a:r>
            <a:r>
              <a:rPr lang="zh-CN" altLang="en-US" dirty="0" smtClean="0"/>
              <a:t>的</a:t>
            </a:r>
            <a:r>
              <a:rPr lang="en-US" altLang="zh-CN" dirty="0" err="1" smtClean="0"/>
              <a:t>rq</a:t>
            </a:r>
            <a:r>
              <a:rPr lang="en-US" altLang="zh-CN" dirty="0" smtClean="0"/>
              <a:t>-&gt;</a:t>
            </a:r>
            <a:r>
              <a:rPr lang="en-US" altLang="zh-CN" dirty="0" err="1" smtClean="0"/>
              <a:t>curr</a:t>
            </a:r>
            <a:r>
              <a:rPr lang="zh-CN" altLang="en-US" dirty="0" smtClean="0"/>
              <a:t>的优先级要高，则调用</a:t>
            </a:r>
            <a:r>
              <a:rPr lang="en-US" altLang="zh-CN" dirty="0" err="1" smtClean="0"/>
              <a:t>resched_task</a:t>
            </a:r>
            <a:r>
              <a:rPr lang="en-US" altLang="zh-CN" dirty="0" smtClean="0"/>
              <a:t>()</a:t>
            </a:r>
            <a:r>
              <a:rPr lang="zh-CN" altLang="en-US" dirty="0" smtClean="0"/>
              <a:t> 将目标</a:t>
            </a:r>
            <a:r>
              <a:rPr lang="en-US" altLang="zh-CN" dirty="0" smtClean="0"/>
              <a:t>CPU</a:t>
            </a:r>
            <a:r>
              <a:rPr lang="zh-CN" altLang="en-US" dirty="0" smtClean="0"/>
              <a:t>的当前进程的</a:t>
            </a:r>
            <a:r>
              <a:rPr lang="en-US" altLang="zh-CN" dirty="0" smtClean="0">
                <a:solidFill>
                  <a:srgbClr val="FF0000"/>
                </a:solidFill>
              </a:rPr>
              <a:t>TIF_NEED_RESCHED</a:t>
            </a:r>
            <a:r>
              <a:rPr lang="zh-CN" altLang="en-US" dirty="0" smtClean="0"/>
              <a:t>置为</a:t>
            </a:r>
            <a:r>
              <a:rPr lang="en-US" altLang="zh-CN" dirty="0" smtClean="0"/>
              <a:t>1 </a:t>
            </a:r>
            <a:br>
              <a:rPr lang="en-US" altLang="zh-CN" dirty="0" smtClean="0"/>
            </a:br>
            <a:endParaRPr lang="zh-CN" altLang="en-US" dirty="0"/>
          </a:p>
        </p:txBody>
      </p:sp>
      <p:sp>
        <p:nvSpPr>
          <p:cNvPr id="4" name="灯片编号占位符 3"/>
          <p:cNvSpPr>
            <a:spLocks noGrp="1"/>
          </p:cNvSpPr>
          <p:nvPr>
            <p:ph type="sldNum" sz="quarter" idx="10"/>
          </p:nvPr>
        </p:nvSpPr>
        <p:spPr/>
        <p:txBody>
          <a:bodyPr/>
          <a:lstStyle/>
          <a:p>
            <a:fld id="{13633FEE-298A-4EC9-A46D-31F2A27AC04A}" type="slidenum">
              <a:rPr lang="en-US" altLang="zh-CN" smtClean="0"/>
              <a:pPr/>
              <a:t>122</a:t>
            </a:fld>
            <a:endParaRPr lang="en-US" altLang="zh-CN"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Linux 2.6</a:t>
            </a:r>
            <a:r>
              <a:rPr lang="zh-CN" altLang="en-US" dirty="0" smtClean="0"/>
              <a:t>的</a:t>
            </a:r>
            <a:r>
              <a:rPr lang="en-US" altLang="zh-CN" dirty="0" smtClean="0"/>
              <a:t>schedule()</a:t>
            </a:r>
            <a:r>
              <a:rPr lang="zh-CN" altLang="en-US" dirty="0" smtClean="0"/>
              <a:t>代码分析</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3633FEE-298A-4EC9-A46D-31F2A27AC04A}" type="slidenum">
              <a:rPr lang="en-US" altLang="zh-CN" smtClean="0"/>
              <a:pPr/>
              <a:t>123</a:t>
            </a:fld>
            <a:endParaRPr lang="en-US" altLang="zh-CN" dirty="0"/>
          </a:p>
        </p:txBody>
      </p:sp>
      <p:pic>
        <p:nvPicPr>
          <p:cNvPr id="932866" name="Picture 2"/>
          <p:cNvPicPr>
            <a:picLocks noChangeAspect="1" noChangeArrowheads="1"/>
          </p:cNvPicPr>
          <p:nvPr/>
        </p:nvPicPr>
        <p:blipFill>
          <a:blip r:embed="rId2" cstate="print"/>
          <a:srcRect/>
          <a:stretch>
            <a:fillRect/>
          </a:stretch>
        </p:blipFill>
        <p:spPr bwMode="auto">
          <a:xfrm>
            <a:off x="1285852" y="1357298"/>
            <a:ext cx="6786610" cy="5359323"/>
          </a:xfrm>
          <a:prstGeom prst="rect">
            <a:avLst/>
          </a:prstGeom>
          <a:noFill/>
          <a:ln w="9525">
            <a:noFill/>
            <a:miter lim="800000"/>
            <a:headEnd/>
            <a:tailEnd/>
          </a:ln>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7" name="椭圆 6"/>
          <p:cNvSpPr/>
          <p:nvPr/>
        </p:nvSpPr>
        <p:spPr bwMode="auto">
          <a:xfrm>
            <a:off x="857224" y="5786454"/>
            <a:ext cx="3714776" cy="926175"/>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lang="en-US" altLang="zh-CN" sz="800" dirty="0" smtClean="0"/>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8" name="矩形标注 7"/>
          <p:cNvSpPr/>
          <p:nvPr/>
        </p:nvSpPr>
        <p:spPr bwMode="auto">
          <a:xfrm>
            <a:off x="5286380" y="5857892"/>
            <a:ext cx="1928826" cy="646331"/>
          </a:xfrm>
          <a:prstGeom prst="wedgeRectCallout">
            <a:avLst>
              <a:gd name="adj1" fmla="val -98817"/>
              <a:gd name="adj2" fmla="val -18034"/>
            </a:avLst>
          </a:prstGeom>
          <a:solidFill>
            <a:srgbClr val="CCFFCC"/>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zh-CN" altLang="en-US" sz="1800" b="1" i="0" u="none" strike="noStrike" cap="none" normalizeH="0" baseline="0" dirty="0" smtClean="0">
                <a:ln>
                  <a:noFill/>
                </a:ln>
                <a:solidFill>
                  <a:srgbClr val="FF0000"/>
                </a:solidFill>
                <a:effectLst/>
                <a:latin typeface="Times New Roman" pitchFamily="18" charset="0"/>
                <a:ea typeface="楷体_GB2312" pitchFamily="49" charset="-122"/>
              </a:rPr>
              <a:t>禁用内核抢占并初始化局部变量</a:t>
            </a:r>
          </a:p>
        </p:txBody>
      </p:sp>
    </p:spTree>
    <p:extLst>
      <p:ext uri="{BB962C8B-B14F-4D97-AF65-F5344CB8AC3E}">
        <p14:creationId xmlns:p14="http://schemas.microsoft.com/office/powerpoint/2010/main" val="3456352388"/>
      </p:ext>
    </p:extLst>
  </p:cSld>
  <p:clrMapOvr>
    <a:masterClrMapping/>
  </p:clrMapOvr>
  <p:transition>
    <p:wedg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Linux 2.6</a:t>
            </a:r>
            <a:r>
              <a:rPr lang="zh-CN" altLang="en-US" dirty="0" smtClean="0"/>
              <a:t>的</a:t>
            </a:r>
            <a:r>
              <a:rPr lang="en-US" altLang="zh-CN" dirty="0" smtClean="0"/>
              <a:t>schedule()</a:t>
            </a:r>
            <a:r>
              <a:rPr lang="zh-CN" altLang="en-US" dirty="0" smtClean="0"/>
              <a:t>代码分析（续）</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3633FEE-298A-4EC9-A46D-31F2A27AC04A}" type="slidenum">
              <a:rPr lang="en-US" altLang="zh-CN" smtClean="0"/>
              <a:pPr/>
              <a:t>124</a:t>
            </a:fld>
            <a:endParaRPr lang="en-US" altLang="zh-CN" dirty="0"/>
          </a:p>
        </p:txBody>
      </p:sp>
      <p:pic>
        <p:nvPicPr>
          <p:cNvPr id="933890" name="Picture 2"/>
          <p:cNvPicPr>
            <a:picLocks noChangeAspect="1" noChangeArrowheads="1"/>
          </p:cNvPicPr>
          <p:nvPr/>
        </p:nvPicPr>
        <p:blipFill>
          <a:blip r:embed="rId2" cstate="print"/>
          <a:srcRect/>
          <a:stretch>
            <a:fillRect/>
          </a:stretch>
        </p:blipFill>
        <p:spPr bwMode="auto">
          <a:xfrm>
            <a:off x="1701780" y="1285860"/>
            <a:ext cx="6254672" cy="5572140"/>
          </a:xfrm>
          <a:prstGeom prst="rect">
            <a:avLst/>
          </a:prstGeom>
          <a:noFill/>
          <a:ln w="9525">
            <a:noFill/>
            <a:miter lim="800000"/>
            <a:headEnd/>
            <a:tailEnd/>
          </a:ln>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7" name="椭圆 6"/>
          <p:cNvSpPr/>
          <p:nvPr/>
        </p:nvSpPr>
        <p:spPr bwMode="auto">
          <a:xfrm>
            <a:off x="1357290" y="3367571"/>
            <a:ext cx="4214842" cy="510695"/>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8" name="矩形标注 7"/>
          <p:cNvSpPr/>
          <p:nvPr/>
        </p:nvSpPr>
        <p:spPr bwMode="auto">
          <a:xfrm>
            <a:off x="6500826" y="3214686"/>
            <a:ext cx="2571736" cy="923330"/>
          </a:xfrm>
          <a:prstGeom prst="wedgeRectCallout">
            <a:avLst>
              <a:gd name="adj1" fmla="val -91840"/>
              <a:gd name="adj2" fmla="val -13485"/>
            </a:avLst>
          </a:prstGeom>
          <a:solidFill>
            <a:srgbClr val="CCFFCC"/>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zh-CN" altLang="en-US" sz="1800" b="1" dirty="0" smtClean="0">
                <a:effectLst/>
              </a:rPr>
              <a:t>用</a:t>
            </a:r>
            <a:r>
              <a:rPr lang="en-US" altLang="zh-CN" sz="1800" b="1" dirty="0" err="1" smtClean="0">
                <a:effectLst/>
              </a:rPr>
              <a:t>run_time</a:t>
            </a:r>
            <a:r>
              <a:rPr lang="zh-CN" altLang="en-US" sz="1800" b="1" dirty="0" smtClean="0">
                <a:effectLst/>
              </a:rPr>
              <a:t>限制进程对</a:t>
            </a:r>
            <a:r>
              <a:rPr lang="en-US" altLang="zh-CN" sz="1800" b="1" dirty="0" smtClean="0">
                <a:effectLst/>
              </a:rPr>
              <a:t>CPU</a:t>
            </a:r>
            <a:r>
              <a:rPr lang="zh-CN" altLang="en-US" sz="1800" b="1" dirty="0" smtClean="0">
                <a:effectLst/>
              </a:rPr>
              <a:t>的使用，鼓励有较长的平均睡眠时间</a:t>
            </a:r>
            <a:endParaRPr kumimoji="1" lang="zh-CN" altLang="en-US" sz="1800" b="1" i="0" u="none" strike="noStrike" cap="none" normalizeH="0" baseline="0" dirty="0" smtClean="0">
              <a:ln>
                <a:noFill/>
              </a:ln>
              <a:solidFill>
                <a:srgbClr val="FF0000"/>
              </a:solidFill>
              <a:effectLst/>
              <a:latin typeface="Times New Roman" pitchFamily="18" charset="0"/>
              <a:ea typeface="楷体_GB2312" pitchFamily="49" charset="-122"/>
            </a:endParaRPr>
          </a:p>
        </p:txBody>
      </p:sp>
      <p:sp>
        <p:nvSpPr>
          <p:cNvPr id="9" name="椭圆 8"/>
          <p:cNvSpPr/>
          <p:nvPr/>
        </p:nvSpPr>
        <p:spPr bwMode="auto">
          <a:xfrm>
            <a:off x="1500166" y="6061577"/>
            <a:ext cx="4214842" cy="510695"/>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10" name="矩形标注 9"/>
          <p:cNvSpPr/>
          <p:nvPr/>
        </p:nvSpPr>
        <p:spPr bwMode="auto">
          <a:xfrm>
            <a:off x="6500826" y="5786454"/>
            <a:ext cx="2571736" cy="923330"/>
          </a:xfrm>
          <a:prstGeom prst="wedgeRectCallout">
            <a:avLst>
              <a:gd name="adj1" fmla="val -91840"/>
              <a:gd name="adj2" fmla="val -13485"/>
            </a:avLst>
          </a:prstGeom>
          <a:solidFill>
            <a:srgbClr val="CCFFCC"/>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zh-CN" altLang="en-US" sz="1800" b="1" dirty="0" smtClean="0">
                <a:effectLst/>
              </a:rPr>
              <a:t>如果进程非运行且没有在在内核态被抢占，则从运行队列删除</a:t>
            </a:r>
            <a:endParaRPr kumimoji="1" lang="zh-CN" altLang="en-US" sz="1800" b="1" i="0" u="none" strike="noStrike" cap="none" normalizeH="0" baseline="0" dirty="0" smtClean="0">
              <a:ln>
                <a:noFill/>
              </a:ln>
              <a:solidFill>
                <a:srgbClr val="FF0000"/>
              </a:solidFill>
              <a:effectLst/>
              <a:latin typeface="Times New Roman" pitchFamily="18" charset="0"/>
              <a:ea typeface="楷体_GB2312" pitchFamily="49" charset="-122"/>
            </a:endParaRPr>
          </a:p>
        </p:txBody>
      </p:sp>
      <p:sp>
        <p:nvSpPr>
          <p:cNvPr id="11" name="椭圆 10"/>
          <p:cNvSpPr/>
          <p:nvPr/>
        </p:nvSpPr>
        <p:spPr bwMode="auto">
          <a:xfrm>
            <a:off x="1714480" y="4857760"/>
            <a:ext cx="4786346" cy="510695"/>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12" name="矩形标注 11"/>
          <p:cNvSpPr/>
          <p:nvPr/>
        </p:nvSpPr>
        <p:spPr bwMode="auto">
          <a:xfrm>
            <a:off x="6572264" y="5286388"/>
            <a:ext cx="2571736" cy="369332"/>
          </a:xfrm>
          <a:prstGeom prst="wedgeRectCallout">
            <a:avLst>
              <a:gd name="adj1" fmla="val -83445"/>
              <a:gd name="adj2" fmla="val -51310"/>
            </a:avLst>
          </a:prstGeom>
          <a:solidFill>
            <a:srgbClr val="CCFFCC"/>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zh-CN" altLang="en-US" sz="1800" b="1" dirty="0" smtClean="0">
                <a:effectLst/>
              </a:rPr>
              <a:t>非阻塞信号挂起情形</a:t>
            </a:r>
            <a:endParaRPr kumimoji="1" lang="zh-CN" altLang="en-US" sz="1800" b="1" i="0" u="none" strike="noStrike" cap="none" normalizeH="0" baseline="0" dirty="0" smtClean="0">
              <a:ln>
                <a:noFill/>
              </a:ln>
              <a:solidFill>
                <a:srgbClr val="FF0000"/>
              </a:solidFill>
              <a:effectLst/>
              <a:latin typeface="Times New Roman" pitchFamily="18" charset="0"/>
              <a:ea typeface="楷体_GB2312" pitchFamily="49" charset="-122"/>
            </a:endParaRPr>
          </a:p>
        </p:txBody>
      </p:sp>
    </p:spTree>
    <p:extLst>
      <p:ext uri="{BB962C8B-B14F-4D97-AF65-F5344CB8AC3E}">
        <p14:creationId xmlns:p14="http://schemas.microsoft.com/office/powerpoint/2010/main" val="3328692293"/>
      </p:ext>
    </p:extLst>
  </p:cSld>
  <p:clrMapOvr>
    <a:masterClrMapping/>
  </p:clrMapOvr>
  <p:transition>
    <p:wedg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Linux 2.6</a:t>
            </a:r>
            <a:r>
              <a:rPr lang="zh-CN" altLang="en-US" dirty="0" smtClean="0"/>
              <a:t>的</a:t>
            </a:r>
            <a:r>
              <a:rPr lang="en-US" altLang="zh-CN" dirty="0" smtClean="0"/>
              <a:t>schedule()</a:t>
            </a:r>
            <a:r>
              <a:rPr lang="zh-CN" altLang="en-US" dirty="0" smtClean="0"/>
              <a:t>代码分析（续）</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3633FEE-298A-4EC9-A46D-31F2A27AC04A}" type="slidenum">
              <a:rPr lang="en-US" altLang="zh-CN" smtClean="0"/>
              <a:pPr/>
              <a:t>125</a:t>
            </a:fld>
            <a:endParaRPr lang="en-US" altLang="zh-CN" dirty="0"/>
          </a:p>
        </p:txBody>
      </p:sp>
      <p:pic>
        <p:nvPicPr>
          <p:cNvPr id="934914" name="Picture 2"/>
          <p:cNvPicPr>
            <a:picLocks noChangeAspect="1" noChangeArrowheads="1"/>
          </p:cNvPicPr>
          <p:nvPr/>
        </p:nvPicPr>
        <p:blipFill>
          <a:blip r:embed="rId2" cstate="print"/>
          <a:srcRect/>
          <a:stretch>
            <a:fillRect/>
          </a:stretch>
        </p:blipFill>
        <p:spPr bwMode="auto">
          <a:xfrm>
            <a:off x="1643042" y="1323959"/>
            <a:ext cx="6500858" cy="5474407"/>
          </a:xfrm>
          <a:prstGeom prst="rect">
            <a:avLst/>
          </a:prstGeom>
          <a:noFill/>
          <a:ln w="9525">
            <a:noFill/>
            <a:miter lim="800000"/>
            <a:headEnd/>
            <a:tailEnd/>
          </a:ln>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7" name="椭圆 6"/>
          <p:cNvSpPr/>
          <p:nvPr/>
        </p:nvSpPr>
        <p:spPr bwMode="auto">
          <a:xfrm>
            <a:off x="1357290" y="5715016"/>
            <a:ext cx="5357850" cy="510695"/>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8" name="矩形标注 7"/>
          <p:cNvSpPr/>
          <p:nvPr/>
        </p:nvSpPr>
        <p:spPr bwMode="auto">
          <a:xfrm>
            <a:off x="5643570" y="6072206"/>
            <a:ext cx="3214742" cy="646331"/>
          </a:xfrm>
          <a:prstGeom prst="wedgeRectCallout">
            <a:avLst>
              <a:gd name="adj1" fmla="val -87579"/>
              <a:gd name="adj2" fmla="val -26257"/>
            </a:avLst>
          </a:prstGeom>
          <a:solidFill>
            <a:srgbClr val="CCFFCC"/>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zh-CN" altLang="en-US" sz="1800" b="1" i="0" u="none" strike="noStrike" cap="none" normalizeH="0" baseline="0" dirty="0" smtClean="0">
                <a:ln>
                  <a:noFill/>
                </a:ln>
                <a:solidFill>
                  <a:srgbClr val="FF0000"/>
                </a:solidFill>
                <a:effectLst/>
                <a:latin typeface="Times New Roman" pitchFamily="18" charset="0"/>
                <a:ea typeface="楷体_GB2312" pitchFamily="49" charset="-122"/>
              </a:rPr>
              <a:t>如果</a:t>
            </a:r>
            <a:r>
              <a:rPr kumimoji="1" lang="en-US" altLang="zh-CN" sz="1800" b="1" i="0" u="none" strike="noStrike" cap="none" normalizeH="0" baseline="0" dirty="0" err="1" smtClean="0">
                <a:ln>
                  <a:noFill/>
                </a:ln>
                <a:solidFill>
                  <a:srgbClr val="FF0000"/>
                </a:solidFill>
                <a:effectLst/>
                <a:latin typeface="Times New Roman" pitchFamily="18" charset="0"/>
                <a:ea typeface="楷体_GB2312" pitchFamily="49" charset="-122"/>
              </a:rPr>
              <a:t>idle_balance</a:t>
            </a:r>
            <a:r>
              <a:rPr kumimoji="1" lang="en-US" altLang="zh-CN" sz="1800" b="1" i="0" u="none" strike="noStrike" cap="none" normalizeH="0" baseline="0" dirty="0" smtClean="0">
                <a:ln>
                  <a:noFill/>
                </a:ln>
                <a:solidFill>
                  <a:srgbClr val="FF0000"/>
                </a:solidFill>
                <a:effectLst/>
                <a:latin typeface="Times New Roman" pitchFamily="18" charset="0"/>
                <a:ea typeface="楷体_GB2312" pitchFamily="49" charset="-122"/>
              </a:rPr>
              <a:t>()</a:t>
            </a:r>
            <a:r>
              <a:rPr kumimoji="1" lang="zh-CN" altLang="en-US" sz="1800" b="1" i="0" u="none" strike="noStrike" cap="none" normalizeH="0" baseline="0" dirty="0" smtClean="0">
                <a:ln>
                  <a:noFill/>
                </a:ln>
                <a:solidFill>
                  <a:srgbClr val="FF0000"/>
                </a:solidFill>
                <a:effectLst/>
                <a:latin typeface="Times New Roman" pitchFamily="18" charset="0"/>
                <a:ea typeface="楷体_GB2312" pitchFamily="49" charset="-122"/>
              </a:rPr>
              <a:t>未成功，调用改函数重新调度空闲</a:t>
            </a:r>
            <a:r>
              <a:rPr kumimoji="1" lang="en-US" altLang="zh-CN" sz="1800" b="1" i="0" u="none" strike="noStrike" cap="none" normalizeH="0" baseline="0" dirty="0" smtClean="0">
                <a:ln>
                  <a:noFill/>
                </a:ln>
                <a:solidFill>
                  <a:srgbClr val="FF0000"/>
                </a:solidFill>
                <a:effectLst/>
                <a:latin typeface="Times New Roman" pitchFamily="18" charset="0"/>
                <a:ea typeface="楷体_GB2312" pitchFamily="49" charset="-122"/>
              </a:rPr>
              <a:t>CPU</a:t>
            </a:r>
            <a:endParaRPr kumimoji="1" lang="zh-CN" altLang="en-US" sz="1800" b="1" i="0" u="none" strike="noStrike" cap="none" normalizeH="0" baseline="0" dirty="0" smtClean="0">
              <a:ln>
                <a:noFill/>
              </a:ln>
              <a:solidFill>
                <a:srgbClr val="FF0000"/>
              </a:solidFill>
              <a:effectLst/>
              <a:latin typeface="Times New Roman" pitchFamily="18" charset="0"/>
              <a:ea typeface="楷体_GB2312" pitchFamily="49" charset="-122"/>
            </a:endParaRPr>
          </a:p>
        </p:txBody>
      </p:sp>
    </p:spTree>
    <p:extLst>
      <p:ext uri="{BB962C8B-B14F-4D97-AF65-F5344CB8AC3E}">
        <p14:creationId xmlns:p14="http://schemas.microsoft.com/office/powerpoint/2010/main" val="3097490512"/>
      </p:ext>
    </p:extLst>
  </p:cSld>
  <p:clrMapOvr>
    <a:masterClrMapping/>
  </p:clrMapOvr>
  <p:transition>
    <p:wedg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Linux 2.6</a:t>
            </a:r>
            <a:r>
              <a:rPr lang="zh-CN" altLang="en-US" dirty="0" smtClean="0"/>
              <a:t>的</a:t>
            </a:r>
            <a:r>
              <a:rPr lang="en-US" altLang="zh-CN" dirty="0" smtClean="0"/>
              <a:t>schedule()</a:t>
            </a:r>
            <a:r>
              <a:rPr lang="zh-CN" altLang="en-US" dirty="0" smtClean="0"/>
              <a:t>代码分析（续）</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3633FEE-298A-4EC9-A46D-31F2A27AC04A}" type="slidenum">
              <a:rPr lang="en-US" altLang="zh-CN" smtClean="0"/>
              <a:pPr/>
              <a:t>126</a:t>
            </a:fld>
            <a:endParaRPr lang="en-US" altLang="zh-CN" dirty="0"/>
          </a:p>
        </p:txBody>
      </p:sp>
      <p:pic>
        <p:nvPicPr>
          <p:cNvPr id="935938" name="Picture 2"/>
          <p:cNvPicPr>
            <a:picLocks noChangeAspect="1" noChangeArrowheads="1"/>
          </p:cNvPicPr>
          <p:nvPr/>
        </p:nvPicPr>
        <p:blipFill>
          <a:blip r:embed="rId2" cstate="print"/>
          <a:srcRect/>
          <a:stretch>
            <a:fillRect/>
          </a:stretch>
        </p:blipFill>
        <p:spPr bwMode="auto">
          <a:xfrm>
            <a:off x="1928794" y="1285860"/>
            <a:ext cx="5968434" cy="5572140"/>
          </a:xfrm>
          <a:prstGeom prst="rect">
            <a:avLst/>
          </a:prstGeom>
          <a:noFill/>
          <a:ln w="9525">
            <a:noFill/>
            <a:miter lim="800000"/>
            <a:headEnd/>
            <a:tailEnd/>
          </a:ln>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2630142764"/>
      </p:ext>
    </p:extLst>
  </p:cSld>
  <p:clrMapOvr>
    <a:masterClrMapping/>
  </p:clrMapOvr>
  <p:transition>
    <p:wedg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Linux 2.6</a:t>
            </a:r>
            <a:r>
              <a:rPr lang="zh-CN" altLang="en-US" dirty="0" smtClean="0"/>
              <a:t>的</a:t>
            </a:r>
            <a:r>
              <a:rPr lang="en-US" altLang="zh-CN" dirty="0" smtClean="0"/>
              <a:t>schedule()</a:t>
            </a:r>
            <a:r>
              <a:rPr lang="zh-CN" altLang="en-US" dirty="0" smtClean="0"/>
              <a:t>代码分析（续）</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3633FEE-298A-4EC9-A46D-31F2A27AC04A}" type="slidenum">
              <a:rPr lang="en-US" altLang="zh-CN" smtClean="0"/>
              <a:pPr/>
              <a:t>127</a:t>
            </a:fld>
            <a:endParaRPr lang="en-US" altLang="zh-CN" dirty="0"/>
          </a:p>
        </p:txBody>
      </p:sp>
      <p:pic>
        <p:nvPicPr>
          <p:cNvPr id="936962" name="Picture 2"/>
          <p:cNvPicPr>
            <a:picLocks noChangeAspect="1" noChangeArrowheads="1"/>
          </p:cNvPicPr>
          <p:nvPr/>
        </p:nvPicPr>
        <p:blipFill>
          <a:blip r:embed="rId2" cstate="print"/>
          <a:srcRect/>
          <a:stretch>
            <a:fillRect/>
          </a:stretch>
        </p:blipFill>
        <p:spPr bwMode="auto">
          <a:xfrm>
            <a:off x="1714480" y="1428736"/>
            <a:ext cx="5857916" cy="5006172"/>
          </a:xfrm>
          <a:prstGeom prst="rect">
            <a:avLst/>
          </a:prstGeom>
          <a:noFill/>
          <a:ln w="9525">
            <a:noFill/>
            <a:miter lim="800000"/>
            <a:headEnd/>
            <a:tailEnd/>
          </a:ln>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7" name="椭圆 6"/>
          <p:cNvSpPr/>
          <p:nvPr/>
        </p:nvSpPr>
        <p:spPr bwMode="auto">
          <a:xfrm>
            <a:off x="2000232" y="1285860"/>
            <a:ext cx="5357850" cy="510695"/>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en-US" altLang="zh-CN"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8" name="矩形标注 7"/>
          <p:cNvSpPr/>
          <p:nvPr/>
        </p:nvSpPr>
        <p:spPr bwMode="auto">
          <a:xfrm>
            <a:off x="6143604" y="1857364"/>
            <a:ext cx="3000396" cy="369332"/>
          </a:xfrm>
          <a:prstGeom prst="wedgeRectCallout">
            <a:avLst>
              <a:gd name="adj1" fmla="val -93110"/>
              <a:gd name="adj2" fmla="val -61626"/>
            </a:avLst>
          </a:prstGeom>
          <a:solidFill>
            <a:srgbClr val="CCFFCC"/>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zh-CN" altLang="en-US" sz="1800" b="1" i="0" u="none" strike="noStrike" cap="none" normalizeH="0" baseline="0" dirty="0" smtClean="0">
                <a:ln>
                  <a:noFill/>
                </a:ln>
                <a:solidFill>
                  <a:srgbClr val="FF0000"/>
                </a:solidFill>
                <a:effectLst/>
                <a:latin typeface="Times New Roman" pitchFamily="18" charset="0"/>
                <a:ea typeface="楷体_GB2312" pitchFamily="49" charset="-122"/>
              </a:rPr>
              <a:t>检查 剩余的可运行进程数</a:t>
            </a:r>
          </a:p>
        </p:txBody>
      </p:sp>
    </p:spTree>
    <p:extLst>
      <p:ext uri="{BB962C8B-B14F-4D97-AF65-F5344CB8AC3E}">
        <p14:creationId xmlns:p14="http://schemas.microsoft.com/office/powerpoint/2010/main" val="2225010087"/>
      </p:ext>
    </p:extLst>
  </p:cSld>
  <p:clrMapOvr>
    <a:masterClrMapping/>
  </p:clrMapOvr>
  <p:transition>
    <p:wedg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Linux 2.6</a:t>
            </a:r>
            <a:r>
              <a:rPr lang="zh-CN" altLang="en-US" dirty="0" smtClean="0"/>
              <a:t>的</a:t>
            </a:r>
            <a:r>
              <a:rPr lang="en-US" altLang="zh-CN" dirty="0" smtClean="0"/>
              <a:t>schedule()</a:t>
            </a:r>
            <a:r>
              <a:rPr lang="zh-CN" altLang="en-US" dirty="0" smtClean="0"/>
              <a:t>代码分析（续）</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3633FEE-298A-4EC9-A46D-31F2A27AC04A}" type="slidenum">
              <a:rPr lang="en-US" altLang="zh-CN" smtClean="0"/>
              <a:pPr/>
              <a:t>128</a:t>
            </a:fld>
            <a:endParaRPr lang="en-US" altLang="zh-CN"/>
          </a:p>
        </p:txBody>
      </p:sp>
      <p:pic>
        <p:nvPicPr>
          <p:cNvPr id="937986" name="Picture 2"/>
          <p:cNvPicPr>
            <a:picLocks noChangeAspect="1" noChangeArrowheads="1"/>
          </p:cNvPicPr>
          <p:nvPr/>
        </p:nvPicPr>
        <p:blipFill>
          <a:blip r:embed="rId2" cstate="print"/>
          <a:srcRect/>
          <a:stretch>
            <a:fillRect/>
          </a:stretch>
        </p:blipFill>
        <p:spPr bwMode="auto">
          <a:xfrm>
            <a:off x="1071538" y="1643050"/>
            <a:ext cx="7198787" cy="4714908"/>
          </a:xfrm>
          <a:prstGeom prst="rect">
            <a:avLst/>
          </a:prstGeom>
          <a:noFill/>
          <a:ln w="9525">
            <a:noFill/>
            <a:miter lim="800000"/>
            <a:headEnd/>
            <a:tailEnd/>
          </a:ln>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extLst>
      <p:ext uri="{BB962C8B-B14F-4D97-AF65-F5344CB8AC3E}">
        <p14:creationId xmlns:p14="http://schemas.microsoft.com/office/powerpoint/2010/main" val="362854294"/>
      </p:ext>
    </p:extLst>
  </p:cSld>
  <p:clrMapOvr>
    <a:masterClrMapping/>
  </p:clrMapOvr>
  <p:transition>
    <p:wedg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实验三 </a:t>
            </a:r>
            <a:r>
              <a:rPr lang="en-US" altLang="zh-CN" dirty="0" smtClean="0"/>
              <a:t>CPU</a:t>
            </a:r>
            <a:r>
              <a:rPr lang="zh-CN" altLang="en-US" dirty="0" smtClean="0"/>
              <a:t>调度</a:t>
            </a:r>
            <a:endParaRPr lang="zh-CN" altLang="en-US" dirty="0"/>
          </a:p>
        </p:txBody>
      </p:sp>
      <p:sp>
        <p:nvSpPr>
          <p:cNvPr id="3" name="内容占位符 2"/>
          <p:cNvSpPr>
            <a:spLocks noGrp="1"/>
          </p:cNvSpPr>
          <p:nvPr>
            <p:ph idx="1"/>
          </p:nvPr>
        </p:nvSpPr>
        <p:spPr/>
        <p:txBody>
          <a:bodyPr/>
          <a:lstStyle/>
          <a:p>
            <a:r>
              <a:rPr lang="zh-CN" altLang="en-US" dirty="0"/>
              <a:t>一</a:t>
            </a:r>
            <a:r>
              <a:rPr lang="zh-CN" altLang="en-US" dirty="0" smtClean="0"/>
              <a:t>个新的调度策略</a:t>
            </a:r>
            <a:endParaRPr lang="en-US" altLang="zh-CN" dirty="0" smtClean="0"/>
          </a:p>
          <a:p>
            <a:pPr lvl="1"/>
            <a:r>
              <a:rPr lang="zh-CN" altLang="en-US" dirty="0" smtClean="0"/>
              <a:t>课本</a:t>
            </a:r>
            <a:r>
              <a:rPr lang="en-US" altLang="zh-CN" dirty="0" smtClean="0"/>
              <a:t>15.3</a:t>
            </a:r>
            <a:r>
              <a:rPr lang="zh-CN" altLang="en-US" dirty="0" smtClean="0"/>
              <a:t>随机调度</a:t>
            </a:r>
            <a:r>
              <a:rPr lang="zh-CN" altLang="en-US" dirty="0"/>
              <a:t>：随机</a:t>
            </a:r>
            <a:r>
              <a:rPr lang="zh-CN" altLang="en-US" dirty="0" smtClean="0"/>
              <a:t>进程，公平</a:t>
            </a:r>
          </a:p>
          <a:p>
            <a:pPr lvl="1"/>
            <a:r>
              <a:rPr lang="zh-CN" altLang="en-US" dirty="0" smtClean="0"/>
              <a:t>选作：随机组，随机进程</a:t>
            </a:r>
            <a:endParaRPr lang="en-US" altLang="zh-CN" dirty="0" smtClean="0"/>
          </a:p>
          <a:p>
            <a:pPr lvl="1"/>
            <a:r>
              <a:rPr lang="zh-CN" altLang="en-US" dirty="0" smtClean="0"/>
              <a:t>要</a:t>
            </a:r>
            <a:r>
              <a:rPr lang="zh-CN" altLang="en-US" dirty="0" smtClean="0"/>
              <a:t>不</a:t>
            </a:r>
            <a:r>
              <a:rPr lang="zh-CN" altLang="en-US" dirty="0" smtClean="0"/>
              <a:t>影响现有任务的调度策略</a:t>
            </a:r>
            <a:endParaRPr lang="en-US" altLang="zh-CN" dirty="0" smtClean="0"/>
          </a:p>
          <a:p>
            <a:pPr marL="457200" lvl="1" indent="0">
              <a:buNone/>
            </a:pPr>
            <a:r>
              <a:rPr lang="en-US" altLang="zh-CN" dirty="0" smtClean="0">
                <a:solidFill>
                  <a:srgbClr val="6600CC"/>
                </a:solidFill>
                <a:ea typeface="华文新魏" pitchFamily="2" charset="-122"/>
              </a:rPr>
              <a:t>	   </a:t>
            </a:r>
            <a:r>
              <a:rPr lang="en-US" altLang="zh-CN" sz="2000" dirty="0" smtClean="0">
                <a:solidFill>
                  <a:srgbClr val="6600CC"/>
                </a:solidFill>
                <a:ea typeface="华文新魏" pitchFamily="2" charset="-122"/>
              </a:rPr>
              <a:t>SCHED_FIFO</a:t>
            </a:r>
            <a:r>
              <a:rPr lang="zh-CN" altLang="en-US" sz="2000" dirty="0">
                <a:solidFill>
                  <a:srgbClr val="6600CC"/>
                </a:solidFill>
                <a:ea typeface="华文新魏" pitchFamily="2" charset="-122"/>
              </a:rPr>
              <a:t>，</a:t>
            </a:r>
            <a:r>
              <a:rPr lang="en-US" altLang="zh-CN" sz="2000" dirty="0">
                <a:solidFill>
                  <a:srgbClr val="6600CC"/>
                </a:solidFill>
                <a:ea typeface="华文新魏" pitchFamily="2" charset="-122"/>
              </a:rPr>
              <a:t> SCHED_RR                                  </a:t>
            </a:r>
            <a:r>
              <a:rPr lang="en-US" altLang="zh-CN" sz="2000" dirty="0" smtClean="0">
                <a:solidFill>
                  <a:srgbClr val="6600CC"/>
                </a:solidFill>
                <a:ea typeface="华文新魏" pitchFamily="2" charset="-122"/>
              </a:rPr>
              <a:t>    	</a:t>
            </a:r>
            <a:r>
              <a:rPr lang="zh-CN" altLang="en-US" sz="2000" dirty="0" smtClean="0">
                <a:solidFill>
                  <a:srgbClr val="6600CC"/>
                </a:solidFill>
                <a:ea typeface="华文新魏" pitchFamily="2" charset="-122"/>
              </a:rPr>
              <a:t>                        </a:t>
            </a:r>
            <a:r>
              <a:rPr lang="en-US" altLang="zh-CN" sz="2000" dirty="0" smtClean="0">
                <a:solidFill>
                  <a:srgbClr val="6600CC"/>
                </a:solidFill>
                <a:ea typeface="华文新魏" pitchFamily="2" charset="-122"/>
              </a:rPr>
              <a:t>&gt; SCHED_NORMAL </a:t>
            </a:r>
            <a:r>
              <a:rPr lang="zh-CN" altLang="en-US" sz="2000" dirty="0">
                <a:solidFill>
                  <a:srgbClr val="6600CC"/>
                </a:solidFill>
                <a:ea typeface="华文新魏" pitchFamily="2" charset="-122"/>
              </a:rPr>
              <a:t>，</a:t>
            </a:r>
            <a:r>
              <a:rPr lang="en-US" altLang="zh-CN" sz="2000" dirty="0" smtClean="0">
                <a:solidFill>
                  <a:srgbClr val="6600CC"/>
                </a:solidFill>
                <a:ea typeface="华文新魏" pitchFamily="2" charset="-122"/>
              </a:rPr>
              <a:t> SCHED_</a:t>
            </a:r>
            <a:r>
              <a:rPr lang="en-US" altLang="zh-CN" sz="2000" dirty="0" smtClean="0">
                <a:solidFill>
                  <a:srgbClr val="6600CC"/>
                </a:solidFill>
                <a:ea typeface="华文新魏" pitchFamily="2" charset="-122"/>
              </a:rPr>
              <a:t>OTHER</a:t>
            </a:r>
            <a:r>
              <a:rPr lang="en-US" altLang="zh-CN" sz="2000" dirty="0" smtClean="0">
                <a:solidFill>
                  <a:srgbClr val="6600CC"/>
                </a:solidFill>
                <a:ea typeface="华文新魏" pitchFamily="2" charset="-122"/>
              </a:rPr>
              <a:t>                                    </a:t>
            </a:r>
            <a:r>
              <a:rPr lang="en-US" altLang="zh-CN" sz="2000" dirty="0" smtClean="0">
                <a:solidFill>
                  <a:srgbClr val="6600CC"/>
                </a:solidFill>
                <a:ea typeface="华文新魏" pitchFamily="2" charset="-122"/>
              </a:rPr>
              <a:t>	</a:t>
            </a:r>
            <a:r>
              <a:rPr lang="zh-CN" altLang="en-US" sz="2000" dirty="0" smtClean="0">
                <a:solidFill>
                  <a:srgbClr val="6600CC"/>
                </a:solidFill>
                <a:ea typeface="华文新魏" pitchFamily="2" charset="-122"/>
              </a:rPr>
              <a:t>                        </a:t>
            </a:r>
            <a:r>
              <a:rPr lang="en-US" altLang="zh-CN" sz="2000" dirty="0" smtClean="0">
                <a:solidFill>
                  <a:srgbClr val="6600CC"/>
                </a:solidFill>
                <a:ea typeface="华文新魏" pitchFamily="2" charset="-122"/>
              </a:rPr>
              <a:t>&gt; SCHED_YOURNAME</a:t>
            </a:r>
            <a:endParaRPr lang="en-US" altLang="zh-CN" sz="2000" dirty="0">
              <a:solidFill>
                <a:srgbClr val="6600CC"/>
              </a:solidFill>
              <a:ea typeface="华文新魏" pitchFamily="2" charset="-122"/>
            </a:endParaRPr>
          </a:p>
          <a:p>
            <a:r>
              <a:rPr lang="zh-CN" altLang="en-US" dirty="0"/>
              <a:t>命令</a:t>
            </a:r>
            <a:endParaRPr lang="en-US" altLang="zh-CN" dirty="0" smtClean="0"/>
          </a:p>
          <a:p>
            <a:pPr lvl="1"/>
            <a:r>
              <a:rPr lang="en-US" altLang="zh-CN" dirty="0" smtClean="0"/>
              <a:t>groups </a:t>
            </a:r>
            <a:r>
              <a:rPr lang="en-US" altLang="zh-CN" dirty="0"/>
              <a:t>can be added using the command: </a:t>
            </a:r>
            <a:endParaRPr lang="en-US" altLang="zh-CN" dirty="0" smtClean="0"/>
          </a:p>
          <a:p>
            <a:pPr marL="857250" lvl="2" indent="0">
              <a:buNone/>
            </a:pPr>
            <a:r>
              <a:rPr lang="en-US" altLang="zh-CN" dirty="0"/>
              <a:t> </a:t>
            </a:r>
            <a:r>
              <a:rPr lang="en-US" altLang="zh-CN" dirty="0" smtClean="0"/>
              <a:t>      </a:t>
            </a:r>
            <a:r>
              <a:rPr lang="en-US" altLang="zh-CN" dirty="0" err="1" smtClean="0"/>
              <a:t>groupadd</a:t>
            </a:r>
            <a:r>
              <a:rPr lang="en-US" altLang="zh-CN" dirty="0" smtClean="0"/>
              <a:t> </a:t>
            </a:r>
            <a:r>
              <a:rPr lang="en-US" altLang="zh-CN" dirty="0" err="1" smtClean="0"/>
              <a:t>group_name</a:t>
            </a:r>
            <a:r>
              <a:rPr lang="en-US" altLang="zh-CN" dirty="0" smtClean="0"/>
              <a:t> </a:t>
            </a:r>
          </a:p>
          <a:p>
            <a:pPr lvl="1"/>
            <a:r>
              <a:rPr lang="en-US" altLang="zh-CN" dirty="0" smtClean="0"/>
              <a:t>users can be added using the command: </a:t>
            </a:r>
          </a:p>
          <a:p>
            <a:pPr marL="857250" lvl="2" indent="0">
              <a:buNone/>
            </a:pPr>
            <a:r>
              <a:rPr lang="en-US" altLang="zh-CN" dirty="0" smtClean="0"/>
              <a:t>       </a:t>
            </a:r>
            <a:r>
              <a:rPr lang="en-US" altLang="zh-CN" dirty="0" err="1" smtClean="0"/>
              <a:t>useradd</a:t>
            </a:r>
            <a:r>
              <a:rPr lang="en-US" altLang="zh-CN" dirty="0" smtClean="0"/>
              <a:t> </a:t>
            </a:r>
            <a:r>
              <a:rPr lang="en-US" altLang="zh-CN" dirty="0" err="1" smtClean="0"/>
              <a:t>user_name</a:t>
            </a:r>
            <a:endParaRPr lang="zh-CN" altLang="en-US" dirty="0" smtClean="0"/>
          </a:p>
          <a:p>
            <a:pPr marL="800100" lvl="1" indent="-342900"/>
            <a:r>
              <a:rPr lang="en-US" altLang="zh-CN" dirty="0" err="1" smtClean="0"/>
              <a:t>sched_setscheduler</a:t>
            </a:r>
            <a:r>
              <a:rPr lang="en-US" altLang="zh-CN" dirty="0" smtClean="0"/>
              <a:t>(</a:t>
            </a:r>
            <a:r>
              <a:rPr lang="en-US" altLang="zh-CN" dirty="0" err="1" smtClean="0"/>
              <a:t>pid,policy,param</a:t>
            </a:r>
            <a:r>
              <a:rPr lang="en-US" altLang="zh-CN" dirty="0" smtClean="0"/>
              <a:t>) </a:t>
            </a:r>
            <a:endParaRPr lang="en-US" altLang="zh-CN" dirty="0"/>
          </a:p>
          <a:p>
            <a:pPr marL="857250" lvl="2" indent="0">
              <a:buNone/>
            </a:pPr>
            <a:endParaRPr lang="zh-CN" altLang="en-US" dirty="0"/>
          </a:p>
        </p:txBody>
      </p:sp>
      <p:sp>
        <p:nvSpPr>
          <p:cNvPr id="4" name="灯片编号占位符 3"/>
          <p:cNvSpPr>
            <a:spLocks noGrp="1"/>
          </p:cNvSpPr>
          <p:nvPr>
            <p:ph type="sldNum" sz="quarter" idx="10"/>
          </p:nvPr>
        </p:nvSpPr>
        <p:spPr/>
        <p:txBody>
          <a:bodyPr/>
          <a:lstStyle/>
          <a:p>
            <a:fld id="{13633FEE-298A-4EC9-A46D-31F2A27AC04A}" type="slidenum">
              <a:rPr lang="en-US" altLang="zh-CN" smtClean="0"/>
              <a:pPr/>
              <a:t>129</a:t>
            </a:fld>
            <a:endParaRPr lang="en-US" altLang="zh-CN"/>
          </a:p>
        </p:txBody>
      </p:sp>
    </p:spTree>
    <p:extLst>
      <p:ext uri="{BB962C8B-B14F-4D97-AF65-F5344CB8AC3E}">
        <p14:creationId xmlns:p14="http://schemas.microsoft.com/office/powerpoint/2010/main" val="288334740"/>
      </p:ext>
    </p:extLst>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29C4CBC1-67DD-4CE2-A629-58E817242A33}" type="slidenum">
              <a:rPr lang="en-US" altLang="zh-CN"/>
              <a:pPr/>
              <a:t>13</a:t>
            </a:fld>
            <a:endParaRPr lang="en-US" altLang="zh-CN"/>
          </a:p>
        </p:txBody>
      </p:sp>
      <p:sp>
        <p:nvSpPr>
          <p:cNvPr id="821250" name="Rectangle 2"/>
          <p:cNvSpPr>
            <a:spLocks noGrp="1" noChangeArrowheads="1"/>
          </p:cNvSpPr>
          <p:nvPr>
            <p:ph type="title"/>
          </p:nvPr>
        </p:nvSpPr>
        <p:spPr/>
        <p:txBody>
          <a:bodyPr/>
          <a:lstStyle/>
          <a:p>
            <a:r>
              <a:rPr lang="zh-CN" altLang="en-US"/>
              <a:t>目录</a:t>
            </a:r>
          </a:p>
        </p:txBody>
      </p:sp>
      <p:sp>
        <p:nvSpPr>
          <p:cNvPr id="821251" name="Rectangle 3"/>
          <p:cNvSpPr>
            <a:spLocks noGrp="1" noChangeArrowheads="1"/>
          </p:cNvSpPr>
          <p:nvPr>
            <p:ph type="body" idx="1"/>
          </p:nvPr>
        </p:nvSpPr>
        <p:spPr/>
        <p:txBody>
          <a:bodyPr/>
          <a:lstStyle/>
          <a:p>
            <a:pPr>
              <a:spcBef>
                <a:spcPts val="0"/>
              </a:spcBef>
            </a:pPr>
            <a:r>
              <a:rPr lang="zh-CN" altLang="en-US" dirty="0" smtClean="0"/>
              <a:t>进程调度概述</a:t>
            </a:r>
            <a:endParaRPr lang="zh-CN" altLang="en-US" dirty="0"/>
          </a:p>
          <a:p>
            <a:pPr>
              <a:spcBef>
                <a:spcPts val="0"/>
              </a:spcBef>
              <a:buClr>
                <a:srgbClr val="FF0000"/>
              </a:buClr>
            </a:pPr>
            <a:r>
              <a:rPr lang="en-US" altLang="zh-CN" dirty="0">
                <a:solidFill>
                  <a:srgbClr val="FF0000"/>
                </a:solidFill>
              </a:rPr>
              <a:t>Linux </a:t>
            </a:r>
            <a:r>
              <a:rPr lang="en-US" altLang="zh-CN" dirty="0" smtClean="0">
                <a:solidFill>
                  <a:srgbClr val="FF0000"/>
                </a:solidFill>
              </a:rPr>
              <a:t>2.4</a:t>
            </a:r>
            <a:r>
              <a:rPr lang="zh-CN" altLang="en-US" dirty="0" smtClean="0">
                <a:solidFill>
                  <a:srgbClr val="FF0000"/>
                </a:solidFill>
              </a:rPr>
              <a:t>进程调度机制</a:t>
            </a:r>
            <a:endParaRPr lang="en-US" altLang="zh-CN" dirty="0" smtClean="0">
              <a:solidFill>
                <a:srgbClr val="FF0000"/>
              </a:solidFill>
            </a:endParaRPr>
          </a:p>
          <a:p>
            <a:pPr lvl="1">
              <a:spcBef>
                <a:spcPts val="0"/>
              </a:spcBef>
            </a:pPr>
            <a:r>
              <a:rPr lang="zh-CN" altLang="en-US" dirty="0" smtClean="0"/>
              <a:t>进程调度相关数据结构</a:t>
            </a:r>
          </a:p>
          <a:p>
            <a:pPr lvl="1">
              <a:spcBef>
                <a:spcPts val="0"/>
              </a:spcBef>
            </a:pPr>
            <a:r>
              <a:rPr lang="zh-CN" altLang="en-US" dirty="0" smtClean="0"/>
              <a:t>进程调度相关数据</a:t>
            </a:r>
          </a:p>
          <a:p>
            <a:pPr lvl="1">
              <a:spcBef>
                <a:spcPts val="0"/>
              </a:spcBef>
            </a:pPr>
            <a:r>
              <a:rPr lang="zh-CN" altLang="en-US" dirty="0" smtClean="0"/>
              <a:t>调度策略</a:t>
            </a:r>
          </a:p>
          <a:p>
            <a:pPr lvl="1">
              <a:spcBef>
                <a:spcPts val="0"/>
              </a:spcBef>
            </a:pPr>
            <a:r>
              <a:rPr lang="zh-CN" altLang="en-US" dirty="0" smtClean="0"/>
              <a:t>调度时机</a:t>
            </a:r>
          </a:p>
          <a:p>
            <a:pPr lvl="1">
              <a:spcBef>
                <a:spcPts val="0"/>
              </a:spcBef>
            </a:pPr>
            <a:r>
              <a:rPr lang="zh-CN" altLang="en-US" dirty="0" smtClean="0"/>
              <a:t>调度过程的实现</a:t>
            </a:r>
            <a:endParaRPr lang="zh-CN" altLang="en-US" dirty="0">
              <a:solidFill>
                <a:srgbClr val="FF0000"/>
              </a:solidFill>
            </a:endParaRPr>
          </a:p>
          <a:p>
            <a:pPr>
              <a:spcBef>
                <a:spcPts val="0"/>
              </a:spcBef>
            </a:pPr>
            <a:r>
              <a:rPr lang="en-US" altLang="zh-CN" dirty="0"/>
              <a:t>Linux </a:t>
            </a:r>
            <a:r>
              <a:rPr lang="en-US" altLang="zh-CN" dirty="0" smtClean="0"/>
              <a:t>2.6</a:t>
            </a:r>
            <a:r>
              <a:rPr lang="zh-CN" altLang="en-US" dirty="0" smtClean="0"/>
              <a:t>进程调度机制</a:t>
            </a:r>
            <a:endParaRPr lang="zh-CN" altLang="en-US" dirty="0"/>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205EBBC7-39D8-4DDF-A7D1-0803B9846255}" type="slidenum">
              <a:rPr lang="en-US" altLang="zh-CN"/>
              <a:pPr/>
              <a:t>14</a:t>
            </a:fld>
            <a:endParaRPr lang="en-US" altLang="zh-CN"/>
          </a:p>
        </p:txBody>
      </p:sp>
      <p:sp>
        <p:nvSpPr>
          <p:cNvPr id="743426" name="Rectangle 2"/>
          <p:cNvSpPr>
            <a:spLocks noGrp="1" noChangeArrowheads="1"/>
          </p:cNvSpPr>
          <p:nvPr>
            <p:ph type="title"/>
          </p:nvPr>
        </p:nvSpPr>
        <p:spPr/>
        <p:txBody>
          <a:bodyPr/>
          <a:lstStyle/>
          <a:p>
            <a:r>
              <a:rPr lang="zh-CN" altLang="en-US" dirty="0" smtClean="0"/>
              <a:t>调度相关</a:t>
            </a:r>
            <a:r>
              <a:rPr lang="zh-CN" altLang="en-US" dirty="0"/>
              <a:t>数据结构</a:t>
            </a:r>
          </a:p>
        </p:txBody>
      </p:sp>
      <p:sp>
        <p:nvSpPr>
          <p:cNvPr id="743427" name="Rectangle 3"/>
          <p:cNvSpPr>
            <a:spLocks noGrp="1" noChangeArrowheads="1"/>
          </p:cNvSpPr>
          <p:nvPr>
            <p:ph type="body" idx="1"/>
          </p:nvPr>
        </p:nvSpPr>
        <p:spPr>
          <a:xfrm>
            <a:off x="611188" y="1268413"/>
            <a:ext cx="8532812" cy="5589587"/>
          </a:xfrm>
        </p:spPr>
        <p:txBody>
          <a:bodyPr/>
          <a:lstStyle/>
          <a:p>
            <a:pPr>
              <a:spcBef>
                <a:spcPts val="0"/>
              </a:spcBef>
            </a:pPr>
            <a:r>
              <a:rPr lang="en-US" altLang="zh-CN" dirty="0"/>
              <a:t>task[NR_TASKS]</a:t>
            </a:r>
          </a:p>
          <a:p>
            <a:pPr lvl="1">
              <a:spcBef>
                <a:spcPts val="0"/>
              </a:spcBef>
            </a:pPr>
            <a:r>
              <a:rPr lang="zh-CN" altLang="en-US" dirty="0"/>
              <a:t>所有进程</a:t>
            </a:r>
            <a:r>
              <a:rPr lang="zh-CN" altLang="en-US" dirty="0" smtClean="0"/>
              <a:t>（包括</a:t>
            </a:r>
            <a:r>
              <a:rPr lang="en-US" altLang="zh-CN" dirty="0" smtClean="0"/>
              <a:t>0</a:t>
            </a:r>
            <a:r>
              <a:rPr lang="zh-CN" altLang="en-US" dirty="0"/>
              <a:t>号进程</a:t>
            </a:r>
            <a:r>
              <a:rPr lang="zh-CN" altLang="en-US" dirty="0" smtClean="0"/>
              <a:t>）构成的双向循环链表</a:t>
            </a:r>
            <a:endParaRPr lang="en-US" altLang="zh-CN" dirty="0" smtClean="0"/>
          </a:p>
          <a:p>
            <a:pPr lvl="2">
              <a:spcBef>
                <a:spcPts val="0"/>
              </a:spcBef>
            </a:pPr>
            <a:r>
              <a:rPr lang="zh-CN" altLang="en-US" dirty="0" smtClean="0"/>
              <a:t>该链表全系统唯一</a:t>
            </a:r>
            <a:endParaRPr lang="en-US" altLang="zh-CN" dirty="0" smtClean="0"/>
          </a:p>
          <a:p>
            <a:pPr lvl="2">
              <a:spcBef>
                <a:spcPts val="0"/>
              </a:spcBef>
            </a:pPr>
            <a:r>
              <a:rPr lang="zh-CN" altLang="en-US" dirty="0" smtClean="0"/>
              <a:t>表头是</a:t>
            </a:r>
            <a:r>
              <a:rPr lang="zh-CN" altLang="en-US" dirty="0" smtClean="0">
                <a:solidFill>
                  <a:srgbClr val="FF0000"/>
                </a:solidFill>
              </a:rPr>
              <a:t>启动</a:t>
            </a:r>
            <a:r>
              <a:rPr lang="en-US" altLang="zh-CN" dirty="0" smtClean="0">
                <a:solidFill>
                  <a:srgbClr val="FF0000"/>
                </a:solidFill>
              </a:rPr>
              <a:t>CPU</a:t>
            </a:r>
            <a:r>
              <a:rPr lang="zh-CN" altLang="en-US" dirty="0" smtClean="0"/>
              <a:t>（</a:t>
            </a:r>
            <a:r>
              <a:rPr lang="en-US" altLang="zh-CN" dirty="0" smtClean="0"/>
              <a:t>BSP</a:t>
            </a:r>
            <a:r>
              <a:rPr lang="zh-CN" altLang="en-US" dirty="0" smtClean="0"/>
              <a:t>）的</a:t>
            </a:r>
            <a:r>
              <a:rPr lang="en-US" altLang="zh-CN" dirty="0" smtClean="0"/>
              <a:t>0</a:t>
            </a:r>
            <a:r>
              <a:rPr lang="zh-CN" altLang="en-US" dirty="0" smtClean="0"/>
              <a:t>号进程，即</a:t>
            </a:r>
            <a:r>
              <a:rPr lang="en-US" altLang="zh-CN" dirty="0" err="1" smtClean="0">
                <a:solidFill>
                  <a:srgbClr val="FF0000"/>
                </a:solidFill>
              </a:rPr>
              <a:t>init_task</a:t>
            </a:r>
            <a:endParaRPr lang="en-US" altLang="zh-CN" dirty="0" smtClean="0"/>
          </a:p>
          <a:p>
            <a:pPr>
              <a:spcBef>
                <a:spcPts val="0"/>
              </a:spcBef>
            </a:pPr>
            <a:r>
              <a:rPr lang="en-US" altLang="zh-CN" dirty="0" err="1" smtClean="0"/>
              <a:t>init_tasks</a:t>
            </a:r>
            <a:r>
              <a:rPr lang="en-US" altLang="zh-CN" dirty="0" smtClean="0"/>
              <a:t>[NR_CPUS</a:t>
            </a:r>
            <a:r>
              <a:rPr lang="en-US" altLang="zh-CN" dirty="0"/>
              <a:t>]</a:t>
            </a:r>
          </a:p>
          <a:p>
            <a:pPr lvl="1">
              <a:spcBef>
                <a:spcPts val="0"/>
              </a:spcBef>
            </a:pPr>
            <a:r>
              <a:rPr lang="zh-CN" altLang="en-US" dirty="0" smtClean="0"/>
              <a:t>由所有</a:t>
            </a:r>
            <a:r>
              <a:rPr lang="en-US" altLang="zh-CN" dirty="0" smtClean="0"/>
              <a:t>CPU</a:t>
            </a:r>
            <a:r>
              <a:rPr lang="zh-CN" altLang="en-US" dirty="0" smtClean="0"/>
              <a:t>的</a:t>
            </a:r>
            <a:r>
              <a:rPr lang="en-US" altLang="zh-CN" dirty="0" err="1" smtClean="0"/>
              <a:t>idle_task</a:t>
            </a:r>
            <a:r>
              <a:rPr lang="en-US" altLang="zh-CN" dirty="0" smtClean="0"/>
              <a:t>(</a:t>
            </a:r>
            <a:r>
              <a:rPr lang="en-US" altLang="zh-CN" dirty="0" smtClean="0">
                <a:solidFill>
                  <a:srgbClr val="FF0000"/>
                </a:solidFill>
              </a:rPr>
              <a:t>idle</a:t>
            </a:r>
            <a:r>
              <a:rPr lang="zh-CN" altLang="en-US" dirty="0" smtClean="0">
                <a:solidFill>
                  <a:srgbClr val="FF0000"/>
                </a:solidFill>
              </a:rPr>
              <a:t>进程</a:t>
            </a:r>
            <a:r>
              <a:rPr lang="en-US" altLang="zh-CN" dirty="0" smtClean="0"/>
              <a:t>)</a:t>
            </a:r>
            <a:r>
              <a:rPr lang="zh-CN" altLang="en-US" dirty="0" smtClean="0"/>
              <a:t>组成的双向链表</a:t>
            </a:r>
            <a:endParaRPr lang="en-US" altLang="zh-CN" dirty="0" smtClean="0"/>
          </a:p>
          <a:p>
            <a:pPr lvl="2">
              <a:spcBef>
                <a:spcPts val="0"/>
              </a:spcBef>
            </a:pPr>
            <a:r>
              <a:rPr lang="zh-CN" altLang="en-US" dirty="0" smtClean="0"/>
              <a:t>实质为</a:t>
            </a:r>
            <a:r>
              <a:rPr lang="en-US" altLang="zh-CN" dirty="0" smtClean="0"/>
              <a:t>task[NR_TASKS]</a:t>
            </a:r>
            <a:r>
              <a:rPr lang="zh-CN" altLang="en-US" dirty="0" smtClean="0"/>
              <a:t>的</a:t>
            </a:r>
            <a:r>
              <a:rPr lang="zh-CN" altLang="en-US" dirty="0"/>
              <a:t>子</a:t>
            </a:r>
            <a:r>
              <a:rPr lang="zh-CN" altLang="en-US" dirty="0" smtClean="0"/>
              <a:t>链表</a:t>
            </a:r>
            <a:endParaRPr lang="zh-CN" altLang="en-US" dirty="0"/>
          </a:p>
          <a:p>
            <a:pPr lvl="2">
              <a:spcBef>
                <a:spcPts val="0"/>
              </a:spcBef>
            </a:pPr>
            <a:r>
              <a:rPr lang="zh-CN" altLang="en-US" dirty="0" smtClean="0"/>
              <a:t>调度</a:t>
            </a:r>
            <a:r>
              <a:rPr lang="zh-CN" altLang="en-US" dirty="0"/>
              <a:t>器</a:t>
            </a:r>
            <a:r>
              <a:rPr lang="zh-CN" altLang="en-US" dirty="0" smtClean="0"/>
              <a:t>通过宏</a:t>
            </a:r>
            <a:r>
              <a:rPr lang="en-US" altLang="zh-CN" dirty="0" err="1" smtClean="0">
                <a:solidFill>
                  <a:srgbClr val="FF0000"/>
                </a:solidFill>
              </a:rPr>
              <a:t>idle_task</a:t>
            </a:r>
            <a:r>
              <a:rPr lang="en-US" altLang="zh-CN" dirty="0" smtClean="0">
                <a:solidFill>
                  <a:srgbClr val="FF0000"/>
                </a:solidFill>
              </a:rPr>
              <a:t>(</a:t>
            </a:r>
            <a:r>
              <a:rPr lang="en-US" altLang="zh-CN" dirty="0" err="1" smtClean="0">
                <a:solidFill>
                  <a:srgbClr val="FF0000"/>
                </a:solidFill>
              </a:rPr>
              <a:t>cpu</a:t>
            </a:r>
            <a:r>
              <a:rPr lang="en-US" altLang="zh-CN" dirty="0" smtClean="0">
                <a:solidFill>
                  <a:srgbClr val="FF0000"/>
                </a:solidFill>
              </a:rPr>
              <a:t>)</a:t>
            </a:r>
            <a:r>
              <a:rPr lang="zh-CN" altLang="en-US" dirty="0" smtClean="0"/>
              <a:t> 访问</a:t>
            </a:r>
            <a:r>
              <a:rPr lang="zh-CN" altLang="en-US" dirty="0"/>
              <a:t>这些“</a:t>
            </a:r>
            <a:r>
              <a:rPr lang="en-US" altLang="zh-CN" dirty="0"/>
              <a:t>idle”</a:t>
            </a:r>
            <a:r>
              <a:rPr lang="zh-CN" altLang="en-US" dirty="0" smtClean="0"/>
              <a:t>进程</a:t>
            </a:r>
            <a:endParaRPr lang="zh-CN" altLang="en-US" dirty="0"/>
          </a:p>
        </p:txBody>
      </p:sp>
      <p:pic>
        <p:nvPicPr>
          <p:cNvPr id="5" name="Picture 6"/>
          <p:cNvPicPr>
            <a:picLocks noChangeAspect="1" noChangeArrowheads="1"/>
          </p:cNvPicPr>
          <p:nvPr/>
        </p:nvPicPr>
        <p:blipFill>
          <a:blip r:embed="rId2" cstate="print"/>
          <a:srcRect/>
          <a:stretch>
            <a:fillRect/>
          </a:stretch>
        </p:blipFill>
        <p:spPr bwMode="auto">
          <a:xfrm>
            <a:off x="714348" y="4643446"/>
            <a:ext cx="8172450" cy="2001838"/>
          </a:xfrm>
          <a:prstGeom prst="rect">
            <a:avLst/>
          </a:prstGeom>
          <a:noFill/>
        </p:spPr>
      </p:pic>
      <p:sp>
        <p:nvSpPr>
          <p:cNvPr id="6" name="椭圆 5"/>
          <p:cNvSpPr/>
          <p:nvPr/>
        </p:nvSpPr>
        <p:spPr bwMode="auto">
          <a:xfrm>
            <a:off x="3357554" y="5429264"/>
            <a:ext cx="3571900" cy="432792"/>
          </a:xfrm>
          <a:prstGeom prst="ellipse">
            <a:avLst/>
          </a:prstGeom>
          <a:noFill/>
          <a:ln w="19050" cap="flat" cmpd="sng" algn="ctr">
            <a:solidFill>
              <a:srgbClr val="008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400" b="0" i="0" u="none" strike="noStrike" cap="none" normalizeH="0" baseline="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7" name="椭圆 6"/>
          <p:cNvSpPr/>
          <p:nvPr/>
        </p:nvSpPr>
        <p:spPr bwMode="auto">
          <a:xfrm>
            <a:off x="2071670" y="5429264"/>
            <a:ext cx="1214446" cy="432792"/>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400" b="0" i="0" u="none" strike="noStrike" cap="none" normalizeH="0" baseline="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8"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72A66155-BD95-417F-AF29-6CA036CC7819}" type="slidenum">
              <a:rPr lang="en-US" altLang="zh-CN"/>
              <a:pPr/>
              <a:t>15</a:t>
            </a:fld>
            <a:endParaRPr lang="en-US" altLang="zh-CN"/>
          </a:p>
        </p:txBody>
      </p:sp>
      <p:sp>
        <p:nvSpPr>
          <p:cNvPr id="744450" name="Rectangle 2"/>
          <p:cNvSpPr>
            <a:spLocks noGrp="1" noChangeArrowheads="1"/>
          </p:cNvSpPr>
          <p:nvPr>
            <p:ph type="title"/>
          </p:nvPr>
        </p:nvSpPr>
        <p:spPr/>
        <p:txBody>
          <a:bodyPr/>
          <a:lstStyle/>
          <a:p>
            <a:r>
              <a:rPr lang="en-US" altLang="zh-CN" dirty="0" err="1" smtClean="0"/>
              <a:t>init_tasks</a:t>
            </a:r>
            <a:r>
              <a:rPr lang="zh-CN" altLang="en-US" dirty="0" smtClean="0"/>
              <a:t>结构说明</a:t>
            </a:r>
            <a:endParaRPr lang="zh-CN" altLang="en-US" dirty="0"/>
          </a:p>
        </p:txBody>
      </p:sp>
      <p:sp>
        <p:nvSpPr>
          <p:cNvPr id="744451" name="Rectangle 3"/>
          <p:cNvSpPr>
            <a:spLocks noGrp="1" noChangeArrowheads="1"/>
          </p:cNvSpPr>
          <p:nvPr>
            <p:ph type="body" idx="1"/>
          </p:nvPr>
        </p:nvSpPr>
        <p:spPr/>
        <p:txBody>
          <a:bodyPr/>
          <a:lstStyle/>
          <a:p>
            <a:r>
              <a:rPr lang="zh-CN" altLang="en-US" dirty="0" smtClean="0"/>
              <a:t>调度器不</a:t>
            </a:r>
            <a:r>
              <a:rPr lang="zh-CN" altLang="en-US" dirty="0"/>
              <a:t>直接</a:t>
            </a:r>
            <a:r>
              <a:rPr lang="zh-CN" altLang="en-US" dirty="0" smtClean="0"/>
              <a:t>使用以</a:t>
            </a:r>
            <a:r>
              <a:rPr lang="en-US" altLang="zh-CN" dirty="0" err="1" smtClean="0"/>
              <a:t>init_task</a:t>
            </a:r>
            <a:r>
              <a:rPr lang="zh-CN" altLang="en-US" dirty="0"/>
              <a:t>为表头的进程</a:t>
            </a:r>
            <a:r>
              <a:rPr lang="zh-CN" altLang="en-US" dirty="0" smtClean="0"/>
              <a:t>链表</a:t>
            </a:r>
            <a:endParaRPr lang="en-US" altLang="zh-CN" dirty="0" smtClean="0"/>
          </a:p>
          <a:p>
            <a:pPr lvl="1"/>
            <a:r>
              <a:rPr lang="zh-CN" altLang="en-US" dirty="0" smtClean="0"/>
              <a:t>仅</a:t>
            </a:r>
            <a:r>
              <a:rPr lang="zh-CN" altLang="en-US" dirty="0"/>
              <a:t>使用其中的“</a:t>
            </a:r>
            <a:r>
              <a:rPr lang="en-US" altLang="zh-CN" dirty="0" err="1">
                <a:solidFill>
                  <a:srgbClr val="FF0000"/>
                </a:solidFill>
              </a:rPr>
              <a:t>idle_task</a:t>
            </a:r>
            <a:r>
              <a:rPr lang="en-US" altLang="zh-CN" dirty="0" smtClean="0"/>
              <a:t>”</a:t>
            </a:r>
            <a:r>
              <a:rPr lang="zh-CN" altLang="en-US" dirty="0" smtClean="0"/>
              <a:t>，该</a:t>
            </a:r>
            <a:r>
              <a:rPr lang="zh-CN" altLang="en-US" dirty="0"/>
              <a:t>进程在引导完系统后即处于</a:t>
            </a:r>
            <a:r>
              <a:rPr lang="en-US" altLang="zh-CN" dirty="0" err="1">
                <a:solidFill>
                  <a:srgbClr val="FF0000"/>
                </a:solidFill>
              </a:rPr>
              <a:t>cpu_idle</a:t>
            </a:r>
            <a:r>
              <a:rPr lang="en-US" altLang="zh-CN" dirty="0">
                <a:solidFill>
                  <a:srgbClr val="FF0000"/>
                </a:solidFill>
              </a:rPr>
              <a:t>()</a:t>
            </a:r>
            <a:r>
              <a:rPr lang="zh-CN" altLang="en-US" dirty="0"/>
              <a:t>循环</a:t>
            </a:r>
            <a:r>
              <a:rPr lang="zh-CN" altLang="en-US" dirty="0" smtClean="0"/>
              <a:t>中</a:t>
            </a:r>
            <a:endParaRPr lang="zh-CN" altLang="en-US" dirty="0"/>
          </a:p>
          <a:p>
            <a:pPr lvl="1"/>
            <a:r>
              <a:rPr lang="zh-CN" altLang="en-US" dirty="0"/>
              <a:t>新</a:t>
            </a:r>
            <a:r>
              <a:rPr lang="zh-CN" altLang="en-US" dirty="0" smtClean="0"/>
              <a:t>进程被添加</a:t>
            </a:r>
            <a:r>
              <a:rPr lang="zh-CN" altLang="en-US" dirty="0"/>
              <a:t>到</a:t>
            </a:r>
            <a:r>
              <a:rPr lang="en-US" altLang="zh-CN" dirty="0" err="1"/>
              <a:t>init_task</a:t>
            </a:r>
            <a:r>
              <a:rPr lang="zh-CN" altLang="en-US" dirty="0"/>
              <a:t>的左端，即</a:t>
            </a:r>
            <a:r>
              <a:rPr lang="en-US" altLang="zh-CN" dirty="0" err="1"/>
              <a:t>prev</a:t>
            </a:r>
            <a:r>
              <a:rPr lang="zh-CN" altLang="en-US" dirty="0" smtClean="0"/>
              <a:t>端</a:t>
            </a:r>
            <a:endParaRPr lang="en-US" altLang="zh-CN" dirty="0"/>
          </a:p>
        </p:txBody>
      </p:sp>
      <p:pic>
        <p:nvPicPr>
          <p:cNvPr id="744454" name="Picture 6"/>
          <p:cNvPicPr>
            <a:picLocks noChangeAspect="1" noChangeArrowheads="1"/>
          </p:cNvPicPr>
          <p:nvPr/>
        </p:nvPicPr>
        <p:blipFill>
          <a:blip r:embed="rId2" cstate="print"/>
          <a:srcRect/>
          <a:stretch>
            <a:fillRect/>
          </a:stretch>
        </p:blipFill>
        <p:spPr bwMode="auto">
          <a:xfrm>
            <a:off x="642910" y="3571876"/>
            <a:ext cx="8172450" cy="2001838"/>
          </a:xfrm>
          <a:prstGeom prst="rect">
            <a:avLst/>
          </a:prstGeom>
          <a:noFill/>
        </p:spPr>
      </p:pic>
      <p:sp>
        <p:nvSpPr>
          <p:cNvPr id="6" name="椭圆 5"/>
          <p:cNvSpPr/>
          <p:nvPr/>
        </p:nvSpPr>
        <p:spPr bwMode="auto">
          <a:xfrm>
            <a:off x="2285984" y="4967298"/>
            <a:ext cx="6715172" cy="519351"/>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9C4FBADB-608D-4CDB-BC78-777512197A45}" type="slidenum">
              <a:rPr lang="en-US" altLang="zh-CN"/>
              <a:pPr/>
              <a:t>16</a:t>
            </a:fld>
            <a:endParaRPr lang="en-US" altLang="zh-CN"/>
          </a:p>
        </p:txBody>
      </p:sp>
      <p:sp>
        <p:nvSpPr>
          <p:cNvPr id="788482" name="Rectangle 2"/>
          <p:cNvSpPr>
            <a:spLocks noGrp="1" noChangeArrowheads="1"/>
          </p:cNvSpPr>
          <p:nvPr>
            <p:ph type="title"/>
          </p:nvPr>
        </p:nvSpPr>
        <p:spPr/>
        <p:txBody>
          <a:bodyPr/>
          <a:lstStyle/>
          <a:p>
            <a:r>
              <a:rPr lang="en-US" altLang="zh-CN" dirty="0"/>
              <a:t>idle</a:t>
            </a:r>
            <a:r>
              <a:rPr lang="zh-CN" altLang="en-US" dirty="0"/>
              <a:t>进程</a:t>
            </a:r>
          </a:p>
        </p:txBody>
      </p:sp>
      <p:sp>
        <p:nvSpPr>
          <p:cNvPr id="788483" name="Rectangle 3"/>
          <p:cNvSpPr>
            <a:spLocks noGrp="1" noChangeArrowheads="1"/>
          </p:cNvSpPr>
          <p:nvPr>
            <p:ph type="body" idx="1"/>
          </p:nvPr>
        </p:nvSpPr>
        <p:spPr>
          <a:xfrm>
            <a:off x="611188" y="1268413"/>
            <a:ext cx="8532812" cy="5589587"/>
          </a:xfrm>
        </p:spPr>
        <p:txBody>
          <a:bodyPr/>
          <a:lstStyle/>
          <a:p>
            <a:pPr>
              <a:spcBef>
                <a:spcPts val="0"/>
              </a:spcBef>
            </a:pPr>
            <a:r>
              <a:rPr lang="zh-CN" altLang="en-US" dirty="0" smtClean="0"/>
              <a:t>系统引导</a:t>
            </a:r>
            <a:r>
              <a:rPr lang="zh-CN" altLang="en-US" dirty="0"/>
              <a:t>进程（</a:t>
            </a:r>
            <a:r>
              <a:rPr lang="en-US" altLang="zh-CN" dirty="0" err="1"/>
              <a:t>init_task</a:t>
            </a:r>
            <a:r>
              <a:rPr lang="zh-CN" altLang="en-US" dirty="0"/>
              <a:t>）在引导结束</a:t>
            </a:r>
            <a:r>
              <a:rPr lang="zh-CN" altLang="en-US" dirty="0" smtClean="0"/>
              <a:t>后成为</a:t>
            </a:r>
            <a:r>
              <a:rPr lang="en-US" altLang="zh-CN" dirty="0" err="1"/>
              <a:t>cpu</a:t>
            </a:r>
            <a:r>
              <a:rPr lang="en-US" altLang="zh-CN" dirty="0"/>
              <a:t> 0</a:t>
            </a:r>
            <a:r>
              <a:rPr lang="zh-CN" altLang="en-US" dirty="0"/>
              <a:t>上的</a:t>
            </a:r>
            <a:r>
              <a:rPr lang="en-US" altLang="zh-CN" dirty="0"/>
              <a:t>idle</a:t>
            </a:r>
            <a:r>
              <a:rPr lang="zh-CN" altLang="en-US" dirty="0" smtClean="0"/>
              <a:t>进程</a:t>
            </a:r>
            <a:endParaRPr lang="en-US" altLang="zh-CN" dirty="0" smtClean="0"/>
          </a:p>
          <a:p>
            <a:pPr lvl="1">
              <a:spcBef>
                <a:spcPts val="0"/>
              </a:spcBef>
            </a:pPr>
            <a:r>
              <a:rPr lang="zh-CN" altLang="en-US" dirty="0" smtClean="0"/>
              <a:t>每个</a:t>
            </a:r>
            <a:r>
              <a:rPr lang="en-US" altLang="zh-CN" dirty="0" smtClean="0"/>
              <a:t>CPU</a:t>
            </a:r>
            <a:r>
              <a:rPr lang="zh-CN" altLang="en-US" dirty="0" smtClean="0"/>
              <a:t>上</a:t>
            </a:r>
            <a:r>
              <a:rPr lang="zh-CN" altLang="en-US" dirty="0"/>
              <a:t>都有一个</a:t>
            </a:r>
            <a:r>
              <a:rPr lang="en-US" altLang="zh-CN" dirty="0"/>
              <a:t>idle</a:t>
            </a:r>
            <a:r>
              <a:rPr lang="zh-CN" altLang="en-US" dirty="0" smtClean="0"/>
              <a:t>进程</a:t>
            </a:r>
            <a:endParaRPr lang="en-US" altLang="zh-CN" dirty="0" smtClean="0"/>
          </a:p>
          <a:p>
            <a:pPr lvl="1">
              <a:spcBef>
                <a:spcPts val="0"/>
              </a:spcBef>
            </a:pPr>
            <a:r>
              <a:rPr lang="zh-CN" altLang="en-US" dirty="0" smtClean="0"/>
              <a:t>进程</a:t>
            </a:r>
            <a:r>
              <a:rPr lang="zh-CN" altLang="en-US" dirty="0"/>
              <a:t>登记在</a:t>
            </a:r>
            <a:r>
              <a:rPr lang="en-US" altLang="zh-CN" dirty="0" err="1"/>
              <a:t>init_tasks</a:t>
            </a:r>
            <a:r>
              <a:rPr lang="en-US" altLang="zh-CN" dirty="0"/>
              <a:t>[]</a:t>
            </a:r>
            <a:r>
              <a:rPr lang="zh-CN" altLang="en-US" dirty="0"/>
              <a:t>数组中</a:t>
            </a:r>
            <a:r>
              <a:rPr lang="zh-CN" altLang="en-US" dirty="0" smtClean="0"/>
              <a:t>，可用</a:t>
            </a:r>
            <a:r>
              <a:rPr lang="en-US" altLang="zh-CN" dirty="0" err="1">
                <a:solidFill>
                  <a:srgbClr val="FF0000"/>
                </a:solidFill>
              </a:rPr>
              <a:t>idle_task</a:t>
            </a:r>
            <a:r>
              <a:rPr lang="en-US" altLang="zh-CN" dirty="0">
                <a:solidFill>
                  <a:srgbClr val="FF0000"/>
                </a:solidFill>
              </a:rPr>
              <a:t>()</a:t>
            </a:r>
            <a:r>
              <a:rPr lang="zh-CN" altLang="en-US" dirty="0"/>
              <a:t>宏</a:t>
            </a:r>
            <a:r>
              <a:rPr lang="zh-CN" altLang="en-US" dirty="0" smtClean="0"/>
              <a:t>访问</a:t>
            </a:r>
            <a:endParaRPr lang="zh-CN" altLang="en-US" dirty="0"/>
          </a:p>
          <a:p>
            <a:pPr>
              <a:spcBef>
                <a:spcPts val="0"/>
              </a:spcBef>
            </a:pPr>
            <a:r>
              <a:rPr lang="en-US" altLang="zh-CN" dirty="0"/>
              <a:t>idle</a:t>
            </a:r>
            <a:r>
              <a:rPr lang="zh-CN" altLang="en-US" dirty="0"/>
              <a:t>进程</a:t>
            </a:r>
            <a:r>
              <a:rPr lang="zh-CN" altLang="en-US" dirty="0">
                <a:solidFill>
                  <a:srgbClr val="FF0000"/>
                </a:solidFill>
              </a:rPr>
              <a:t>不进入就绪</a:t>
            </a:r>
            <a:r>
              <a:rPr lang="zh-CN" altLang="en-US" dirty="0" smtClean="0">
                <a:solidFill>
                  <a:srgbClr val="FF0000"/>
                </a:solidFill>
              </a:rPr>
              <a:t>队列</a:t>
            </a:r>
            <a:endParaRPr lang="en-US" altLang="zh-CN" dirty="0" smtClean="0">
              <a:solidFill>
                <a:srgbClr val="FF0000"/>
              </a:solidFill>
            </a:endParaRPr>
          </a:p>
          <a:p>
            <a:pPr lvl="1">
              <a:spcBef>
                <a:spcPts val="0"/>
              </a:spcBef>
            </a:pPr>
            <a:r>
              <a:rPr lang="zh-CN" altLang="en-US" dirty="0" smtClean="0"/>
              <a:t>仅</a:t>
            </a:r>
            <a:r>
              <a:rPr lang="zh-CN" altLang="en-US" dirty="0"/>
              <a:t>当就绪队列为</a:t>
            </a:r>
            <a:r>
              <a:rPr lang="zh-CN" altLang="en-US" dirty="0" smtClean="0"/>
              <a:t>空时</a:t>
            </a:r>
            <a:r>
              <a:rPr lang="en-US" altLang="zh-CN" dirty="0" smtClean="0"/>
              <a:t>idle</a:t>
            </a:r>
            <a:r>
              <a:rPr lang="zh-CN" altLang="en-US" dirty="0"/>
              <a:t>进程才会被</a:t>
            </a:r>
            <a:r>
              <a:rPr lang="zh-CN" altLang="en-US" dirty="0" smtClean="0"/>
              <a:t>调度</a:t>
            </a:r>
            <a:endParaRPr lang="zh-CN" altLang="en-US" dirty="0"/>
          </a:p>
        </p:txBody>
      </p:sp>
      <p:pic>
        <p:nvPicPr>
          <p:cNvPr id="5" name="Picture 6"/>
          <p:cNvPicPr>
            <a:picLocks noChangeAspect="1" noChangeArrowheads="1"/>
          </p:cNvPicPr>
          <p:nvPr/>
        </p:nvPicPr>
        <p:blipFill>
          <a:blip r:embed="rId2" cstate="print"/>
          <a:srcRect/>
          <a:stretch>
            <a:fillRect/>
          </a:stretch>
        </p:blipFill>
        <p:spPr bwMode="auto">
          <a:xfrm>
            <a:off x="642910" y="4357694"/>
            <a:ext cx="8172450" cy="2001838"/>
          </a:xfrm>
          <a:prstGeom prst="rect">
            <a:avLst/>
          </a:prstGeom>
          <a:noFill/>
        </p:spPr>
      </p:pic>
      <p:sp>
        <p:nvSpPr>
          <p:cNvPr id="6" name="椭圆 5"/>
          <p:cNvSpPr/>
          <p:nvPr/>
        </p:nvSpPr>
        <p:spPr bwMode="auto">
          <a:xfrm>
            <a:off x="3286116" y="5073648"/>
            <a:ext cx="1428760" cy="519351"/>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8776F350-BCF7-411E-AA33-70B3865F9C3E}" type="slidenum">
              <a:rPr lang="en-US" altLang="zh-CN"/>
              <a:pPr/>
              <a:t>17</a:t>
            </a:fld>
            <a:endParaRPr lang="en-US" altLang="zh-CN"/>
          </a:p>
        </p:txBody>
      </p:sp>
      <p:sp>
        <p:nvSpPr>
          <p:cNvPr id="790530" name="Rectangle 2"/>
          <p:cNvSpPr>
            <a:spLocks noGrp="1" noChangeArrowheads="1"/>
          </p:cNvSpPr>
          <p:nvPr>
            <p:ph type="title"/>
          </p:nvPr>
        </p:nvSpPr>
        <p:spPr/>
        <p:txBody>
          <a:bodyPr/>
          <a:lstStyle/>
          <a:p>
            <a:r>
              <a:rPr lang="en-US" altLang="zh-CN" dirty="0" err="1"/>
              <a:t>cpu_idle</a:t>
            </a:r>
            <a:r>
              <a:rPr lang="en-US" altLang="zh-CN" dirty="0"/>
              <a:t>() </a:t>
            </a:r>
          </a:p>
        </p:txBody>
      </p:sp>
      <p:sp>
        <p:nvSpPr>
          <p:cNvPr id="790531" name="Rectangle 3"/>
          <p:cNvSpPr>
            <a:spLocks noGrp="1" noChangeArrowheads="1"/>
          </p:cNvSpPr>
          <p:nvPr>
            <p:ph type="body" idx="1"/>
          </p:nvPr>
        </p:nvSpPr>
        <p:spPr/>
        <p:txBody>
          <a:bodyPr/>
          <a:lstStyle/>
          <a:p>
            <a:r>
              <a:rPr lang="zh-CN" altLang="en-US" dirty="0" smtClean="0"/>
              <a:t>没有其他进程需要被调度时才执行</a:t>
            </a:r>
            <a:r>
              <a:rPr lang="en-US" altLang="zh-CN" dirty="0" err="1" smtClean="0"/>
              <a:t>cpu_idle</a:t>
            </a:r>
            <a:r>
              <a:rPr lang="en-US" altLang="zh-CN" dirty="0" smtClean="0"/>
              <a:t>()</a:t>
            </a:r>
          </a:p>
          <a:p>
            <a:pPr lvl="1"/>
            <a:r>
              <a:rPr lang="zh-CN" altLang="en-US" dirty="0" smtClean="0"/>
              <a:t>将</a:t>
            </a:r>
            <a:r>
              <a:rPr lang="en-US" altLang="zh-CN" dirty="0" err="1" smtClean="0"/>
              <a:t>init_task</a:t>
            </a:r>
            <a:r>
              <a:rPr lang="zh-CN" altLang="en-US" dirty="0"/>
              <a:t>的</a:t>
            </a:r>
            <a:r>
              <a:rPr lang="en-US" altLang="zh-CN" dirty="0"/>
              <a:t>nice</a:t>
            </a:r>
            <a:r>
              <a:rPr lang="zh-CN" altLang="en-US" dirty="0" smtClean="0"/>
              <a:t>值设</a:t>
            </a:r>
            <a:r>
              <a:rPr lang="zh-CN" altLang="en-US" dirty="0"/>
              <a:t>为</a:t>
            </a:r>
            <a:r>
              <a:rPr lang="en-US" altLang="zh-CN" dirty="0"/>
              <a:t>20</a:t>
            </a:r>
            <a:r>
              <a:rPr lang="zh-CN" altLang="en-US" dirty="0"/>
              <a:t>（最低优先级），</a:t>
            </a:r>
            <a:r>
              <a:rPr lang="en-US" altLang="zh-CN" dirty="0"/>
              <a:t>counter</a:t>
            </a:r>
            <a:r>
              <a:rPr lang="zh-CN" altLang="en-US" dirty="0"/>
              <a:t>为</a:t>
            </a:r>
            <a:r>
              <a:rPr lang="en-US" altLang="zh-CN" dirty="0"/>
              <a:t>-100</a:t>
            </a:r>
            <a:r>
              <a:rPr lang="zh-CN" altLang="en-US" dirty="0"/>
              <a:t>（无意义的足够小</a:t>
            </a:r>
            <a:r>
              <a:rPr lang="zh-CN" altLang="en-US" dirty="0" smtClean="0"/>
              <a:t>）</a:t>
            </a:r>
            <a:endParaRPr lang="en-US" altLang="zh-CN" dirty="0" smtClean="0"/>
          </a:p>
          <a:p>
            <a:pPr lvl="1"/>
            <a:r>
              <a:rPr lang="zh-CN" altLang="en-US" dirty="0" smtClean="0"/>
              <a:t>然后</a:t>
            </a:r>
            <a:r>
              <a:rPr lang="en-US" altLang="zh-CN" dirty="0" err="1"/>
              <a:t>cpu_idle</a:t>
            </a:r>
            <a:r>
              <a:rPr lang="en-US" altLang="zh-CN" dirty="0"/>
              <a:t>()</a:t>
            </a:r>
            <a:r>
              <a:rPr lang="zh-CN" altLang="en-US" dirty="0"/>
              <a:t>进入无限</a:t>
            </a:r>
            <a:r>
              <a:rPr lang="zh-CN" altLang="en-US" dirty="0" smtClean="0"/>
              <a:t>循环</a:t>
            </a:r>
            <a:endParaRPr lang="zh-CN" altLang="en-US" dirty="0"/>
          </a:p>
        </p:txBody>
      </p:sp>
      <p:sp>
        <p:nvSpPr>
          <p:cNvPr id="790533" name="Rectangle 5"/>
          <p:cNvSpPr>
            <a:spLocks noChangeArrowheads="1"/>
          </p:cNvSpPr>
          <p:nvPr/>
        </p:nvSpPr>
        <p:spPr bwMode="auto">
          <a:xfrm>
            <a:off x="1500166" y="3143248"/>
            <a:ext cx="6480175" cy="3681008"/>
          </a:xfrm>
          <a:prstGeom prst="rect">
            <a:avLst/>
          </a:prstGeom>
          <a:noFill/>
          <a:ln w="9525">
            <a:noFill/>
            <a:miter lim="800000"/>
            <a:headEnd/>
            <a:tailEnd/>
          </a:ln>
          <a:effectLst/>
        </p:spPr>
        <p:txBody>
          <a:bodyPr>
            <a:spAutoFit/>
          </a:bodyPr>
          <a:lstStyle/>
          <a:p>
            <a:r>
              <a:rPr lang="en-US" altLang="zh-CN" sz="2200" b="1" dirty="0">
                <a:solidFill>
                  <a:srgbClr val="9900CC"/>
                </a:solidFill>
                <a:effectLst/>
              </a:rPr>
              <a:t>while (1) {</a:t>
            </a:r>
          </a:p>
          <a:p>
            <a:r>
              <a:rPr lang="en-US" altLang="zh-CN" sz="2200" b="1" dirty="0">
                <a:solidFill>
                  <a:srgbClr val="9900CC"/>
                </a:solidFill>
                <a:effectLst/>
              </a:rPr>
              <a:t>    void (*idle)(void) = </a:t>
            </a:r>
            <a:r>
              <a:rPr lang="en-US" altLang="zh-CN" sz="2200" b="1" dirty="0" err="1">
                <a:solidFill>
                  <a:srgbClr val="9900CC"/>
                </a:solidFill>
                <a:effectLst/>
              </a:rPr>
              <a:t>pm_idle</a:t>
            </a:r>
            <a:r>
              <a:rPr lang="en-US" altLang="zh-CN" sz="2200" b="1" dirty="0">
                <a:solidFill>
                  <a:srgbClr val="9900CC"/>
                </a:solidFill>
                <a:effectLst/>
              </a:rPr>
              <a:t>;</a:t>
            </a:r>
          </a:p>
          <a:p>
            <a:r>
              <a:rPr lang="en-US" altLang="zh-CN" sz="2200" b="1" dirty="0">
                <a:solidFill>
                  <a:srgbClr val="9900CC"/>
                </a:solidFill>
                <a:effectLst/>
              </a:rPr>
              <a:t>    if (!idle)</a:t>
            </a:r>
          </a:p>
          <a:p>
            <a:r>
              <a:rPr lang="en-US" altLang="zh-CN" sz="2200" b="1" dirty="0">
                <a:solidFill>
                  <a:srgbClr val="9900CC"/>
                </a:solidFill>
                <a:effectLst/>
              </a:rPr>
              <a:t>        idle = </a:t>
            </a:r>
            <a:r>
              <a:rPr lang="en-US" altLang="zh-CN" sz="2200" b="1" dirty="0" err="1">
                <a:solidFill>
                  <a:srgbClr val="9900CC"/>
                </a:solidFill>
                <a:effectLst/>
              </a:rPr>
              <a:t>default_idle</a:t>
            </a:r>
            <a:r>
              <a:rPr lang="en-US" altLang="zh-CN" sz="2200" b="1" dirty="0">
                <a:solidFill>
                  <a:srgbClr val="9900CC"/>
                </a:solidFill>
                <a:effectLst/>
              </a:rPr>
              <a:t>;</a:t>
            </a:r>
          </a:p>
          <a:p>
            <a:r>
              <a:rPr lang="en-US" altLang="zh-CN" sz="2200" b="1" dirty="0">
                <a:solidFill>
                  <a:srgbClr val="9900CC"/>
                </a:solidFill>
                <a:effectLst/>
              </a:rPr>
              <a:t>    while (</a:t>
            </a:r>
            <a:r>
              <a:rPr lang="en-US" altLang="zh-CN" sz="2200" b="1" dirty="0">
                <a:effectLst/>
              </a:rPr>
              <a:t>!current-&gt;</a:t>
            </a:r>
            <a:r>
              <a:rPr lang="en-US" altLang="zh-CN" sz="2200" b="1" dirty="0" err="1">
                <a:effectLst/>
              </a:rPr>
              <a:t>need_resched</a:t>
            </a:r>
            <a:r>
              <a:rPr lang="en-US" altLang="zh-CN" sz="2200" b="1" dirty="0">
                <a:solidFill>
                  <a:srgbClr val="9900CC"/>
                </a:solidFill>
                <a:effectLst/>
              </a:rPr>
              <a:t>)</a:t>
            </a:r>
          </a:p>
          <a:p>
            <a:r>
              <a:rPr lang="en-US" altLang="zh-CN" sz="2200" b="1" dirty="0">
                <a:solidFill>
                  <a:srgbClr val="9900CC"/>
                </a:solidFill>
                <a:effectLst/>
              </a:rPr>
              <a:t>   </a:t>
            </a:r>
            <a:r>
              <a:rPr lang="en-US" altLang="zh-CN" sz="2200" b="1" dirty="0" smtClean="0">
                <a:solidFill>
                  <a:srgbClr val="9900CC"/>
                </a:solidFill>
                <a:effectLst/>
              </a:rPr>
              <a:t>     </a:t>
            </a:r>
            <a:r>
              <a:rPr lang="en-US" altLang="zh-CN" sz="2200" b="1" dirty="0">
                <a:solidFill>
                  <a:srgbClr val="9900CC"/>
                </a:solidFill>
                <a:effectLst/>
              </a:rPr>
              <a:t>idle();</a:t>
            </a:r>
          </a:p>
          <a:p>
            <a:r>
              <a:rPr lang="en-US" altLang="zh-CN" sz="2200" b="1" dirty="0">
                <a:solidFill>
                  <a:srgbClr val="9900CC"/>
                </a:solidFill>
                <a:effectLst/>
              </a:rPr>
              <a:t>    schedule();</a:t>
            </a:r>
          </a:p>
          <a:p>
            <a:r>
              <a:rPr lang="en-US" altLang="zh-CN" sz="2200" b="1" dirty="0">
                <a:solidFill>
                  <a:srgbClr val="9900CC"/>
                </a:solidFill>
                <a:effectLst/>
              </a:rPr>
              <a:t>    </a:t>
            </a:r>
            <a:r>
              <a:rPr lang="en-US" altLang="zh-CN" sz="2200" b="1" dirty="0" err="1">
                <a:solidFill>
                  <a:srgbClr val="9900CC"/>
                </a:solidFill>
                <a:effectLst/>
              </a:rPr>
              <a:t>check_pgt_cache</a:t>
            </a:r>
            <a:r>
              <a:rPr lang="en-US" altLang="zh-CN" sz="2200" b="1" dirty="0">
                <a:solidFill>
                  <a:srgbClr val="9900CC"/>
                </a:solidFill>
                <a:effectLst/>
              </a:rPr>
              <a:t>();</a:t>
            </a:r>
          </a:p>
          <a:p>
            <a:r>
              <a:rPr lang="en-US" altLang="zh-CN" sz="2200" b="1" dirty="0">
                <a:solidFill>
                  <a:srgbClr val="9900CC"/>
                </a:solidFill>
                <a:effectLst/>
              </a:rPr>
              <a:t>}</a:t>
            </a:r>
          </a:p>
        </p:txBody>
      </p:sp>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8776F350-BCF7-411E-AA33-70B3865F9C3E}" type="slidenum">
              <a:rPr lang="en-US" altLang="zh-CN"/>
              <a:pPr/>
              <a:t>18</a:t>
            </a:fld>
            <a:endParaRPr lang="en-US" altLang="zh-CN"/>
          </a:p>
        </p:txBody>
      </p:sp>
      <p:sp>
        <p:nvSpPr>
          <p:cNvPr id="790530" name="Rectangle 2"/>
          <p:cNvSpPr>
            <a:spLocks noGrp="1" noChangeArrowheads="1"/>
          </p:cNvSpPr>
          <p:nvPr>
            <p:ph type="title"/>
          </p:nvPr>
        </p:nvSpPr>
        <p:spPr/>
        <p:txBody>
          <a:bodyPr/>
          <a:lstStyle/>
          <a:p>
            <a:r>
              <a:rPr lang="en-US" altLang="zh-CN" dirty="0" err="1"/>
              <a:t>cpu_idle</a:t>
            </a:r>
            <a:r>
              <a:rPr lang="en-US" altLang="zh-CN" dirty="0" smtClean="0"/>
              <a:t>()</a:t>
            </a:r>
            <a:r>
              <a:rPr lang="zh-CN" altLang="en-US" dirty="0" smtClean="0"/>
              <a:t>的运行</a:t>
            </a:r>
            <a:r>
              <a:rPr lang="en-US" altLang="zh-CN" dirty="0" smtClean="0"/>
              <a:t> </a:t>
            </a:r>
            <a:endParaRPr lang="en-US" altLang="zh-CN" dirty="0"/>
          </a:p>
        </p:txBody>
      </p:sp>
      <p:sp>
        <p:nvSpPr>
          <p:cNvPr id="790531" name="Rectangle 3"/>
          <p:cNvSpPr>
            <a:spLocks noGrp="1" noChangeArrowheads="1"/>
          </p:cNvSpPr>
          <p:nvPr>
            <p:ph type="body" idx="1"/>
          </p:nvPr>
        </p:nvSpPr>
        <p:spPr/>
        <p:txBody>
          <a:bodyPr/>
          <a:lstStyle/>
          <a:p>
            <a:r>
              <a:rPr lang="zh-CN" altLang="en-US" dirty="0" smtClean="0"/>
              <a:t>初始化</a:t>
            </a:r>
            <a:r>
              <a:rPr lang="zh-CN" altLang="en-US" dirty="0"/>
              <a:t>过程中第一次执行</a:t>
            </a:r>
            <a:r>
              <a:rPr lang="en-US" altLang="zh-CN" dirty="0" err="1"/>
              <a:t>cpu_idle</a:t>
            </a:r>
            <a:r>
              <a:rPr lang="en-US" altLang="zh-CN" dirty="0" smtClean="0"/>
              <a:t>()</a:t>
            </a:r>
            <a:endParaRPr lang="en-US" altLang="zh-CN" dirty="0"/>
          </a:p>
          <a:p>
            <a:pPr lvl="1"/>
            <a:r>
              <a:rPr lang="zh-CN" altLang="en-US" dirty="0" smtClean="0"/>
              <a:t>由于</a:t>
            </a:r>
            <a:r>
              <a:rPr lang="en-US" altLang="zh-CN" dirty="0" err="1" smtClean="0"/>
              <a:t>need_resched</a:t>
            </a:r>
            <a:r>
              <a:rPr lang="zh-CN" altLang="en-US" dirty="0" smtClean="0"/>
              <a:t>为</a:t>
            </a:r>
            <a:r>
              <a:rPr lang="en-US" altLang="zh-CN" dirty="0" smtClean="0"/>
              <a:t>1</a:t>
            </a:r>
            <a:r>
              <a:rPr lang="zh-CN" altLang="en-US" dirty="0" smtClean="0"/>
              <a:t>，因此直接启动</a:t>
            </a:r>
            <a:r>
              <a:rPr lang="en-US" altLang="zh-CN" dirty="0" smtClean="0"/>
              <a:t>schedule()</a:t>
            </a:r>
            <a:r>
              <a:rPr lang="zh-CN" altLang="en-US" dirty="0" smtClean="0"/>
              <a:t>进行第一次调度</a:t>
            </a:r>
          </a:p>
          <a:p>
            <a:pPr lvl="2"/>
            <a:r>
              <a:rPr lang="en-US" altLang="zh-CN" dirty="0" smtClean="0"/>
              <a:t>schedule()</a:t>
            </a:r>
            <a:r>
              <a:rPr lang="zh-CN" altLang="en-US" dirty="0" smtClean="0"/>
              <a:t>会清掉</a:t>
            </a:r>
            <a:r>
              <a:rPr lang="en-US" altLang="zh-CN" dirty="0" err="1" smtClean="0"/>
              <a:t>need_resched</a:t>
            </a:r>
            <a:r>
              <a:rPr lang="zh-CN" altLang="en-US" dirty="0" smtClean="0"/>
              <a:t>位</a:t>
            </a:r>
            <a:endParaRPr lang="en-US" altLang="zh-CN" dirty="0" smtClean="0"/>
          </a:p>
          <a:p>
            <a:pPr lvl="2"/>
            <a:r>
              <a:rPr lang="en-US" altLang="zh-CN" dirty="0" err="1" smtClean="0"/>
              <a:t>cpu_idle</a:t>
            </a:r>
            <a:r>
              <a:rPr lang="en-US" altLang="zh-CN" dirty="0" smtClean="0"/>
              <a:t>()</a:t>
            </a:r>
            <a:r>
              <a:rPr lang="zh-CN" altLang="en-US" dirty="0" smtClean="0"/>
              <a:t>循环将执行</a:t>
            </a:r>
            <a:r>
              <a:rPr lang="en-US" altLang="zh-CN" dirty="0" smtClean="0"/>
              <a:t>idle()</a:t>
            </a:r>
            <a:r>
              <a:rPr lang="zh-CN" altLang="en-US" dirty="0" smtClean="0"/>
              <a:t>函数，直至</a:t>
            </a:r>
            <a:r>
              <a:rPr lang="en-US" altLang="zh-CN" dirty="0" err="1" smtClean="0"/>
              <a:t>need_resched</a:t>
            </a:r>
            <a:r>
              <a:rPr lang="zh-CN" altLang="en-US" dirty="0" smtClean="0"/>
              <a:t>再被设置为非</a:t>
            </a:r>
            <a:r>
              <a:rPr lang="en-US" altLang="zh-CN" dirty="0" smtClean="0"/>
              <a:t>0 </a:t>
            </a:r>
            <a:endParaRPr lang="zh-CN" altLang="en-US" dirty="0"/>
          </a:p>
        </p:txBody>
      </p:sp>
      <p:pic>
        <p:nvPicPr>
          <p:cNvPr id="6" name="Picture 4"/>
          <p:cNvPicPr>
            <a:picLocks noChangeAspect="1" noChangeArrowheads="1"/>
          </p:cNvPicPr>
          <p:nvPr/>
        </p:nvPicPr>
        <p:blipFill>
          <a:blip r:embed="rId2" cstate="print"/>
          <a:srcRect/>
          <a:stretch>
            <a:fillRect/>
          </a:stretch>
        </p:blipFill>
        <p:spPr bwMode="auto">
          <a:xfrm>
            <a:off x="558772" y="4039443"/>
            <a:ext cx="8572528" cy="1889887"/>
          </a:xfrm>
          <a:prstGeom prst="rect">
            <a:avLst/>
          </a:prstGeom>
          <a:noFill/>
          <a:ln w="9525">
            <a:noFill/>
            <a:miter lim="800000"/>
            <a:headEnd/>
            <a:tailEnd/>
          </a:ln>
        </p:spPr>
      </p:pic>
      <p:sp>
        <p:nvSpPr>
          <p:cNvPr id="7" name="椭圆 6"/>
          <p:cNvSpPr/>
          <p:nvPr/>
        </p:nvSpPr>
        <p:spPr bwMode="auto">
          <a:xfrm>
            <a:off x="1087414" y="5040591"/>
            <a:ext cx="3278210" cy="389513"/>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8"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640399" y="2132856"/>
            <a:ext cx="3468105" cy="2488504"/>
          </a:xfrm>
          <a:prstGeom prst="rect">
            <a:avLst/>
          </a:prstGeom>
        </p:spPr>
      </p:pic>
      <p:sp>
        <p:nvSpPr>
          <p:cNvPr id="5" name="灯片编号占位符 3"/>
          <p:cNvSpPr>
            <a:spLocks noGrp="1"/>
          </p:cNvSpPr>
          <p:nvPr>
            <p:ph type="sldNum" sz="quarter" idx="10"/>
          </p:nvPr>
        </p:nvSpPr>
        <p:spPr/>
        <p:txBody>
          <a:bodyPr/>
          <a:lstStyle/>
          <a:p>
            <a:fld id="{A1CED348-F33B-4DDF-AB0C-6C7B31329078}" type="slidenum">
              <a:rPr lang="en-US" altLang="zh-CN"/>
              <a:pPr/>
              <a:t>19</a:t>
            </a:fld>
            <a:endParaRPr lang="en-US" altLang="zh-CN"/>
          </a:p>
        </p:txBody>
      </p:sp>
      <p:sp>
        <p:nvSpPr>
          <p:cNvPr id="888834" name="Rectangle 2"/>
          <p:cNvSpPr>
            <a:spLocks noGrp="1" noChangeArrowheads="1"/>
          </p:cNvSpPr>
          <p:nvPr>
            <p:ph type="title"/>
          </p:nvPr>
        </p:nvSpPr>
        <p:spPr/>
        <p:txBody>
          <a:bodyPr/>
          <a:lstStyle/>
          <a:p>
            <a:r>
              <a:rPr lang="zh-CN" altLang="en-US" dirty="0" smtClean="0"/>
              <a:t>就绪态进程链表</a:t>
            </a:r>
            <a:r>
              <a:rPr lang="en-US" altLang="zh-CN" dirty="0" err="1" smtClean="0"/>
              <a:t>runqueue_head</a:t>
            </a:r>
            <a:endParaRPr lang="zh-CN" altLang="en-US" dirty="0"/>
          </a:p>
        </p:txBody>
      </p:sp>
      <p:sp>
        <p:nvSpPr>
          <p:cNvPr id="888835" name="Rectangle 3"/>
          <p:cNvSpPr>
            <a:spLocks noGrp="1" noChangeArrowheads="1"/>
          </p:cNvSpPr>
          <p:nvPr>
            <p:ph type="body" idx="1"/>
          </p:nvPr>
        </p:nvSpPr>
        <p:spPr>
          <a:xfrm>
            <a:off x="611188" y="1268413"/>
            <a:ext cx="5545137" cy="5449887"/>
          </a:xfrm>
        </p:spPr>
        <p:txBody>
          <a:bodyPr/>
          <a:lstStyle/>
          <a:p>
            <a:r>
              <a:rPr lang="zh-CN" altLang="en-US" dirty="0" smtClean="0"/>
              <a:t>由所有</a:t>
            </a:r>
            <a:r>
              <a:rPr lang="zh-CN" altLang="en-US" dirty="0" smtClean="0">
                <a:solidFill>
                  <a:srgbClr val="FF0000"/>
                </a:solidFill>
              </a:rPr>
              <a:t>就绪态进程</a:t>
            </a:r>
            <a:r>
              <a:rPr lang="zh-CN" altLang="en-US" dirty="0" smtClean="0"/>
              <a:t>构成的全局链表的表头</a:t>
            </a:r>
            <a:endParaRPr lang="en-US" altLang="zh-CN" dirty="0" smtClean="0"/>
          </a:p>
          <a:p>
            <a:pPr lvl="1"/>
            <a:r>
              <a:rPr lang="zh-CN" altLang="en-US" dirty="0" smtClean="0"/>
              <a:t>当前</a:t>
            </a:r>
            <a:r>
              <a:rPr lang="zh-CN" altLang="en-US" dirty="0"/>
              <a:t>正在运行的进程也在</a:t>
            </a:r>
            <a:r>
              <a:rPr lang="zh-CN" altLang="en-US" dirty="0" smtClean="0"/>
              <a:t>其中</a:t>
            </a:r>
            <a:r>
              <a:rPr lang="en-US" altLang="zh-CN" dirty="0" smtClean="0"/>
              <a:t>  </a:t>
            </a:r>
            <a:r>
              <a:rPr lang="zh-CN" altLang="en-US" dirty="0" smtClean="0"/>
              <a:t>（但</a:t>
            </a:r>
            <a:r>
              <a:rPr lang="en-US" altLang="zh-CN" dirty="0" err="1"/>
              <a:t>idle_task</a:t>
            </a:r>
            <a:r>
              <a:rPr lang="zh-CN" altLang="en-US" dirty="0"/>
              <a:t>除外</a:t>
            </a:r>
            <a:r>
              <a:rPr lang="zh-CN" altLang="en-US" dirty="0" smtClean="0"/>
              <a:t>）</a:t>
            </a:r>
            <a:endParaRPr lang="en-US" altLang="zh-CN" dirty="0" smtClean="0"/>
          </a:p>
          <a:p>
            <a:pPr lvl="1"/>
            <a:r>
              <a:rPr lang="zh-CN" altLang="en-US" dirty="0" smtClean="0"/>
              <a:t>调度</a:t>
            </a:r>
            <a:r>
              <a:rPr lang="zh-CN" altLang="en-US" dirty="0"/>
              <a:t>器从中选取最适合调度</a:t>
            </a:r>
            <a:r>
              <a:rPr lang="zh-CN" altLang="en-US" dirty="0" smtClean="0"/>
              <a:t>的</a:t>
            </a:r>
            <a:r>
              <a:rPr lang="en-US" altLang="zh-CN" dirty="0" smtClean="0"/>
              <a:t>        </a:t>
            </a:r>
            <a:r>
              <a:rPr lang="zh-CN" altLang="en-US" dirty="0" smtClean="0"/>
              <a:t>进程</a:t>
            </a:r>
            <a:r>
              <a:rPr lang="zh-CN" altLang="en-US" dirty="0"/>
              <a:t>投入</a:t>
            </a:r>
            <a:r>
              <a:rPr lang="zh-CN" altLang="en-US" dirty="0" smtClean="0"/>
              <a:t>运行</a:t>
            </a:r>
            <a:endParaRPr lang="zh-CN" altLang="en-US" dirty="0"/>
          </a:p>
          <a:p>
            <a:pPr>
              <a:lnSpc>
                <a:spcPct val="90000"/>
              </a:lnSpc>
            </a:pPr>
            <a:r>
              <a:rPr lang="zh-CN" altLang="en-US" dirty="0" smtClean="0"/>
              <a:t>链表由</a:t>
            </a:r>
            <a:r>
              <a:rPr lang="zh-CN" altLang="en-US" dirty="0"/>
              <a:t>一个读</a:t>
            </a:r>
            <a:r>
              <a:rPr lang="en-US" altLang="zh-CN" dirty="0"/>
              <a:t>/</a:t>
            </a:r>
            <a:r>
              <a:rPr lang="zh-CN" altLang="en-US" dirty="0"/>
              <a:t>写自旋锁</a:t>
            </a:r>
            <a:r>
              <a:rPr lang="zh-CN" altLang="en-US" dirty="0" smtClean="0"/>
              <a:t>保护</a:t>
            </a:r>
            <a:endParaRPr lang="en-US" altLang="zh-CN" dirty="0" smtClean="0"/>
          </a:p>
          <a:p>
            <a:pPr lvl="1">
              <a:lnSpc>
                <a:spcPct val="90000"/>
              </a:lnSpc>
            </a:pPr>
            <a:r>
              <a:rPr lang="zh-CN" altLang="en-US" dirty="0" smtClean="0"/>
              <a:t>支持多处理器并行访问</a:t>
            </a:r>
            <a:endParaRPr lang="en-US" altLang="zh-CN" dirty="0" smtClean="0"/>
          </a:p>
          <a:p>
            <a:pPr lvl="1">
              <a:lnSpc>
                <a:spcPct val="90000"/>
              </a:lnSpc>
            </a:pPr>
            <a:r>
              <a:rPr lang="zh-CN" altLang="en-US" dirty="0" smtClean="0"/>
              <a:t>但对写操作必须互斥访问 </a:t>
            </a:r>
            <a:endParaRPr lang="zh-CN" altLang="en-US" dirty="0"/>
          </a:p>
        </p:txBody>
      </p:sp>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教学目标</a:t>
            </a:r>
            <a:endParaRPr lang="zh-CN" altLang="en-US" dirty="0"/>
          </a:p>
        </p:txBody>
      </p:sp>
      <p:sp>
        <p:nvSpPr>
          <p:cNvPr id="3" name="内容占位符 2"/>
          <p:cNvSpPr>
            <a:spLocks noGrp="1"/>
          </p:cNvSpPr>
          <p:nvPr>
            <p:ph idx="1"/>
          </p:nvPr>
        </p:nvSpPr>
        <p:spPr/>
        <p:txBody>
          <a:bodyPr/>
          <a:lstStyle/>
          <a:p>
            <a:r>
              <a:rPr lang="zh-CN" altLang="en-US" dirty="0" smtClean="0"/>
              <a:t>了解进程调度设计的影响因素</a:t>
            </a:r>
            <a:endParaRPr lang="en-US" altLang="zh-CN" dirty="0" smtClean="0"/>
          </a:p>
          <a:p>
            <a:r>
              <a:rPr lang="zh-CN" altLang="en-US" dirty="0" smtClean="0"/>
              <a:t>掌握进程调度的基本设计思想</a:t>
            </a:r>
            <a:endParaRPr lang="en-US" altLang="zh-CN" dirty="0" smtClean="0"/>
          </a:p>
          <a:p>
            <a:r>
              <a:rPr lang="zh-CN" altLang="en-US" dirty="0" smtClean="0"/>
              <a:t>理解</a:t>
            </a:r>
            <a:r>
              <a:rPr lang="en-US" altLang="zh-CN" dirty="0" smtClean="0"/>
              <a:t>Linux 2.4</a:t>
            </a:r>
            <a:r>
              <a:rPr lang="zh-CN" altLang="en-US" dirty="0" smtClean="0"/>
              <a:t>的进程调度机制</a:t>
            </a:r>
            <a:endParaRPr lang="en-US" altLang="zh-CN" dirty="0" smtClean="0"/>
          </a:p>
          <a:p>
            <a:r>
              <a:rPr lang="zh-CN" altLang="en-US" dirty="0" smtClean="0"/>
              <a:t>理解</a:t>
            </a:r>
            <a:r>
              <a:rPr lang="en-US" altLang="zh-CN" dirty="0" smtClean="0"/>
              <a:t>Linux 2.6</a:t>
            </a:r>
            <a:r>
              <a:rPr lang="zh-CN" altLang="en-US" dirty="0" smtClean="0"/>
              <a:t>的进程调度机制</a:t>
            </a:r>
            <a:endParaRPr lang="zh-CN" altLang="en-US" dirty="0"/>
          </a:p>
        </p:txBody>
      </p:sp>
      <p:sp>
        <p:nvSpPr>
          <p:cNvPr id="4" name="灯片编号占位符 3"/>
          <p:cNvSpPr>
            <a:spLocks noGrp="1"/>
          </p:cNvSpPr>
          <p:nvPr>
            <p:ph type="sldNum" sz="quarter" idx="10"/>
          </p:nvPr>
        </p:nvSpPr>
        <p:spPr/>
        <p:txBody>
          <a:bodyPr/>
          <a:lstStyle/>
          <a:p>
            <a:fld id="{13633FEE-298A-4EC9-A46D-31F2A27AC04A}" type="slidenum">
              <a:rPr lang="en-US" altLang="zh-CN" smtClean="0"/>
              <a:pPr/>
              <a:t>2</a:t>
            </a:fld>
            <a:endParaRPr lang="en-US" altLang="zh-CN" dirty="0"/>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8EBEA2C5-5A57-47D8-AB91-CBAC8DF69F23}" type="slidenum">
              <a:rPr lang="en-US" altLang="zh-CN"/>
              <a:pPr/>
              <a:t>20</a:t>
            </a:fld>
            <a:endParaRPr lang="en-US" altLang="zh-CN"/>
          </a:p>
        </p:txBody>
      </p:sp>
      <p:sp>
        <p:nvSpPr>
          <p:cNvPr id="745474" name="Rectangle 2"/>
          <p:cNvSpPr>
            <a:spLocks noGrp="1" noChangeArrowheads="1"/>
          </p:cNvSpPr>
          <p:nvPr>
            <p:ph type="title"/>
          </p:nvPr>
        </p:nvSpPr>
        <p:spPr/>
        <p:txBody>
          <a:bodyPr/>
          <a:lstStyle/>
          <a:p>
            <a:r>
              <a:rPr lang="en-US" altLang="zh-CN" dirty="0" err="1" smtClean="0"/>
              <a:t>schedule_data</a:t>
            </a:r>
            <a:r>
              <a:rPr lang="zh-CN" altLang="en-US" dirty="0"/>
              <a:t>结构</a:t>
            </a:r>
          </a:p>
        </p:txBody>
      </p:sp>
      <p:sp>
        <p:nvSpPr>
          <p:cNvPr id="745475" name="Rectangle 3"/>
          <p:cNvSpPr>
            <a:spLocks noGrp="1" noChangeArrowheads="1"/>
          </p:cNvSpPr>
          <p:nvPr>
            <p:ph type="body" idx="1"/>
          </p:nvPr>
        </p:nvSpPr>
        <p:spPr/>
        <p:txBody>
          <a:bodyPr/>
          <a:lstStyle/>
          <a:p>
            <a:pPr>
              <a:spcBef>
                <a:spcPts val="0"/>
              </a:spcBef>
            </a:pPr>
            <a:r>
              <a:rPr lang="zh-CN" altLang="en-US" dirty="0"/>
              <a:t>结构定义</a:t>
            </a:r>
          </a:p>
          <a:p>
            <a:pPr>
              <a:spcBef>
                <a:spcPts val="0"/>
              </a:spcBef>
            </a:pPr>
            <a:endParaRPr lang="zh-CN" altLang="en-US" dirty="0"/>
          </a:p>
          <a:p>
            <a:pPr>
              <a:spcBef>
                <a:spcPts val="0"/>
              </a:spcBef>
            </a:pPr>
            <a:endParaRPr lang="zh-CN" altLang="en-US" dirty="0"/>
          </a:p>
          <a:p>
            <a:pPr>
              <a:spcBef>
                <a:spcPts val="0"/>
              </a:spcBef>
            </a:pPr>
            <a:endParaRPr lang="zh-CN" altLang="en-US" dirty="0"/>
          </a:p>
          <a:p>
            <a:pPr>
              <a:spcBef>
                <a:spcPts val="0"/>
              </a:spcBef>
            </a:pPr>
            <a:endParaRPr lang="zh-CN" altLang="en-US" dirty="0"/>
          </a:p>
          <a:p>
            <a:pPr>
              <a:spcBef>
                <a:spcPts val="0"/>
              </a:spcBef>
            </a:pPr>
            <a:endParaRPr lang="zh-CN" altLang="en-US" dirty="0"/>
          </a:p>
          <a:p>
            <a:pPr>
              <a:spcBef>
                <a:spcPts val="0"/>
              </a:spcBef>
            </a:pPr>
            <a:endParaRPr lang="zh-CN" altLang="en-US" dirty="0"/>
          </a:p>
          <a:p>
            <a:pPr>
              <a:spcBef>
                <a:spcPts val="0"/>
              </a:spcBef>
            </a:pPr>
            <a:endParaRPr lang="zh-CN" altLang="en-US" dirty="0"/>
          </a:p>
          <a:p>
            <a:pPr>
              <a:spcBef>
                <a:spcPts val="0"/>
              </a:spcBef>
            </a:pPr>
            <a:r>
              <a:rPr lang="zh-CN" altLang="en-US" dirty="0"/>
              <a:t>功能</a:t>
            </a:r>
          </a:p>
          <a:p>
            <a:pPr lvl="1">
              <a:spcBef>
                <a:spcPts val="0"/>
              </a:spcBef>
            </a:pPr>
            <a:r>
              <a:rPr lang="zh-CN" altLang="en-US" dirty="0" smtClean="0"/>
              <a:t>访问特定</a:t>
            </a:r>
            <a:r>
              <a:rPr lang="en-US" altLang="zh-CN" dirty="0" smtClean="0"/>
              <a:t>CPU</a:t>
            </a:r>
            <a:r>
              <a:rPr lang="zh-CN" altLang="en-US" dirty="0"/>
              <a:t>上运行的</a:t>
            </a:r>
            <a:r>
              <a:rPr lang="zh-CN" altLang="en-US" dirty="0" smtClean="0"/>
              <a:t>进程</a:t>
            </a:r>
            <a:endParaRPr lang="zh-CN" altLang="en-US" dirty="0"/>
          </a:p>
          <a:p>
            <a:pPr lvl="1">
              <a:spcBef>
                <a:spcPts val="0"/>
              </a:spcBef>
            </a:pPr>
            <a:r>
              <a:rPr lang="zh-CN" altLang="en-US" dirty="0"/>
              <a:t>所有</a:t>
            </a:r>
            <a:r>
              <a:rPr lang="en-US" altLang="zh-CN" dirty="0"/>
              <a:t>CPU</a:t>
            </a:r>
            <a:r>
              <a:rPr lang="zh-CN" altLang="en-US" dirty="0"/>
              <a:t>被组织到以</a:t>
            </a:r>
            <a:r>
              <a:rPr lang="en-US" altLang="zh-CN" dirty="0" err="1"/>
              <a:t>schedule_data</a:t>
            </a:r>
            <a:r>
              <a:rPr lang="zh-CN" altLang="en-US" dirty="0"/>
              <a:t>为元素的数组</a:t>
            </a:r>
            <a:r>
              <a:rPr lang="en-US" altLang="zh-CN" dirty="0" err="1">
                <a:solidFill>
                  <a:srgbClr val="FF0000"/>
                </a:solidFill>
              </a:rPr>
              <a:t>aligned_data</a:t>
            </a:r>
            <a:r>
              <a:rPr lang="en-US" altLang="zh-CN" dirty="0">
                <a:solidFill>
                  <a:srgbClr val="FF0000"/>
                </a:solidFill>
              </a:rPr>
              <a:t> [NR_CPUS]</a:t>
            </a:r>
            <a:r>
              <a:rPr lang="zh-CN" altLang="en-US" dirty="0" smtClean="0"/>
              <a:t>之中</a:t>
            </a:r>
            <a:endParaRPr lang="en-US" altLang="zh-CN" dirty="0" smtClean="0"/>
          </a:p>
          <a:p>
            <a:pPr lvl="2">
              <a:spcBef>
                <a:spcPts val="0"/>
              </a:spcBef>
            </a:pPr>
            <a:r>
              <a:rPr lang="zh-CN" altLang="en-US" dirty="0" smtClean="0"/>
              <a:t>每个</a:t>
            </a:r>
            <a:r>
              <a:rPr lang="zh-CN" altLang="en-US" dirty="0"/>
              <a:t>元素代表一个</a:t>
            </a:r>
            <a:r>
              <a:rPr lang="en-US" altLang="zh-CN" dirty="0" smtClean="0"/>
              <a:t>CPU</a:t>
            </a:r>
            <a:endParaRPr lang="zh-CN" altLang="en-US" dirty="0"/>
          </a:p>
        </p:txBody>
      </p:sp>
      <p:sp>
        <p:nvSpPr>
          <p:cNvPr id="745476" name="Rectangle 4"/>
          <p:cNvSpPr>
            <a:spLocks noChangeArrowheads="1"/>
          </p:cNvSpPr>
          <p:nvPr/>
        </p:nvSpPr>
        <p:spPr bwMode="auto">
          <a:xfrm>
            <a:off x="971550" y="1760538"/>
            <a:ext cx="7885113" cy="3317875"/>
          </a:xfrm>
          <a:prstGeom prst="rect">
            <a:avLst/>
          </a:prstGeom>
          <a:noFill/>
          <a:ln w="9525">
            <a:noFill/>
            <a:miter lim="800000"/>
            <a:headEnd/>
            <a:tailEnd/>
          </a:ln>
          <a:effectLst/>
        </p:spPr>
        <p:txBody>
          <a:bodyPr>
            <a:spAutoFit/>
          </a:bodyPr>
          <a:lstStyle/>
          <a:p>
            <a:r>
              <a:rPr kumimoji="0" lang="en-US" altLang="zh-CN" sz="2000" b="1" dirty="0">
                <a:solidFill>
                  <a:srgbClr val="9900CC"/>
                </a:solidFill>
                <a:effectLst/>
              </a:rPr>
              <a:t>static union {</a:t>
            </a:r>
          </a:p>
          <a:p>
            <a:r>
              <a:rPr kumimoji="0" lang="en-US" altLang="zh-CN" sz="2000" b="1" dirty="0">
                <a:solidFill>
                  <a:srgbClr val="9900CC"/>
                </a:solidFill>
                <a:effectLst/>
              </a:rPr>
              <a:t>   </a:t>
            </a:r>
            <a:r>
              <a:rPr kumimoji="0" lang="en-US" altLang="zh-CN" sz="2000" b="1" dirty="0" err="1">
                <a:solidFill>
                  <a:srgbClr val="9900CC"/>
                </a:solidFill>
                <a:effectLst/>
              </a:rPr>
              <a:t>struct</a:t>
            </a:r>
            <a:r>
              <a:rPr kumimoji="0" lang="en-US" altLang="zh-CN" sz="2000" b="1" dirty="0">
                <a:solidFill>
                  <a:srgbClr val="9900CC"/>
                </a:solidFill>
                <a:effectLst/>
              </a:rPr>
              <a:t> </a:t>
            </a:r>
            <a:r>
              <a:rPr kumimoji="0" lang="en-US" altLang="zh-CN" sz="2000" b="1" dirty="0" err="1">
                <a:solidFill>
                  <a:srgbClr val="9900CC"/>
                </a:solidFill>
                <a:effectLst/>
              </a:rPr>
              <a:t>schedule_data</a:t>
            </a:r>
            <a:r>
              <a:rPr kumimoji="0" lang="en-US" altLang="zh-CN" sz="2000" b="1" dirty="0">
                <a:solidFill>
                  <a:srgbClr val="9900CC"/>
                </a:solidFill>
                <a:effectLst/>
              </a:rPr>
              <a:t> {</a:t>
            </a:r>
          </a:p>
          <a:p>
            <a:r>
              <a:rPr kumimoji="0" lang="en-US" altLang="zh-CN" sz="2000" b="1" dirty="0">
                <a:effectLst/>
              </a:rPr>
              <a:t>      //</a:t>
            </a:r>
            <a:r>
              <a:rPr kumimoji="0" lang="zh-CN" altLang="en-US" sz="2000" b="1" dirty="0">
                <a:effectLst/>
              </a:rPr>
              <a:t>此</a:t>
            </a:r>
            <a:r>
              <a:rPr kumimoji="0" lang="en-US" altLang="zh-CN" sz="2000" b="1" dirty="0">
                <a:effectLst/>
              </a:rPr>
              <a:t>CPU</a:t>
            </a:r>
            <a:r>
              <a:rPr kumimoji="0" lang="zh-CN" altLang="en-US" sz="2000" b="1" dirty="0">
                <a:effectLst/>
              </a:rPr>
              <a:t>上的当前进程，通常用</a:t>
            </a:r>
            <a:r>
              <a:rPr kumimoji="0" lang="en-US" altLang="zh-CN" sz="2000" b="1" dirty="0" err="1">
                <a:effectLst/>
              </a:rPr>
              <a:t>cpu_curr</a:t>
            </a:r>
            <a:r>
              <a:rPr kumimoji="0" lang="en-US" altLang="zh-CN" sz="2000" b="1" dirty="0">
                <a:effectLst/>
              </a:rPr>
              <a:t>(</a:t>
            </a:r>
            <a:r>
              <a:rPr kumimoji="0" lang="en-US" altLang="zh-CN" sz="2000" b="1" dirty="0" err="1">
                <a:effectLst/>
              </a:rPr>
              <a:t>cpu</a:t>
            </a:r>
            <a:r>
              <a:rPr kumimoji="0" lang="en-US" altLang="zh-CN" sz="2000" b="1" dirty="0">
                <a:effectLst/>
              </a:rPr>
              <a:t>)</a:t>
            </a:r>
            <a:r>
              <a:rPr kumimoji="0" lang="zh-CN" altLang="en-US" sz="2000" b="1" dirty="0">
                <a:effectLst/>
              </a:rPr>
              <a:t>宏来访问</a:t>
            </a:r>
          </a:p>
          <a:p>
            <a:r>
              <a:rPr kumimoji="0" lang="zh-CN" altLang="en-US" sz="2000" b="1" dirty="0">
                <a:solidFill>
                  <a:srgbClr val="9900CC"/>
                </a:solidFill>
                <a:effectLst/>
              </a:rPr>
              <a:t>      </a:t>
            </a:r>
            <a:r>
              <a:rPr kumimoji="0" lang="en-US" altLang="zh-CN" sz="2000" b="1" dirty="0" err="1">
                <a:solidFill>
                  <a:srgbClr val="9900CC"/>
                </a:solidFill>
                <a:effectLst/>
              </a:rPr>
              <a:t>struct</a:t>
            </a:r>
            <a:r>
              <a:rPr kumimoji="0" lang="en-US" altLang="zh-CN" sz="2000" b="1" dirty="0">
                <a:solidFill>
                  <a:srgbClr val="9900CC"/>
                </a:solidFill>
                <a:effectLst/>
              </a:rPr>
              <a:t> </a:t>
            </a:r>
            <a:r>
              <a:rPr kumimoji="0" lang="en-US" altLang="zh-CN" sz="2000" b="1" dirty="0" err="1">
                <a:solidFill>
                  <a:srgbClr val="9900CC"/>
                </a:solidFill>
                <a:effectLst/>
              </a:rPr>
              <a:t>task_struct</a:t>
            </a:r>
            <a:r>
              <a:rPr kumimoji="0" lang="en-US" altLang="zh-CN" sz="2000" b="1" dirty="0">
                <a:solidFill>
                  <a:srgbClr val="9900CC"/>
                </a:solidFill>
                <a:effectLst/>
              </a:rPr>
              <a:t> * </a:t>
            </a:r>
            <a:r>
              <a:rPr kumimoji="0" lang="en-US" altLang="zh-CN" sz="2000" b="1" dirty="0" err="1">
                <a:solidFill>
                  <a:srgbClr val="9900CC"/>
                </a:solidFill>
                <a:effectLst/>
              </a:rPr>
              <a:t>curr</a:t>
            </a:r>
            <a:r>
              <a:rPr kumimoji="0" lang="en-US" altLang="zh-CN" sz="2000" b="1" dirty="0">
                <a:solidFill>
                  <a:srgbClr val="9900CC"/>
                </a:solidFill>
                <a:effectLst/>
              </a:rPr>
              <a:t>; </a:t>
            </a:r>
          </a:p>
          <a:p>
            <a:r>
              <a:rPr kumimoji="0" lang="en-US" altLang="zh-CN" sz="2000" b="1" dirty="0">
                <a:solidFill>
                  <a:srgbClr val="9900CC"/>
                </a:solidFill>
                <a:effectLst/>
              </a:rPr>
              <a:t>      </a:t>
            </a:r>
            <a:r>
              <a:rPr kumimoji="0" lang="en-US" altLang="zh-CN" sz="2000" b="1" dirty="0">
                <a:effectLst/>
              </a:rPr>
              <a:t>//</a:t>
            </a:r>
            <a:r>
              <a:rPr kumimoji="0" lang="zh-CN" altLang="en-US" sz="2000" b="1" dirty="0">
                <a:effectLst/>
              </a:rPr>
              <a:t>此</a:t>
            </a:r>
            <a:r>
              <a:rPr kumimoji="0" lang="en-US" altLang="zh-CN" sz="2000" b="1" dirty="0">
                <a:effectLst/>
              </a:rPr>
              <a:t>CPU</a:t>
            </a:r>
            <a:r>
              <a:rPr kumimoji="0" lang="zh-CN" altLang="en-US" sz="2000" b="1" dirty="0">
                <a:effectLst/>
              </a:rPr>
              <a:t>上次进程切换的时间，通常用</a:t>
            </a:r>
            <a:r>
              <a:rPr kumimoji="0" lang="en-US" altLang="zh-CN" sz="2000" b="1" dirty="0" err="1">
                <a:effectLst/>
              </a:rPr>
              <a:t>last_schedule</a:t>
            </a:r>
            <a:r>
              <a:rPr kumimoji="0" lang="en-US" altLang="zh-CN" sz="2000" b="1" dirty="0">
                <a:effectLst/>
              </a:rPr>
              <a:t>(</a:t>
            </a:r>
            <a:r>
              <a:rPr kumimoji="0" lang="en-US" altLang="zh-CN" sz="2000" b="1" dirty="0" err="1">
                <a:effectLst/>
              </a:rPr>
              <a:t>cpu</a:t>
            </a:r>
            <a:r>
              <a:rPr kumimoji="0" lang="en-US" altLang="zh-CN" sz="2000" b="1" dirty="0">
                <a:effectLst/>
              </a:rPr>
              <a:t>)</a:t>
            </a:r>
            <a:r>
              <a:rPr kumimoji="0" lang="zh-CN" altLang="en-US" sz="2000" b="1" dirty="0">
                <a:effectLst/>
              </a:rPr>
              <a:t>宏来访问</a:t>
            </a:r>
          </a:p>
          <a:p>
            <a:r>
              <a:rPr kumimoji="0" lang="zh-CN" altLang="en-US" sz="2000" b="1" dirty="0">
                <a:solidFill>
                  <a:srgbClr val="9900CC"/>
                </a:solidFill>
                <a:effectLst/>
              </a:rPr>
              <a:t>      </a:t>
            </a:r>
            <a:r>
              <a:rPr kumimoji="0" lang="en-US" altLang="zh-CN" sz="2000" b="1" dirty="0" err="1">
                <a:solidFill>
                  <a:srgbClr val="9900CC"/>
                </a:solidFill>
                <a:effectLst/>
              </a:rPr>
              <a:t>cycles_t</a:t>
            </a:r>
            <a:r>
              <a:rPr kumimoji="0" lang="en-US" altLang="zh-CN" sz="2000" b="1" dirty="0">
                <a:solidFill>
                  <a:srgbClr val="9900CC"/>
                </a:solidFill>
                <a:effectLst/>
              </a:rPr>
              <a:t> </a:t>
            </a:r>
            <a:r>
              <a:rPr kumimoji="0" lang="en-US" altLang="zh-CN" sz="2000" b="1" dirty="0" err="1">
                <a:solidFill>
                  <a:srgbClr val="9900CC"/>
                </a:solidFill>
                <a:effectLst/>
              </a:rPr>
              <a:t>last_schedule</a:t>
            </a:r>
            <a:r>
              <a:rPr kumimoji="0" lang="en-US" altLang="zh-CN" sz="2000" b="1" dirty="0">
                <a:solidFill>
                  <a:srgbClr val="9900CC"/>
                </a:solidFill>
                <a:effectLst/>
              </a:rPr>
              <a:t>; </a:t>
            </a:r>
          </a:p>
          <a:p>
            <a:r>
              <a:rPr kumimoji="0" lang="en-US" altLang="zh-CN" sz="2000" b="1" dirty="0">
                <a:solidFill>
                  <a:srgbClr val="9900CC"/>
                </a:solidFill>
                <a:effectLst/>
              </a:rPr>
              <a:t>   } </a:t>
            </a:r>
            <a:r>
              <a:rPr kumimoji="0" lang="en-US" altLang="zh-CN" sz="2000" b="1" dirty="0" err="1">
                <a:solidFill>
                  <a:srgbClr val="9900CC"/>
                </a:solidFill>
                <a:effectLst/>
              </a:rPr>
              <a:t>schedule_data</a:t>
            </a:r>
            <a:r>
              <a:rPr kumimoji="0" lang="en-US" altLang="zh-CN" sz="2000" b="1" dirty="0">
                <a:solidFill>
                  <a:srgbClr val="9900CC"/>
                </a:solidFill>
                <a:effectLst/>
              </a:rPr>
              <a:t>;</a:t>
            </a:r>
          </a:p>
          <a:p>
            <a:r>
              <a:rPr kumimoji="0" lang="en-US" altLang="zh-CN" sz="2000" b="1" dirty="0">
                <a:solidFill>
                  <a:srgbClr val="9900CC"/>
                </a:solidFill>
                <a:effectLst/>
              </a:rPr>
              <a:t>   char __pad [SMP_CACHE_BYTES];</a:t>
            </a:r>
          </a:p>
          <a:p>
            <a:r>
              <a:rPr kumimoji="0" lang="en-US" altLang="zh-CN" sz="2000" b="1" dirty="0">
                <a:solidFill>
                  <a:srgbClr val="9900CC"/>
                </a:solidFill>
                <a:effectLst/>
              </a:rPr>
              <a:t>}</a:t>
            </a:r>
          </a:p>
        </p:txBody>
      </p:sp>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灯片编号占位符 4"/>
          <p:cNvSpPr>
            <a:spLocks noGrp="1"/>
          </p:cNvSpPr>
          <p:nvPr>
            <p:ph type="sldNum" sz="quarter" idx="10"/>
          </p:nvPr>
        </p:nvSpPr>
        <p:spPr/>
        <p:txBody>
          <a:bodyPr/>
          <a:lstStyle/>
          <a:p>
            <a:fld id="{3B978D69-E247-4006-A83C-07B818F1C76C}" type="slidenum">
              <a:rPr lang="en-US" altLang="zh-CN"/>
              <a:pPr/>
              <a:t>21</a:t>
            </a:fld>
            <a:endParaRPr lang="en-US" altLang="zh-CN"/>
          </a:p>
        </p:txBody>
      </p:sp>
      <p:sp>
        <p:nvSpPr>
          <p:cNvPr id="769026" name="Rectangle 2"/>
          <p:cNvSpPr>
            <a:spLocks noGrp="1" noChangeArrowheads="1"/>
          </p:cNvSpPr>
          <p:nvPr>
            <p:ph type="title"/>
          </p:nvPr>
        </p:nvSpPr>
        <p:spPr/>
        <p:txBody>
          <a:bodyPr/>
          <a:lstStyle/>
          <a:p>
            <a:r>
              <a:rPr lang="zh-CN" altLang="en-US" dirty="0" smtClean="0"/>
              <a:t>进程</a:t>
            </a:r>
            <a:r>
              <a:rPr lang="zh-CN" altLang="en-US" dirty="0"/>
              <a:t>描述符</a:t>
            </a:r>
            <a:r>
              <a:rPr lang="zh-CN" altLang="en-US" dirty="0" smtClean="0"/>
              <a:t>中调度相关成员</a:t>
            </a:r>
            <a:endParaRPr lang="zh-CN" altLang="en-US" dirty="0"/>
          </a:p>
        </p:txBody>
      </p:sp>
      <p:sp>
        <p:nvSpPr>
          <p:cNvPr id="769027" name="Rectangle 3"/>
          <p:cNvSpPr>
            <a:spLocks noGrp="1" noChangeArrowheads="1"/>
          </p:cNvSpPr>
          <p:nvPr>
            <p:ph type="body" sz="half" idx="1"/>
          </p:nvPr>
        </p:nvSpPr>
        <p:spPr>
          <a:xfrm>
            <a:off x="611188" y="1268413"/>
            <a:ext cx="8532812" cy="5449887"/>
          </a:xfrm>
        </p:spPr>
        <p:txBody>
          <a:bodyPr/>
          <a:lstStyle/>
          <a:p>
            <a:endParaRPr lang="en-US" altLang="zh-CN" sz="2400"/>
          </a:p>
          <a:p>
            <a:endParaRPr lang="en-US" altLang="zh-CN" sz="2400"/>
          </a:p>
        </p:txBody>
      </p:sp>
      <p:graphicFrame>
        <p:nvGraphicFramePr>
          <p:cNvPr id="769097" name="Group 73"/>
          <p:cNvGraphicFramePr>
            <a:graphicFrameLocks noGrp="1"/>
          </p:cNvGraphicFramePr>
          <p:nvPr>
            <p:ph sz="half" idx="4294967295"/>
            <p:extLst>
              <p:ext uri="{D42A27DB-BD31-4B8C-83A1-F6EECF244321}">
                <p14:modId xmlns:p14="http://schemas.microsoft.com/office/powerpoint/2010/main" val="1587174897"/>
              </p:ext>
            </p:extLst>
          </p:nvPr>
        </p:nvGraphicFramePr>
        <p:xfrm>
          <a:off x="755650" y="1557338"/>
          <a:ext cx="8137525" cy="5120640"/>
        </p:xfrm>
        <a:graphic>
          <a:graphicData uri="http://schemas.openxmlformats.org/drawingml/2006/table">
            <a:tbl>
              <a:tblPr/>
              <a:tblGrid>
                <a:gridCol w="2089150"/>
                <a:gridCol w="6048375"/>
              </a:tblGrid>
              <a:tr h="431800">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400" b="1" i="0" u="none" strike="noStrike" cap="none" normalizeH="0" baseline="0" dirty="0" smtClean="0">
                          <a:ln>
                            <a:noFill/>
                          </a:ln>
                          <a:solidFill>
                            <a:srgbClr val="0000FF"/>
                          </a:solidFill>
                          <a:effectLst/>
                          <a:latin typeface="Times New Roman" pitchFamily="18" charset="0"/>
                          <a:ea typeface="宋体" pitchFamily="2" charset="-122"/>
                        </a:rPr>
                        <a:t>变量名</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400" b="1" i="0" u="none" strike="noStrike" cap="none" normalizeH="0" baseline="0" smtClean="0">
                          <a:ln>
                            <a:noFill/>
                          </a:ln>
                          <a:solidFill>
                            <a:srgbClr val="0000FF"/>
                          </a:solidFill>
                          <a:effectLst/>
                          <a:latin typeface="Times New Roman" pitchFamily="18" charset="0"/>
                          <a:ea typeface="宋体" pitchFamily="2" charset="-122"/>
                        </a:rPr>
                        <a:t>说明</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99"/>
                    </a:solidFill>
                  </a:tcPr>
                </a:tc>
              </a:tr>
              <a:tr h="225425">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000" b="1" i="0" u="none" strike="noStrike" cap="none" normalizeH="0" baseline="0" smtClean="0">
                          <a:ln>
                            <a:noFill/>
                          </a:ln>
                          <a:solidFill>
                            <a:srgbClr val="FF0000"/>
                          </a:solidFill>
                          <a:effectLst/>
                          <a:latin typeface="Times New Roman" pitchFamily="18" charset="0"/>
                          <a:ea typeface="宋体" pitchFamily="2" charset="-122"/>
                        </a:rPr>
                        <a:t>state</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000" b="1" i="0" u="none" strike="noStrike" cap="none" normalizeH="0" baseline="0" dirty="0" smtClean="0">
                          <a:ln>
                            <a:noFill/>
                          </a:ln>
                          <a:solidFill>
                            <a:srgbClr val="0000FF"/>
                          </a:solidFill>
                          <a:effectLst/>
                          <a:latin typeface="Times New Roman" pitchFamily="18" charset="0"/>
                          <a:ea typeface="楷体_GB2312" pitchFamily="49" charset="-122"/>
                        </a:rPr>
                        <a:t>进程当前状态</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000" b="1" i="0" u="none" strike="noStrike" cap="none" normalizeH="0" baseline="0" dirty="0" err="1" smtClean="0">
                          <a:ln>
                            <a:noFill/>
                          </a:ln>
                          <a:solidFill>
                            <a:srgbClr val="0000FF"/>
                          </a:solidFill>
                          <a:effectLst/>
                          <a:latin typeface="Times New Roman" pitchFamily="18" charset="0"/>
                          <a:ea typeface="宋体" pitchFamily="2" charset="-122"/>
                        </a:rPr>
                        <a:t>need_resched</a:t>
                      </a:r>
                      <a:endParaRPr kumimoji="1" lang="en-US" altLang="zh-CN" sz="2000" b="1" i="0" u="none" strike="noStrike" cap="none" normalizeH="0" baseline="0" dirty="0" smtClean="0">
                        <a:ln>
                          <a:noFill/>
                        </a:ln>
                        <a:solidFill>
                          <a:srgbClr val="0000FF"/>
                        </a:solidFill>
                        <a:effectLst/>
                        <a:latin typeface="Times New Roman" pitchFamily="18" charset="0"/>
                        <a:ea typeface="宋体" pitchFamily="2" charset="-122"/>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000" b="1" i="0" u="none" strike="noStrike" cap="none" normalizeH="0" baseline="0" dirty="0" smtClean="0">
                          <a:ln>
                            <a:noFill/>
                          </a:ln>
                          <a:solidFill>
                            <a:srgbClr val="0000FF"/>
                          </a:solidFill>
                          <a:effectLst/>
                          <a:latin typeface="Times New Roman" pitchFamily="18" charset="0"/>
                          <a:ea typeface="楷体_GB2312" pitchFamily="49" charset="-122"/>
                        </a:rPr>
                        <a:t>布尔值，表示该进程是否需要申请调度</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r>
              <a:tr h="379413">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000" b="1" i="0" u="none" strike="noStrike" cap="none" normalizeH="0" baseline="0" smtClean="0">
                          <a:ln>
                            <a:noFill/>
                          </a:ln>
                          <a:solidFill>
                            <a:srgbClr val="FF0000"/>
                          </a:solidFill>
                          <a:effectLst/>
                          <a:latin typeface="Times New Roman" pitchFamily="18" charset="0"/>
                          <a:ea typeface="宋体" pitchFamily="2" charset="-122"/>
                        </a:rPr>
                        <a:t>policy</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000" b="1" i="0" u="none" strike="noStrike" cap="none" normalizeH="0" baseline="0" dirty="0" smtClean="0">
                          <a:ln>
                            <a:noFill/>
                          </a:ln>
                          <a:solidFill>
                            <a:srgbClr val="0000FF"/>
                          </a:solidFill>
                          <a:effectLst/>
                          <a:latin typeface="Times New Roman" pitchFamily="18" charset="0"/>
                          <a:ea typeface="楷体_GB2312" pitchFamily="49" charset="-122"/>
                        </a:rPr>
                        <a:t>进程调度类型</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r>
              <a:tr h="381000">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000" b="1" i="0" u="none" strike="noStrike" cap="none" normalizeH="0" baseline="0" dirty="0" err="1" smtClean="0">
                          <a:ln>
                            <a:noFill/>
                          </a:ln>
                          <a:solidFill>
                            <a:srgbClr val="FF0000"/>
                          </a:solidFill>
                          <a:effectLst/>
                          <a:latin typeface="Times New Roman" pitchFamily="18" charset="0"/>
                          <a:ea typeface="宋体" pitchFamily="2" charset="-122"/>
                        </a:rPr>
                        <a:t>rt_priority</a:t>
                      </a:r>
                      <a:endParaRPr kumimoji="1" lang="en-US" altLang="zh-CN" sz="2000" b="1" i="0" u="none" strike="noStrike" cap="none" normalizeH="0" baseline="0" dirty="0" smtClean="0">
                        <a:ln>
                          <a:noFill/>
                        </a:ln>
                        <a:solidFill>
                          <a:srgbClr val="FF0000"/>
                        </a:solidFill>
                        <a:effectLst/>
                        <a:latin typeface="Times New Roman" pitchFamily="18" charset="0"/>
                        <a:ea typeface="宋体" pitchFamily="2" charset="-122"/>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000" b="1" i="0" u="none" strike="noStrike" cap="none" normalizeH="0" baseline="0" dirty="0" smtClean="0">
                          <a:ln>
                            <a:noFill/>
                          </a:ln>
                          <a:solidFill>
                            <a:srgbClr val="0000FF"/>
                          </a:solidFill>
                          <a:effectLst/>
                          <a:latin typeface="Times New Roman" pitchFamily="18" charset="0"/>
                          <a:ea typeface="楷体_GB2312" pitchFamily="49" charset="-122"/>
                        </a:rPr>
                        <a:t>进程实时优先级</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r>
              <a:tr h="377825">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000" b="1" i="0" u="none" strike="noStrike" cap="none" normalizeH="0" baseline="0" dirty="0" smtClean="0">
                          <a:ln>
                            <a:noFill/>
                          </a:ln>
                          <a:solidFill>
                            <a:srgbClr val="FF0000"/>
                          </a:solidFill>
                          <a:effectLst/>
                          <a:latin typeface="Times New Roman" pitchFamily="18" charset="0"/>
                          <a:ea typeface="宋体" pitchFamily="2" charset="-122"/>
                        </a:rPr>
                        <a:t>nice</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000" b="1" i="0" u="none" strike="noStrike" cap="none" normalizeH="0" baseline="0" dirty="0" smtClean="0">
                          <a:ln>
                            <a:noFill/>
                          </a:ln>
                          <a:solidFill>
                            <a:srgbClr val="0000FF"/>
                          </a:solidFill>
                          <a:effectLst/>
                          <a:latin typeface="Times New Roman" pitchFamily="18" charset="0"/>
                          <a:ea typeface="楷体_GB2312" pitchFamily="49" charset="-122"/>
                        </a:rPr>
                        <a:t>用户控制的进程优先级</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r>
              <a:tr h="377825">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000" b="1" i="0" u="none" strike="noStrike" cap="none" normalizeH="0" baseline="0" smtClean="0">
                          <a:ln>
                            <a:noFill/>
                          </a:ln>
                          <a:solidFill>
                            <a:srgbClr val="0000FF"/>
                          </a:solidFill>
                          <a:effectLst/>
                          <a:latin typeface="Times New Roman" pitchFamily="18" charset="0"/>
                          <a:ea typeface="宋体" pitchFamily="2" charset="-122"/>
                        </a:rPr>
                        <a:t>priority</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000" b="1" i="0" u="none" strike="noStrike" cap="none" normalizeH="0" baseline="0" dirty="0" smtClean="0">
                          <a:ln>
                            <a:noFill/>
                          </a:ln>
                          <a:solidFill>
                            <a:srgbClr val="0000FF"/>
                          </a:solidFill>
                          <a:effectLst/>
                          <a:latin typeface="Times New Roman" pitchFamily="18" charset="0"/>
                          <a:ea typeface="楷体_GB2312" pitchFamily="49" charset="-122"/>
                        </a:rPr>
                        <a:t>静态优先级，</a:t>
                      </a:r>
                      <a:r>
                        <a:rPr kumimoji="1" lang="zh-CN" altLang="en-US" sz="2000" b="1" i="0" u="none" strike="noStrike" cap="none" normalizeH="0" baseline="0" dirty="0" smtClean="0">
                          <a:ln>
                            <a:noFill/>
                          </a:ln>
                          <a:solidFill>
                            <a:srgbClr val="FF0000"/>
                          </a:solidFill>
                          <a:effectLst/>
                          <a:latin typeface="Times New Roman" pitchFamily="18" charset="0"/>
                          <a:ea typeface="楷体_GB2312" pitchFamily="49" charset="-122"/>
                        </a:rPr>
                        <a:t>实时进程忽略该成员</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r>
              <a:tr h="381000">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000" b="1" i="0" u="none" strike="noStrike" cap="none" normalizeH="0" baseline="0" dirty="0" smtClean="0">
                          <a:ln>
                            <a:noFill/>
                          </a:ln>
                          <a:solidFill>
                            <a:srgbClr val="0000FF"/>
                          </a:solidFill>
                          <a:effectLst/>
                          <a:latin typeface="Times New Roman" pitchFamily="18" charset="0"/>
                          <a:ea typeface="宋体" pitchFamily="2" charset="-122"/>
                        </a:rPr>
                        <a:t>counter</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000" b="1" i="0" u="none" strike="noStrike" cap="none" normalizeH="0" baseline="0" smtClean="0">
                          <a:ln>
                            <a:noFill/>
                          </a:ln>
                          <a:solidFill>
                            <a:srgbClr val="0000FF"/>
                          </a:solidFill>
                          <a:effectLst/>
                          <a:latin typeface="Times New Roman" pitchFamily="18" charset="0"/>
                          <a:ea typeface="楷体_GB2312" pitchFamily="49" charset="-122"/>
                        </a:rPr>
                        <a:t>当前时间片内该进程的剩余运行时间</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r>
              <a:tr h="379413">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000" b="1" i="0" u="none" strike="noStrike" cap="none" normalizeH="0" baseline="0" smtClean="0">
                          <a:ln>
                            <a:noFill/>
                          </a:ln>
                          <a:solidFill>
                            <a:srgbClr val="FF0000"/>
                          </a:solidFill>
                          <a:effectLst/>
                          <a:latin typeface="Times New Roman" pitchFamily="18" charset="0"/>
                          <a:ea typeface="宋体" pitchFamily="2" charset="-122"/>
                        </a:rPr>
                        <a:t>cpus_allowed</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000" b="1" i="0" u="none" strike="noStrike" cap="none" normalizeH="0" baseline="0" dirty="0" smtClean="0">
                          <a:ln>
                            <a:noFill/>
                          </a:ln>
                          <a:solidFill>
                            <a:srgbClr val="0000FF"/>
                          </a:solidFill>
                          <a:effectLst/>
                          <a:latin typeface="Times New Roman" pitchFamily="18" charset="0"/>
                          <a:ea typeface="楷体_GB2312" pitchFamily="49" charset="-122"/>
                        </a:rPr>
                        <a:t>以位向量形式表示可执行该进程的</a:t>
                      </a:r>
                      <a:r>
                        <a:rPr kumimoji="1" lang="en-US" altLang="zh-CN" sz="2000" b="1" i="0" u="none" strike="noStrike" cap="none" normalizeH="0" baseline="0" dirty="0" smtClean="0">
                          <a:ln>
                            <a:noFill/>
                          </a:ln>
                          <a:solidFill>
                            <a:srgbClr val="0000FF"/>
                          </a:solidFill>
                          <a:effectLst/>
                          <a:latin typeface="Times New Roman" pitchFamily="18" charset="0"/>
                          <a:ea typeface="楷体_GB2312" pitchFamily="49" charset="-122"/>
                        </a:rPr>
                        <a:t>CPU</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r>
              <a:tr h="381000">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000" b="1" i="0" u="none" strike="noStrike" cap="none" normalizeH="0" baseline="0" smtClean="0">
                          <a:ln>
                            <a:noFill/>
                          </a:ln>
                          <a:solidFill>
                            <a:srgbClr val="0000FF"/>
                          </a:solidFill>
                          <a:effectLst/>
                          <a:latin typeface="Times New Roman" pitchFamily="18" charset="0"/>
                          <a:ea typeface="宋体" pitchFamily="2" charset="-122"/>
                        </a:rPr>
                        <a:t>cpus_runnable</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000" b="1" i="0" u="none" strike="noStrike" cap="none" normalizeH="0" baseline="0" dirty="0" smtClean="0">
                          <a:ln>
                            <a:noFill/>
                          </a:ln>
                          <a:solidFill>
                            <a:srgbClr val="0000FF"/>
                          </a:solidFill>
                          <a:effectLst/>
                          <a:latin typeface="Times New Roman" pitchFamily="18" charset="0"/>
                          <a:ea typeface="楷体_GB2312" pitchFamily="49" charset="-122"/>
                        </a:rPr>
                        <a:t>以位向量形式表示当前运行该进程的</a:t>
                      </a:r>
                      <a:r>
                        <a:rPr kumimoji="1" lang="en-US" altLang="zh-CN" sz="2000" b="1" i="0" u="none" strike="noStrike" cap="none" normalizeH="0" baseline="0" dirty="0" smtClean="0">
                          <a:ln>
                            <a:noFill/>
                          </a:ln>
                          <a:solidFill>
                            <a:srgbClr val="0000FF"/>
                          </a:solidFill>
                          <a:effectLst/>
                          <a:latin typeface="Times New Roman" pitchFamily="18" charset="0"/>
                          <a:ea typeface="楷体_GB2312" pitchFamily="49" charset="-122"/>
                        </a:rPr>
                        <a:t>CPU</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000" b="1" i="0" u="none" strike="noStrike" cap="none" normalizeH="0" baseline="0" smtClean="0">
                          <a:ln>
                            <a:noFill/>
                          </a:ln>
                          <a:solidFill>
                            <a:srgbClr val="0000FF"/>
                          </a:solidFill>
                          <a:effectLst/>
                          <a:latin typeface="Times New Roman" pitchFamily="18" charset="0"/>
                          <a:ea typeface="宋体" pitchFamily="2" charset="-122"/>
                        </a:rPr>
                        <a:t>processor</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000" b="1" i="0" u="none" strike="noStrike" cap="none" normalizeH="0" baseline="0" dirty="0" smtClean="0">
                          <a:ln>
                            <a:noFill/>
                          </a:ln>
                          <a:solidFill>
                            <a:srgbClr val="0000FF"/>
                          </a:solidFill>
                          <a:effectLst/>
                          <a:latin typeface="Times New Roman" pitchFamily="18" charset="0"/>
                          <a:ea typeface="楷体_GB2312" pitchFamily="49" charset="-122"/>
                        </a:rPr>
                        <a:t>本进程当前（或最近）所在的</a:t>
                      </a:r>
                      <a:r>
                        <a:rPr kumimoji="1" lang="en-US" altLang="zh-CN" sz="2000" b="1" i="0" u="none" strike="noStrike" cap="none" normalizeH="0" baseline="0" dirty="0" smtClean="0">
                          <a:ln>
                            <a:noFill/>
                          </a:ln>
                          <a:solidFill>
                            <a:srgbClr val="0000FF"/>
                          </a:solidFill>
                          <a:effectLst/>
                          <a:latin typeface="Times New Roman" pitchFamily="18" charset="0"/>
                          <a:ea typeface="楷体_GB2312" pitchFamily="49" charset="-122"/>
                        </a:rPr>
                        <a:t>CPU</a:t>
                      </a:r>
                      <a:endParaRPr kumimoji="1" lang="zh-CN" altLang="en-US" sz="2000" b="1" i="0" u="none" strike="noStrike" cap="none" normalizeH="0" baseline="0" dirty="0" smtClean="0">
                        <a:ln>
                          <a:noFill/>
                        </a:ln>
                        <a:solidFill>
                          <a:srgbClr val="0000FF"/>
                        </a:solidFill>
                        <a:effectLst/>
                        <a:latin typeface="Times New Roman" pitchFamily="18" charset="0"/>
                        <a:ea typeface="楷体_GB2312" pitchFamily="49" charset="-122"/>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000" b="1" i="0" u="none" strike="noStrike" cap="none" normalizeH="0" baseline="0" smtClean="0">
                          <a:ln>
                            <a:noFill/>
                          </a:ln>
                          <a:solidFill>
                            <a:srgbClr val="0000FF"/>
                          </a:solidFill>
                          <a:effectLst/>
                          <a:latin typeface="Times New Roman" pitchFamily="18" charset="0"/>
                          <a:ea typeface="宋体" pitchFamily="2" charset="-122"/>
                        </a:rPr>
                        <a:t>thread</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000" b="1" i="0" u="none" strike="noStrike" cap="none" normalizeH="0" baseline="0" dirty="0" smtClean="0">
                          <a:ln>
                            <a:noFill/>
                          </a:ln>
                          <a:solidFill>
                            <a:srgbClr val="0000FF"/>
                          </a:solidFill>
                          <a:effectLst/>
                          <a:latin typeface="Times New Roman" pitchFamily="18" charset="0"/>
                          <a:ea typeface="楷体_GB2312" pitchFamily="49" charset="-122"/>
                        </a:rPr>
                        <a:t>用于保存进程执行环境（各寄存器的值及</a:t>
                      </a:r>
                      <a:r>
                        <a:rPr kumimoji="1" lang="en-US" altLang="zh-CN" sz="2000" b="1" i="0" u="none" strike="noStrike" cap="none" normalizeH="0" baseline="0" dirty="0" smtClean="0">
                          <a:ln>
                            <a:noFill/>
                          </a:ln>
                          <a:solidFill>
                            <a:srgbClr val="0000FF"/>
                          </a:solidFill>
                          <a:effectLst/>
                          <a:latin typeface="Times New Roman" pitchFamily="18" charset="0"/>
                          <a:ea typeface="楷体_GB2312" pitchFamily="49" charset="-122"/>
                        </a:rPr>
                        <a:t>IO</a:t>
                      </a:r>
                      <a:r>
                        <a:rPr kumimoji="1" lang="zh-CN" altLang="en-US" sz="2000" b="1" i="0" u="none" strike="noStrike" cap="none" normalizeH="0" baseline="0" dirty="0" smtClean="0">
                          <a:ln>
                            <a:noFill/>
                          </a:ln>
                          <a:solidFill>
                            <a:srgbClr val="0000FF"/>
                          </a:solidFill>
                          <a:effectLst/>
                          <a:latin typeface="Times New Roman" pitchFamily="18" charset="0"/>
                          <a:ea typeface="楷体_GB2312" pitchFamily="49" charset="-122"/>
                        </a:rPr>
                        <a:t>操作许可权映射表）</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r>
            </a:tbl>
          </a:graphicData>
        </a:graphic>
      </p:graphicFrame>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AB65DA53-D55D-4001-A48B-0702AA8C1368}" type="slidenum">
              <a:rPr lang="en-US" altLang="zh-CN"/>
              <a:pPr/>
              <a:t>22</a:t>
            </a:fld>
            <a:endParaRPr lang="en-US" altLang="zh-CN"/>
          </a:p>
        </p:txBody>
      </p:sp>
      <p:sp>
        <p:nvSpPr>
          <p:cNvPr id="746498" name="Rectangle 2"/>
          <p:cNvSpPr>
            <a:spLocks noGrp="1" noChangeArrowheads="1"/>
          </p:cNvSpPr>
          <p:nvPr>
            <p:ph type="title"/>
          </p:nvPr>
        </p:nvSpPr>
        <p:spPr/>
        <p:txBody>
          <a:bodyPr/>
          <a:lstStyle/>
          <a:p>
            <a:r>
              <a:rPr lang="zh-CN" altLang="en-US" dirty="0" smtClean="0"/>
              <a:t>进程状态</a:t>
            </a:r>
            <a:endParaRPr lang="zh-CN" altLang="en-US" dirty="0"/>
          </a:p>
        </p:txBody>
      </p:sp>
      <p:sp>
        <p:nvSpPr>
          <p:cNvPr id="746499" name="Rectangle 3"/>
          <p:cNvSpPr>
            <a:spLocks noGrp="1" noChangeArrowheads="1"/>
          </p:cNvSpPr>
          <p:nvPr>
            <p:ph type="body" idx="1"/>
          </p:nvPr>
        </p:nvSpPr>
        <p:spPr>
          <a:xfrm>
            <a:off x="611188" y="1268413"/>
            <a:ext cx="8532812" cy="5589587"/>
          </a:xfrm>
        </p:spPr>
        <p:txBody>
          <a:bodyPr/>
          <a:lstStyle/>
          <a:p>
            <a:pPr>
              <a:spcBef>
                <a:spcPts val="0"/>
              </a:spcBef>
            </a:pPr>
            <a:r>
              <a:rPr lang="zh-CN" altLang="en-US" sz="2400" dirty="0" smtClean="0"/>
              <a:t>域</a:t>
            </a:r>
            <a:r>
              <a:rPr lang="zh-CN" altLang="en-US" sz="2400" dirty="0"/>
              <a:t>成员</a:t>
            </a:r>
            <a:r>
              <a:rPr lang="zh-CN" altLang="en-US" sz="2400" dirty="0" smtClean="0"/>
              <a:t>名</a:t>
            </a:r>
            <a:endParaRPr lang="en-US" altLang="zh-CN" sz="2400" dirty="0" smtClean="0"/>
          </a:p>
          <a:p>
            <a:pPr lvl="1">
              <a:spcBef>
                <a:spcPts val="0"/>
              </a:spcBef>
            </a:pPr>
            <a:r>
              <a:rPr lang="en-US" altLang="zh-CN" dirty="0" smtClean="0"/>
              <a:t>state </a:t>
            </a:r>
            <a:endParaRPr lang="en-US" altLang="zh-CN" dirty="0"/>
          </a:p>
          <a:p>
            <a:pPr>
              <a:spcBef>
                <a:spcPts val="0"/>
              </a:spcBef>
            </a:pPr>
            <a:r>
              <a:rPr lang="zh-CN" altLang="en-US" sz="2400" dirty="0"/>
              <a:t>状态分类</a:t>
            </a:r>
          </a:p>
          <a:p>
            <a:pPr lvl="1">
              <a:spcBef>
                <a:spcPts val="0"/>
              </a:spcBef>
            </a:pPr>
            <a:r>
              <a:rPr lang="zh-CN" altLang="en-US" dirty="0"/>
              <a:t>运行态</a:t>
            </a:r>
            <a:r>
              <a:rPr lang="en-US" altLang="zh-CN" dirty="0"/>
              <a:t>/</a:t>
            </a:r>
            <a:r>
              <a:rPr lang="zh-CN" altLang="en-US" dirty="0"/>
              <a:t>就绪态</a:t>
            </a:r>
          </a:p>
          <a:p>
            <a:pPr lvl="2">
              <a:spcBef>
                <a:spcPts val="0"/>
              </a:spcBef>
            </a:pPr>
            <a:r>
              <a:rPr lang="en-US" altLang="zh-CN" sz="2000" dirty="0"/>
              <a:t>TASK_RUNNING</a:t>
            </a:r>
            <a:r>
              <a:rPr lang="zh-CN" altLang="en-US" sz="2000" dirty="0"/>
              <a:t>：正在</a:t>
            </a:r>
            <a:r>
              <a:rPr lang="zh-CN" altLang="en-US" sz="2000" dirty="0" smtClean="0"/>
              <a:t>运行或处于</a:t>
            </a:r>
            <a:r>
              <a:rPr lang="zh-CN" altLang="en-US" sz="2000" dirty="0"/>
              <a:t>就绪只等待</a:t>
            </a:r>
            <a:r>
              <a:rPr lang="en-US" altLang="zh-CN" sz="2000" dirty="0"/>
              <a:t>CPU</a:t>
            </a:r>
            <a:r>
              <a:rPr lang="zh-CN" altLang="en-US" sz="2000" dirty="0"/>
              <a:t>调度</a:t>
            </a:r>
          </a:p>
          <a:p>
            <a:pPr lvl="1">
              <a:spcBef>
                <a:spcPts val="0"/>
              </a:spcBef>
            </a:pPr>
            <a:r>
              <a:rPr lang="zh-CN" altLang="en-US" dirty="0"/>
              <a:t>被挂起状态</a:t>
            </a:r>
          </a:p>
          <a:p>
            <a:pPr lvl="2">
              <a:spcBef>
                <a:spcPts val="0"/>
              </a:spcBef>
            </a:pPr>
            <a:r>
              <a:rPr lang="en-US" altLang="zh-CN" sz="2000" dirty="0"/>
              <a:t>TASK_INTERRUPTIBLE</a:t>
            </a:r>
            <a:r>
              <a:rPr lang="zh-CN" altLang="en-US" sz="2000" dirty="0"/>
              <a:t>：可被信号或中断</a:t>
            </a:r>
            <a:r>
              <a:rPr lang="zh-CN" altLang="en-US" sz="2000" dirty="0" smtClean="0"/>
              <a:t>唤醒进入</a:t>
            </a:r>
            <a:r>
              <a:rPr lang="zh-CN" altLang="en-US" sz="2000" dirty="0"/>
              <a:t>就绪队列</a:t>
            </a:r>
          </a:p>
          <a:p>
            <a:pPr lvl="2">
              <a:spcBef>
                <a:spcPts val="0"/>
              </a:spcBef>
            </a:pPr>
            <a:r>
              <a:rPr lang="en-US" altLang="zh-CN" sz="2000" dirty="0"/>
              <a:t>TASK_UNINTERRUPTIBLE</a:t>
            </a:r>
            <a:r>
              <a:rPr lang="zh-CN" altLang="en-US" sz="2000" dirty="0"/>
              <a:t>：等待</a:t>
            </a:r>
            <a:r>
              <a:rPr lang="zh-CN" altLang="en-US" sz="2000" dirty="0" smtClean="0"/>
              <a:t>资源，</a:t>
            </a:r>
            <a:r>
              <a:rPr lang="zh-CN" altLang="en-US" sz="2000" dirty="0"/>
              <a:t>不可被其他进程中断</a:t>
            </a:r>
          </a:p>
          <a:p>
            <a:pPr lvl="2">
              <a:spcBef>
                <a:spcPts val="0"/>
              </a:spcBef>
            </a:pPr>
            <a:r>
              <a:rPr lang="en-US" altLang="zh-CN" sz="2000" dirty="0"/>
              <a:t>TASK_STOPPED</a:t>
            </a:r>
            <a:r>
              <a:rPr lang="zh-CN" altLang="en-US" sz="2000" dirty="0"/>
              <a:t>：被调试暂停，或收到</a:t>
            </a:r>
            <a:r>
              <a:rPr lang="en-US" altLang="zh-CN" sz="2000" dirty="0"/>
              <a:t>SIGSTOP</a:t>
            </a:r>
            <a:r>
              <a:rPr lang="zh-CN" altLang="en-US" sz="2000" dirty="0"/>
              <a:t>等信号</a:t>
            </a:r>
          </a:p>
          <a:p>
            <a:pPr lvl="1">
              <a:spcBef>
                <a:spcPts val="0"/>
              </a:spcBef>
            </a:pPr>
            <a:r>
              <a:rPr lang="zh-CN" altLang="en-US" dirty="0"/>
              <a:t>不可运行态</a:t>
            </a:r>
          </a:p>
          <a:p>
            <a:pPr lvl="2">
              <a:spcBef>
                <a:spcPts val="0"/>
              </a:spcBef>
            </a:pPr>
            <a:r>
              <a:rPr lang="en-US" altLang="zh-CN" sz="2000" dirty="0"/>
              <a:t>TASK_ZOMBIE</a:t>
            </a:r>
            <a:r>
              <a:rPr lang="zh-CN" altLang="en-US" sz="2000" dirty="0" smtClean="0"/>
              <a:t>：退出</a:t>
            </a:r>
            <a:r>
              <a:rPr lang="zh-CN" altLang="en-US" sz="2000" dirty="0"/>
              <a:t>而</a:t>
            </a:r>
            <a:r>
              <a:rPr lang="zh-CN" altLang="en-US" sz="2000" dirty="0" smtClean="0"/>
              <a:t>暂未被</a:t>
            </a:r>
            <a:r>
              <a:rPr lang="zh-CN" altLang="en-US" sz="2000" dirty="0"/>
              <a:t>父进程收回资源的“僵尸”进程</a:t>
            </a:r>
          </a:p>
          <a:p>
            <a:pPr>
              <a:spcBef>
                <a:spcPts val="0"/>
              </a:spcBef>
            </a:pPr>
            <a:r>
              <a:rPr lang="zh-CN" altLang="en-US" sz="2400" dirty="0"/>
              <a:t>说明</a:t>
            </a:r>
          </a:p>
          <a:p>
            <a:pPr lvl="1">
              <a:spcBef>
                <a:spcPts val="0"/>
              </a:spcBef>
            </a:pPr>
            <a:r>
              <a:rPr lang="zh-CN" altLang="en-US" dirty="0"/>
              <a:t>调度器主要处理的是</a:t>
            </a:r>
            <a:r>
              <a:rPr lang="zh-CN" altLang="en-US" dirty="0">
                <a:solidFill>
                  <a:srgbClr val="FF0000"/>
                </a:solidFill>
              </a:rPr>
              <a:t>可运行</a:t>
            </a:r>
            <a:r>
              <a:rPr lang="zh-CN" altLang="en-US" dirty="0"/>
              <a:t>和</a:t>
            </a:r>
            <a:r>
              <a:rPr lang="zh-CN" altLang="en-US" dirty="0">
                <a:solidFill>
                  <a:srgbClr val="FF0000"/>
                </a:solidFill>
              </a:rPr>
              <a:t>被挂起</a:t>
            </a:r>
            <a:r>
              <a:rPr lang="zh-CN" altLang="en-US" dirty="0"/>
              <a:t>两种状态下的进程</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F29BB5B-6F47-4C21-8291-A34A56D0DD6F}" type="slidenum">
              <a:rPr lang="en-US" altLang="zh-CN"/>
              <a:pPr/>
              <a:t>23</a:t>
            </a:fld>
            <a:endParaRPr lang="en-US" altLang="zh-CN"/>
          </a:p>
        </p:txBody>
      </p:sp>
      <p:sp>
        <p:nvSpPr>
          <p:cNvPr id="783362" name="Rectangle 2"/>
          <p:cNvSpPr>
            <a:spLocks noGrp="1" noChangeArrowheads="1"/>
          </p:cNvSpPr>
          <p:nvPr>
            <p:ph type="title"/>
          </p:nvPr>
        </p:nvSpPr>
        <p:spPr/>
        <p:txBody>
          <a:bodyPr/>
          <a:lstStyle/>
          <a:p>
            <a:r>
              <a:rPr lang="zh-CN" altLang="en-US"/>
              <a:t>进程优先级</a:t>
            </a:r>
          </a:p>
        </p:txBody>
      </p:sp>
      <p:sp>
        <p:nvSpPr>
          <p:cNvPr id="783363" name="Rectangle 3"/>
          <p:cNvSpPr>
            <a:spLocks noGrp="1" noChangeArrowheads="1"/>
          </p:cNvSpPr>
          <p:nvPr>
            <p:ph type="body" idx="1"/>
          </p:nvPr>
        </p:nvSpPr>
        <p:spPr/>
        <p:txBody>
          <a:bodyPr/>
          <a:lstStyle/>
          <a:p>
            <a:pPr>
              <a:lnSpc>
                <a:spcPct val="90000"/>
              </a:lnSpc>
            </a:pPr>
            <a:r>
              <a:rPr lang="zh-CN" altLang="en-US" dirty="0"/>
              <a:t>基本思想</a:t>
            </a:r>
          </a:p>
          <a:p>
            <a:pPr lvl="1">
              <a:lnSpc>
                <a:spcPct val="90000"/>
              </a:lnSpc>
            </a:pPr>
            <a:r>
              <a:rPr lang="zh-CN" altLang="en-US" dirty="0"/>
              <a:t>根据</a:t>
            </a:r>
            <a:r>
              <a:rPr lang="zh-CN" altLang="en-US" dirty="0" smtClean="0">
                <a:solidFill>
                  <a:srgbClr val="FF0000"/>
                </a:solidFill>
              </a:rPr>
              <a:t>进程价值</a:t>
            </a:r>
            <a:r>
              <a:rPr lang="zh-CN" altLang="en-US" dirty="0" smtClean="0"/>
              <a:t>及</a:t>
            </a:r>
            <a:r>
              <a:rPr lang="en-US" altLang="zh-CN" dirty="0" smtClean="0">
                <a:solidFill>
                  <a:srgbClr val="FF0000"/>
                </a:solidFill>
              </a:rPr>
              <a:t>CPU</a:t>
            </a:r>
            <a:r>
              <a:rPr lang="zh-CN" altLang="en-US" dirty="0" smtClean="0">
                <a:solidFill>
                  <a:srgbClr val="FF0000"/>
                </a:solidFill>
              </a:rPr>
              <a:t>时间需求</a:t>
            </a:r>
            <a:r>
              <a:rPr lang="zh-CN" altLang="en-US" dirty="0" smtClean="0"/>
              <a:t>对</a:t>
            </a:r>
            <a:r>
              <a:rPr lang="zh-CN" altLang="en-US" dirty="0"/>
              <a:t>进程分级</a:t>
            </a:r>
          </a:p>
          <a:p>
            <a:pPr lvl="2">
              <a:lnSpc>
                <a:spcPct val="90000"/>
              </a:lnSpc>
            </a:pPr>
            <a:r>
              <a:rPr lang="zh-CN" altLang="en-US" dirty="0" smtClean="0"/>
              <a:t>高优先级进程</a:t>
            </a:r>
            <a:r>
              <a:rPr lang="zh-CN" altLang="en-US" dirty="0"/>
              <a:t>先运行，</a:t>
            </a:r>
            <a:r>
              <a:rPr lang="zh-CN" altLang="en-US" dirty="0" smtClean="0"/>
              <a:t>低优先级后</a:t>
            </a:r>
            <a:r>
              <a:rPr lang="zh-CN" altLang="en-US" dirty="0"/>
              <a:t>运行</a:t>
            </a:r>
          </a:p>
          <a:p>
            <a:pPr lvl="2">
              <a:lnSpc>
                <a:spcPct val="90000"/>
              </a:lnSpc>
            </a:pPr>
            <a:r>
              <a:rPr lang="zh-CN" altLang="en-US" dirty="0"/>
              <a:t>相同</a:t>
            </a:r>
            <a:r>
              <a:rPr lang="zh-CN" altLang="en-US" dirty="0" smtClean="0"/>
              <a:t>优先级进程</a:t>
            </a:r>
            <a:r>
              <a:rPr lang="zh-CN" altLang="en-US" dirty="0"/>
              <a:t>按</a:t>
            </a:r>
            <a:r>
              <a:rPr lang="zh-CN" altLang="en-US" dirty="0">
                <a:solidFill>
                  <a:srgbClr val="FF0000"/>
                </a:solidFill>
              </a:rPr>
              <a:t>轮转</a:t>
            </a:r>
            <a:r>
              <a:rPr lang="zh-CN" altLang="en-US" dirty="0"/>
              <a:t>或</a:t>
            </a:r>
            <a:r>
              <a:rPr lang="en-US" altLang="zh-CN" dirty="0">
                <a:solidFill>
                  <a:srgbClr val="FF0000"/>
                </a:solidFill>
              </a:rPr>
              <a:t>FIFO</a:t>
            </a:r>
            <a:r>
              <a:rPr lang="zh-CN" altLang="en-US" dirty="0"/>
              <a:t>方式进行调度</a:t>
            </a:r>
          </a:p>
          <a:p>
            <a:pPr>
              <a:lnSpc>
                <a:spcPct val="90000"/>
              </a:lnSpc>
            </a:pPr>
            <a:r>
              <a:rPr lang="en-US" altLang="zh-CN" dirty="0"/>
              <a:t>Linux</a:t>
            </a:r>
            <a:r>
              <a:rPr lang="zh-CN" altLang="en-US" dirty="0"/>
              <a:t>实现</a:t>
            </a:r>
          </a:p>
          <a:p>
            <a:pPr lvl="1">
              <a:lnSpc>
                <a:spcPct val="90000"/>
              </a:lnSpc>
            </a:pPr>
            <a:r>
              <a:rPr lang="zh-CN" altLang="en-US" dirty="0"/>
              <a:t>基于动态优先级的调度算法</a:t>
            </a:r>
          </a:p>
          <a:p>
            <a:pPr lvl="2">
              <a:lnSpc>
                <a:spcPct val="90000"/>
              </a:lnSpc>
            </a:pPr>
            <a:r>
              <a:rPr lang="zh-CN" altLang="en-US" dirty="0"/>
              <a:t>设置基本</a:t>
            </a:r>
            <a:r>
              <a:rPr lang="zh-CN" altLang="en-US" dirty="0" smtClean="0"/>
              <a:t>优先级，并根据需要动态调整优先级</a:t>
            </a:r>
            <a:endParaRPr lang="zh-CN" altLang="en-US" dirty="0"/>
          </a:p>
          <a:p>
            <a:pPr lvl="3">
              <a:lnSpc>
                <a:spcPct val="90000"/>
              </a:lnSpc>
            </a:pPr>
            <a:r>
              <a:rPr lang="zh-CN" altLang="en-US" dirty="0"/>
              <a:t>较长时间未分配到</a:t>
            </a:r>
            <a:r>
              <a:rPr lang="en-US" altLang="zh-CN" dirty="0"/>
              <a:t>CPU</a:t>
            </a:r>
            <a:r>
              <a:rPr lang="zh-CN" altLang="en-US" dirty="0"/>
              <a:t>的进程</a:t>
            </a:r>
            <a:r>
              <a:rPr lang="zh-CN" altLang="en-US" dirty="0" smtClean="0"/>
              <a:t>，</a:t>
            </a:r>
            <a:r>
              <a:rPr lang="zh-CN" altLang="en-US" dirty="0" smtClean="0">
                <a:solidFill>
                  <a:srgbClr val="FF0000"/>
                </a:solidFill>
              </a:rPr>
              <a:t>提高</a:t>
            </a:r>
            <a:r>
              <a:rPr lang="zh-CN" altLang="en-US" dirty="0">
                <a:solidFill>
                  <a:srgbClr val="FF0000"/>
                </a:solidFill>
              </a:rPr>
              <a:t>优先级</a:t>
            </a:r>
          </a:p>
          <a:p>
            <a:pPr lvl="3">
              <a:lnSpc>
                <a:spcPct val="90000"/>
              </a:lnSpc>
            </a:pPr>
            <a:r>
              <a:rPr lang="zh-CN" altLang="en-US" dirty="0"/>
              <a:t>已经在</a:t>
            </a:r>
            <a:r>
              <a:rPr lang="en-US" altLang="zh-CN" dirty="0"/>
              <a:t>CPU</a:t>
            </a:r>
            <a:r>
              <a:rPr lang="zh-CN" altLang="en-US" dirty="0"/>
              <a:t>上</a:t>
            </a:r>
            <a:r>
              <a:rPr lang="zh-CN" altLang="en-US" dirty="0" smtClean="0"/>
              <a:t>运行较</a:t>
            </a:r>
            <a:r>
              <a:rPr lang="zh-CN" altLang="en-US" dirty="0"/>
              <a:t>长时间的进程，</a:t>
            </a:r>
            <a:r>
              <a:rPr lang="zh-CN" altLang="en-US" dirty="0">
                <a:solidFill>
                  <a:srgbClr val="FF0000"/>
                </a:solidFill>
              </a:rPr>
              <a:t>降低优先级</a:t>
            </a:r>
          </a:p>
          <a:p>
            <a:pPr lvl="1">
              <a:lnSpc>
                <a:spcPct val="90000"/>
              </a:lnSpc>
            </a:pPr>
            <a:r>
              <a:rPr lang="zh-CN" altLang="en-US" dirty="0"/>
              <a:t>两组独立的优先级范围</a:t>
            </a:r>
          </a:p>
          <a:p>
            <a:pPr lvl="2">
              <a:lnSpc>
                <a:spcPct val="90000"/>
              </a:lnSpc>
            </a:pPr>
            <a:r>
              <a:rPr lang="en-US" altLang="zh-CN" dirty="0">
                <a:solidFill>
                  <a:srgbClr val="FF0000"/>
                </a:solidFill>
              </a:rPr>
              <a:t>nice</a:t>
            </a:r>
            <a:r>
              <a:rPr lang="zh-CN" altLang="en-US" dirty="0"/>
              <a:t>（</a:t>
            </a:r>
            <a:r>
              <a:rPr lang="en-US" altLang="zh-CN" dirty="0"/>
              <a:t>-20~19</a:t>
            </a:r>
            <a:r>
              <a:rPr lang="zh-CN" altLang="en-US" dirty="0" smtClean="0"/>
              <a:t>）：确定分</a:t>
            </a:r>
            <a:r>
              <a:rPr lang="zh-CN" altLang="en-US" dirty="0"/>
              <a:t>配给进程的时间片大小</a:t>
            </a:r>
          </a:p>
          <a:p>
            <a:pPr lvl="2">
              <a:lnSpc>
                <a:spcPct val="90000"/>
              </a:lnSpc>
            </a:pPr>
            <a:r>
              <a:rPr lang="en-US" altLang="zh-CN" dirty="0" err="1" smtClean="0">
                <a:solidFill>
                  <a:srgbClr val="FF0000"/>
                </a:solidFill>
              </a:rPr>
              <a:t>rt_priority</a:t>
            </a:r>
            <a:r>
              <a:rPr lang="zh-CN" altLang="en-US" dirty="0" smtClean="0"/>
              <a:t>（</a:t>
            </a:r>
            <a:r>
              <a:rPr lang="en-US" altLang="zh-CN" dirty="0"/>
              <a:t>0~99</a:t>
            </a:r>
            <a:r>
              <a:rPr lang="zh-CN" altLang="en-US" dirty="0"/>
              <a:t>）</a:t>
            </a:r>
            <a:r>
              <a:rPr lang="zh-CN" altLang="en-US" dirty="0" smtClean="0"/>
              <a:t>：实时优先级，实时</a:t>
            </a:r>
            <a:r>
              <a:rPr lang="zh-CN" altLang="en-US" dirty="0"/>
              <a:t>进程的优先级高于普通进程</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1CC985C5-6ED5-4D87-98BF-3DB142799909}" type="slidenum">
              <a:rPr lang="en-US" altLang="zh-CN"/>
              <a:pPr/>
              <a:t>24</a:t>
            </a:fld>
            <a:endParaRPr lang="en-US" altLang="zh-CN"/>
          </a:p>
        </p:txBody>
      </p:sp>
      <p:sp>
        <p:nvSpPr>
          <p:cNvPr id="775170" name="Rectangle 2"/>
          <p:cNvSpPr>
            <a:spLocks noGrp="1" noChangeArrowheads="1"/>
          </p:cNvSpPr>
          <p:nvPr>
            <p:ph type="title"/>
          </p:nvPr>
        </p:nvSpPr>
        <p:spPr/>
        <p:txBody>
          <a:bodyPr/>
          <a:lstStyle/>
          <a:p>
            <a:r>
              <a:rPr lang="zh-CN" altLang="en-US" dirty="0" smtClean="0"/>
              <a:t>进程优先级定义</a:t>
            </a:r>
            <a:endParaRPr lang="zh-CN" altLang="en-US" dirty="0"/>
          </a:p>
        </p:txBody>
      </p:sp>
      <p:sp>
        <p:nvSpPr>
          <p:cNvPr id="775171" name="Rectangle 3"/>
          <p:cNvSpPr>
            <a:spLocks noGrp="1" noChangeArrowheads="1"/>
          </p:cNvSpPr>
          <p:nvPr>
            <p:ph type="body" idx="1"/>
          </p:nvPr>
        </p:nvSpPr>
        <p:spPr>
          <a:xfrm>
            <a:off x="611188" y="1268413"/>
            <a:ext cx="8532812" cy="5589587"/>
          </a:xfrm>
        </p:spPr>
        <p:txBody>
          <a:bodyPr/>
          <a:lstStyle/>
          <a:p>
            <a:r>
              <a:rPr lang="zh-CN" altLang="en-US" sz="2400" dirty="0"/>
              <a:t>静态优先级：</a:t>
            </a:r>
            <a:r>
              <a:rPr lang="en-US" altLang="zh-CN" sz="2400" dirty="0">
                <a:solidFill>
                  <a:srgbClr val="FF0000"/>
                </a:solidFill>
              </a:rPr>
              <a:t>priority</a:t>
            </a:r>
            <a:r>
              <a:rPr lang="zh-CN" altLang="en-US" sz="2400" dirty="0">
                <a:solidFill>
                  <a:srgbClr val="FF0000"/>
                </a:solidFill>
              </a:rPr>
              <a:t>（</a:t>
            </a:r>
            <a:r>
              <a:rPr lang="en-US" altLang="zh-CN" sz="2400" dirty="0">
                <a:solidFill>
                  <a:srgbClr val="FF0000"/>
                </a:solidFill>
              </a:rPr>
              <a:t>0~70</a:t>
            </a:r>
            <a:r>
              <a:rPr lang="zh-CN" altLang="en-US" sz="2400" dirty="0">
                <a:solidFill>
                  <a:srgbClr val="FF0000"/>
                </a:solidFill>
              </a:rPr>
              <a:t>）</a:t>
            </a:r>
          </a:p>
          <a:p>
            <a:pPr lvl="1"/>
            <a:r>
              <a:rPr lang="zh-CN" altLang="en-US" sz="2200" dirty="0" smtClean="0"/>
              <a:t>表示分</a:t>
            </a:r>
            <a:r>
              <a:rPr lang="zh-CN" altLang="en-US" sz="2200" dirty="0"/>
              <a:t>配给</a:t>
            </a:r>
            <a:r>
              <a:rPr lang="zh-CN" altLang="en-US" sz="2200" dirty="0" smtClean="0"/>
              <a:t>进程的时间片</a:t>
            </a:r>
            <a:endParaRPr lang="en-US" altLang="zh-CN" sz="2200" dirty="0" smtClean="0"/>
          </a:p>
          <a:p>
            <a:pPr lvl="1"/>
            <a:r>
              <a:rPr lang="zh-CN" altLang="en-US" sz="2200" dirty="0" smtClean="0"/>
              <a:t>指明在被迫和其他进程竞争</a:t>
            </a:r>
            <a:r>
              <a:rPr lang="en-US" altLang="zh-CN" sz="2200" dirty="0" smtClean="0"/>
              <a:t>CPU</a:t>
            </a:r>
            <a:r>
              <a:rPr lang="zh-CN" altLang="en-US" sz="2200" dirty="0" smtClean="0"/>
              <a:t>之前，进程允许的最大时间片</a:t>
            </a:r>
            <a:endParaRPr lang="zh-CN" altLang="en-US" sz="2200" dirty="0"/>
          </a:p>
          <a:p>
            <a:pPr lvl="1"/>
            <a:r>
              <a:rPr lang="zh-CN" altLang="en-US" sz="2200" dirty="0" smtClean="0"/>
              <a:t>只能由用户进行修改，不</a:t>
            </a:r>
            <a:r>
              <a:rPr lang="zh-CN" altLang="en-US" sz="2200" dirty="0"/>
              <a:t>随时间而改变</a:t>
            </a:r>
            <a:r>
              <a:rPr lang="zh-CN" altLang="en-US" sz="2200" dirty="0" smtClean="0"/>
              <a:t>，一般</a:t>
            </a:r>
            <a:r>
              <a:rPr lang="zh-CN" altLang="en-US" sz="2200" dirty="0"/>
              <a:t>通过</a:t>
            </a:r>
            <a:r>
              <a:rPr lang="en-US" altLang="zh-CN" sz="2200" dirty="0">
                <a:solidFill>
                  <a:srgbClr val="FF0000"/>
                </a:solidFill>
              </a:rPr>
              <a:t>nice</a:t>
            </a:r>
            <a:r>
              <a:rPr lang="zh-CN" altLang="en-US" sz="2200" dirty="0" smtClean="0"/>
              <a:t>设定</a:t>
            </a:r>
            <a:endParaRPr lang="zh-CN" altLang="en-US" sz="2200" dirty="0"/>
          </a:p>
          <a:p>
            <a:r>
              <a:rPr lang="zh-CN" altLang="en-US" sz="2400" dirty="0" smtClean="0"/>
              <a:t>动态</a:t>
            </a:r>
            <a:r>
              <a:rPr lang="zh-CN" altLang="en-US" sz="2400" dirty="0"/>
              <a:t>优先级：</a:t>
            </a:r>
            <a:r>
              <a:rPr lang="en-US" altLang="zh-CN" sz="2400" dirty="0">
                <a:solidFill>
                  <a:srgbClr val="FF0000"/>
                </a:solidFill>
              </a:rPr>
              <a:t>counter</a:t>
            </a:r>
          </a:p>
          <a:p>
            <a:pPr lvl="1"/>
            <a:r>
              <a:rPr lang="zh-CN" altLang="en-US" sz="2200" dirty="0" smtClean="0"/>
              <a:t>进程</a:t>
            </a:r>
            <a:r>
              <a:rPr lang="zh-CN" altLang="en-US" sz="2200" dirty="0"/>
              <a:t>拥有</a:t>
            </a:r>
            <a:r>
              <a:rPr lang="en-US" altLang="zh-CN" sz="2200" dirty="0" smtClean="0"/>
              <a:t>CPU</a:t>
            </a:r>
            <a:r>
              <a:rPr lang="zh-CN" altLang="en-US" sz="2200" dirty="0" smtClean="0"/>
              <a:t>时随时</a:t>
            </a:r>
            <a:r>
              <a:rPr lang="zh-CN" altLang="en-US" sz="2200" dirty="0"/>
              <a:t>间不断</a:t>
            </a:r>
            <a:r>
              <a:rPr lang="zh-CN" altLang="en-US" sz="2200" dirty="0" smtClean="0"/>
              <a:t>减小</a:t>
            </a:r>
            <a:endParaRPr lang="en-US" altLang="zh-CN" sz="2200" dirty="0" smtClean="0"/>
          </a:p>
          <a:p>
            <a:pPr lvl="1"/>
            <a:r>
              <a:rPr lang="zh-CN" altLang="en-US" sz="2200" dirty="0" smtClean="0"/>
              <a:t>指明在这个时间片中所剩余的时间量</a:t>
            </a:r>
            <a:endParaRPr lang="zh-CN" altLang="en-US" sz="2200" dirty="0"/>
          </a:p>
          <a:p>
            <a:pPr lvl="1"/>
            <a:r>
              <a:rPr lang="zh-CN" altLang="en-US" sz="2200" dirty="0" smtClean="0"/>
              <a:t>当小于</a:t>
            </a:r>
            <a:r>
              <a:rPr lang="en-US" altLang="zh-CN" sz="2200" dirty="0"/>
              <a:t>0</a:t>
            </a:r>
            <a:r>
              <a:rPr lang="zh-CN" altLang="en-US" sz="2200" dirty="0"/>
              <a:t>时，标记进程重新</a:t>
            </a:r>
            <a:r>
              <a:rPr lang="zh-CN" altLang="en-US" sz="2200" dirty="0" smtClean="0"/>
              <a:t>调度</a:t>
            </a:r>
            <a:endParaRPr lang="zh-CN" altLang="en-US" sz="2200" dirty="0"/>
          </a:p>
          <a:p>
            <a:r>
              <a:rPr lang="zh-CN" altLang="en-US" sz="2400" dirty="0" smtClean="0"/>
              <a:t>实时</a:t>
            </a:r>
            <a:r>
              <a:rPr lang="zh-CN" altLang="en-US" sz="2400" dirty="0"/>
              <a:t>优先级：</a:t>
            </a:r>
            <a:r>
              <a:rPr lang="en-US" altLang="zh-CN" sz="2400" dirty="0" err="1">
                <a:solidFill>
                  <a:srgbClr val="FF0000"/>
                </a:solidFill>
              </a:rPr>
              <a:t>rt_priority</a:t>
            </a:r>
            <a:r>
              <a:rPr lang="zh-CN" altLang="en-US" sz="2400" dirty="0">
                <a:solidFill>
                  <a:srgbClr val="FF0000"/>
                </a:solidFill>
              </a:rPr>
              <a:t>（</a:t>
            </a:r>
            <a:r>
              <a:rPr lang="en-US" altLang="zh-CN" sz="2400" dirty="0">
                <a:solidFill>
                  <a:srgbClr val="FF0000"/>
                </a:solidFill>
              </a:rPr>
              <a:t>1~99</a:t>
            </a:r>
            <a:r>
              <a:rPr lang="zh-CN" altLang="en-US" sz="2400" dirty="0">
                <a:solidFill>
                  <a:srgbClr val="FF0000"/>
                </a:solidFill>
              </a:rPr>
              <a:t>）</a:t>
            </a:r>
          </a:p>
          <a:p>
            <a:pPr lvl="1"/>
            <a:r>
              <a:rPr lang="zh-CN" altLang="en-US" sz="2200" dirty="0" smtClean="0"/>
              <a:t>确定实时进程的调度顺序，</a:t>
            </a:r>
            <a:r>
              <a:rPr lang="zh-CN" altLang="en-US" sz="2200" dirty="0"/>
              <a:t>较高权</a:t>
            </a:r>
            <a:r>
              <a:rPr lang="zh-CN" altLang="en-US" sz="2200" dirty="0" smtClean="0"/>
              <a:t>值进程优先</a:t>
            </a:r>
            <a:r>
              <a:rPr lang="zh-CN" altLang="en-US" sz="2200" dirty="0"/>
              <a:t>于较低权</a:t>
            </a:r>
            <a:r>
              <a:rPr lang="zh-CN" altLang="en-US" sz="2200" dirty="0" smtClean="0"/>
              <a:t>值进程</a:t>
            </a:r>
            <a:endParaRPr lang="zh-CN" altLang="en-US" sz="2200" dirty="0"/>
          </a:p>
          <a:p>
            <a:pPr lvl="1"/>
            <a:r>
              <a:rPr lang="zh-CN" altLang="en-US" sz="2200" dirty="0" smtClean="0"/>
              <a:t>非实时进程的优先级为</a:t>
            </a:r>
            <a:r>
              <a:rPr lang="en-US" altLang="zh-CN" sz="2200" dirty="0" smtClean="0"/>
              <a:t>0</a:t>
            </a:r>
            <a:r>
              <a:rPr lang="zh-CN" altLang="en-US" sz="2200" dirty="0" smtClean="0"/>
              <a:t>，因此实时</a:t>
            </a:r>
            <a:r>
              <a:rPr lang="zh-CN" altLang="en-US" sz="2200" dirty="0"/>
              <a:t>进程</a:t>
            </a:r>
            <a:r>
              <a:rPr lang="zh-CN" altLang="en-US" sz="2200" dirty="0" smtClean="0"/>
              <a:t>总优先</a:t>
            </a:r>
            <a:r>
              <a:rPr lang="zh-CN" altLang="en-US" sz="2200" dirty="0"/>
              <a:t>于非实时</a:t>
            </a:r>
            <a:r>
              <a:rPr lang="zh-CN" altLang="en-US" sz="2200" dirty="0" smtClean="0"/>
              <a:t>进程</a:t>
            </a:r>
            <a:endParaRPr lang="zh-CN" altLang="en-US" sz="2200"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B6BBF947-D006-4F1F-BAA5-672549C4C2A0}" type="slidenum">
              <a:rPr lang="en-US" altLang="zh-CN"/>
              <a:pPr/>
              <a:t>25</a:t>
            </a:fld>
            <a:endParaRPr lang="en-US" altLang="zh-CN"/>
          </a:p>
        </p:txBody>
      </p:sp>
      <p:sp>
        <p:nvSpPr>
          <p:cNvPr id="770050" name="Rectangle 2"/>
          <p:cNvSpPr>
            <a:spLocks noGrp="1" noChangeArrowheads="1"/>
          </p:cNvSpPr>
          <p:nvPr>
            <p:ph type="title"/>
          </p:nvPr>
        </p:nvSpPr>
        <p:spPr/>
        <p:txBody>
          <a:bodyPr/>
          <a:lstStyle/>
          <a:p>
            <a:r>
              <a:rPr lang="zh-CN" altLang="en-US" dirty="0" smtClean="0"/>
              <a:t>优先级</a:t>
            </a:r>
            <a:r>
              <a:rPr lang="zh-CN" altLang="en-US" dirty="0"/>
              <a:t>策略</a:t>
            </a:r>
          </a:p>
        </p:txBody>
      </p:sp>
      <p:sp>
        <p:nvSpPr>
          <p:cNvPr id="770051" name="Rectangle 3"/>
          <p:cNvSpPr>
            <a:spLocks noGrp="1" noChangeArrowheads="1"/>
          </p:cNvSpPr>
          <p:nvPr>
            <p:ph type="body" idx="1"/>
          </p:nvPr>
        </p:nvSpPr>
        <p:spPr/>
        <p:txBody>
          <a:bodyPr/>
          <a:lstStyle/>
          <a:p>
            <a:pPr>
              <a:spcBef>
                <a:spcPts val="0"/>
              </a:spcBef>
            </a:pPr>
            <a:r>
              <a:rPr lang="zh-CN" altLang="en-US" dirty="0"/>
              <a:t>普通</a:t>
            </a:r>
            <a:r>
              <a:rPr lang="zh-CN" altLang="en-US" dirty="0" smtClean="0"/>
              <a:t>进程</a:t>
            </a:r>
          </a:p>
          <a:p>
            <a:pPr lvl="1">
              <a:spcBef>
                <a:spcPts val="0"/>
              </a:spcBef>
            </a:pPr>
            <a:r>
              <a:rPr lang="zh-CN" altLang="en-US" dirty="0" smtClean="0"/>
              <a:t>基本思想：</a:t>
            </a:r>
            <a:r>
              <a:rPr lang="zh-CN" altLang="en-US" dirty="0" smtClean="0">
                <a:solidFill>
                  <a:srgbClr val="FF0000"/>
                </a:solidFill>
              </a:rPr>
              <a:t>动态优先级调度</a:t>
            </a:r>
          </a:p>
          <a:p>
            <a:pPr lvl="2">
              <a:spcBef>
                <a:spcPts val="0"/>
              </a:spcBef>
            </a:pPr>
            <a:r>
              <a:rPr lang="zh-CN" altLang="en-US" dirty="0" smtClean="0"/>
              <a:t>通过更新</a:t>
            </a:r>
            <a:r>
              <a:rPr lang="en-US" altLang="zh-CN" dirty="0" smtClean="0"/>
              <a:t>counter</a:t>
            </a:r>
            <a:r>
              <a:rPr lang="zh-CN" altLang="en-US" dirty="0" smtClean="0"/>
              <a:t>值，周期性修改进程优先级</a:t>
            </a:r>
            <a:r>
              <a:rPr lang="zh-CN" altLang="en-US" dirty="0"/>
              <a:t>（避免饥饿）</a:t>
            </a:r>
          </a:p>
          <a:p>
            <a:pPr lvl="1">
              <a:spcBef>
                <a:spcPts val="0"/>
              </a:spcBef>
            </a:pPr>
            <a:r>
              <a:rPr lang="zh-CN" altLang="en-US" dirty="0" smtClean="0"/>
              <a:t>基本</a:t>
            </a:r>
            <a:r>
              <a:rPr lang="zh-CN" altLang="en-US" dirty="0"/>
              <a:t>过程</a:t>
            </a:r>
          </a:p>
          <a:p>
            <a:pPr lvl="2">
              <a:spcBef>
                <a:spcPts val="0"/>
              </a:spcBef>
            </a:pPr>
            <a:r>
              <a:rPr lang="en-US" altLang="zh-CN" dirty="0"/>
              <a:t>counter</a:t>
            </a:r>
            <a:r>
              <a:rPr lang="zh-CN" altLang="en-US" dirty="0"/>
              <a:t>变为</a:t>
            </a:r>
            <a:r>
              <a:rPr lang="en-US" altLang="zh-CN" dirty="0" smtClean="0"/>
              <a:t>0</a:t>
            </a:r>
            <a:r>
              <a:rPr lang="zh-CN" altLang="en-US" dirty="0" smtClean="0"/>
              <a:t>时</a:t>
            </a:r>
            <a:r>
              <a:rPr lang="zh-CN" altLang="en-US" dirty="0"/>
              <a:t>，用</a:t>
            </a:r>
            <a:r>
              <a:rPr lang="en-US" altLang="zh-CN" dirty="0">
                <a:solidFill>
                  <a:srgbClr val="FF0000"/>
                </a:solidFill>
              </a:rPr>
              <a:t>priority</a:t>
            </a:r>
            <a:r>
              <a:rPr lang="zh-CN" altLang="en-US" dirty="0"/>
              <a:t>对</a:t>
            </a:r>
            <a:r>
              <a:rPr lang="en-US" altLang="zh-CN" dirty="0"/>
              <a:t>counter</a:t>
            </a:r>
            <a:r>
              <a:rPr lang="zh-CN" altLang="en-US" dirty="0"/>
              <a:t>重新赋值</a:t>
            </a:r>
          </a:p>
          <a:p>
            <a:pPr lvl="2">
              <a:spcBef>
                <a:spcPts val="0"/>
              </a:spcBef>
            </a:pPr>
            <a:r>
              <a:rPr lang="zh-CN" altLang="en-US" dirty="0" smtClean="0"/>
              <a:t>所有可</a:t>
            </a:r>
            <a:r>
              <a:rPr lang="zh-CN" altLang="en-US" dirty="0"/>
              <a:t>运行</a:t>
            </a:r>
            <a:r>
              <a:rPr lang="zh-CN" altLang="en-US" dirty="0" smtClean="0"/>
              <a:t>状态进程</a:t>
            </a:r>
            <a:r>
              <a:rPr lang="zh-CN" altLang="en-US" dirty="0"/>
              <a:t>的</a:t>
            </a:r>
            <a:r>
              <a:rPr lang="zh-CN" altLang="en-US" dirty="0" smtClean="0"/>
              <a:t>时间片都用完后才</a:t>
            </a:r>
            <a:r>
              <a:rPr lang="zh-CN" altLang="en-US" dirty="0"/>
              <a:t>对</a:t>
            </a:r>
            <a:r>
              <a:rPr lang="en-US" altLang="zh-CN" dirty="0"/>
              <a:t>counter</a:t>
            </a:r>
            <a:r>
              <a:rPr lang="zh-CN" altLang="en-US" dirty="0"/>
              <a:t>重新赋值</a:t>
            </a:r>
          </a:p>
          <a:p>
            <a:pPr lvl="2">
              <a:spcBef>
                <a:spcPts val="0"/>
              </a:spcBef>
            </a:pPr>
            <a:r>
              <a:rPr lang="zh-CN" altLang="en-US" dirty="0" smtClean="0"/>
              <a:t>进程</a:t>
            </a:r>
            <a:r>
              <a:rPr lang="zh-CN" altLang="en-US" dirty="0"/>
              <a:t>运行过程中，</a:t>
            </a:r>
            <a:r>
              <a:rPr lang="en-US" altLang="zh-CN" dirty="0"/>
              <a:t>counter</a:t>
            </a:r>
            <a:r>
              <a:rPr lang="zh-CN" altLang="en-US" dirty="0"/>
              <a:t>的减小为其它进程提供运行</a:t>
            </a:r>
            <a:r>
              <a:rPr lang="zh-CN" altLang="en-US" dirty="0" smtClean="0"/>
              <a:t>机会</a:t>
            </a:r>
            <a:endParaRPr lang="en-US" altLang="zh-CN" dirty="0" smtClean="0"/>
          </a:p>
          <a:p>
            <a:pPr lvl="2">
              <a:spcBef>
                <a:spcPts val="0"/>
              </a:spcBef>
            </a:pPr>
            <a:r>
              <a:rPr lang="zh-CN" altLang="en-US" dirty="0" smtClean="0"/>
              <a:t>该机制相当于优先级</a:t>
            </a:r>
            <a:r>
              <a:rPr lang="zh-CN" altLang="en-US" dirty="0"/>
              <a:t>在动态变化，所以称之为动态优先</a:t>
            </a:r>
            <a:r>
              <a:rPr lang="zh-CN" altLang="en-US" dirty="0" smtClean="0"/>
              <a:t>调度 </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B6BBF947-D006-4F1F-BAA5-672549C4C2A0}" type="slidenum">
              <a:rPr lang="en-US" altLang="zh-CN"/>
              <a:pPr/>
              <a:t>26</a:t>
            </a:fld>
            <a:endParaRPr lang="en-US" altLang="zh-CN"/>
          </a:p>
        </p:txBody>
      </p:sp>
      <p:sp>
        <p:nvSpPr>
          <p:cNvPr id="770050" name="Rectangle 2"/>
          <p:cNvSpPr>
            <a:spLocks noGrp="1" noChangeArrowheads="1"/>
          </p:cNvSpPr>
          <p:nvPr>
            <p:ph type="title"/>
          </p:nvPr>
        </p:nvSpPr>
        <p:spPr/>
        <p:txBody>
          <a:bodyPr/>
          <a:lstStyle/>
          <a:p>
            <a:r>
              <a:rPr lang="zh-CN" altLang="en-US" dirty="0" smtClean="0"/>
              <a:t>优先级</a:t>
            </a:r>
            <a:r>
              <a:rPr lang="zh-CN" altLang="en-US" dirty="0"/>
              <a:t>策略</a:t>
            </a:r>
          </a:p>
        </p:txBody>
      </p:sp>
      <p:sp>
        <p:nvSpPr>
          <p:cNvPr id="770051" name="Rectangle 3"/>
          <p:cNvSpPr>
            <a:spLocks noGrp="1" noChangeArrowheads="1"/>
          </p:cNvSpPr>
          <p:nvPr>
            <p:ph type="body" idx="1"/>
          </p:nvPr>
        </p:nvSpPr>
        <p:spPr/>
        <p:txBody>
          <a:bodyPr/>
          <a:lstStyle/>
          <a:p>
            <a:r>
              <a:rPr lang="zh-CN" altLang="en-US" dirty="0" smtClean="0"/>
              <a:t>实时</a:t>
            </a:r>
            <a:r>
              <a:rPr lang="zh-CN" altLang="en-US" dirty="0"/>
              <a:t>进程</a:t>
            </a:r>
          </a:p>
          <a:p>
            <a:pPr lvl="1"/>
            <a:r>
              <a:rPr lang="zh-CN" altLang="en-US" dirty="0"/>
              <a:t>基本思想：</a:t>
            </a:r>
            <a:r>
              <a:rPr lang="zh-CN" altLang="en-US" dirty="0">
                <a:solidFill>
                  <a:srgbClr val="FF0000"/>
                </a:solidFill>
              </a:rPr>
              <a:t>静态优先级策略</a:t>
            </a:r>
          </a:p>
          <a:p>
            <a:pPr lvl="2"/>
            <a:r>
              <a:rPr lang="en-US" altLang="zh-CN" dirty="0"/>
              <a:t>counter</a:t>
            </a:r>
            <a:r>
              <a:rPr lang="zh-CN" altLang="en-US" dirty="0"/>
              <a:t>只用来表示该进程的剩余</a:t>
            </a:r>
            <a:r>
              <a:rPr lang="zh-CN" altLang="en-US" dirty="0" smtClean="0"/>
              <a:t>时间片</a:t>
            </a:r>
            <a:endParaRPr lang="en-US" altLang="zh-CN" dirty="0" smtClean="0"/>
          </a:p>
          <a:p>
            <a:pPr lvl="2"/>
            <a:r>
              <a:rPr lang="zh-CN" altLang="en-US" dirty="0" smtClean="0"/>
              <a:t>不</a:t>
            </a:r>
            <a:r>
              <a:rPr lang="zh-CN" altLang="en-US" dirty="0"/>
              <a:t>作为衡量其是否值得运行的标准（与普通进程的区别）</a:t>
            </a:r>
            <a:endParaRPr lang="zh-CN" altLang="en-US" dirty="0">
              <a:solidFill>
                <a:srgbClr val="FF3300"/>
              </a:solidFill>
            </a:endParaRP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BC36F99B-8E0B-4C3B-839B-E49B2ABBBD76}" type="slidenum">
              <a:rPr lang="en-US" altLang="zh-CN"/>
              <a:pPr/>
              <a:t>27</a:t>
            </a:fld>
            <a:endParaRPr lang="en-US" altLang="zh-CN"/>
          </a:p>
        </p:txBody>
      </p:sp>
      <p:sp>
        <p:nvSpPr>
          <p:cNvPr id="747522" name="Rectangle 2"/>
          <p:cNvSpPr>
            <a:spLocks noGrp="1" noChangeArrowheads="1"/>
          </p:cNvSpPr>
          <p:nvPr>
            <p:ph type="title"/>
          </p:nvPr>
        </p:nvSpPr>
        <p:spPr/>
        <p:txBody>
          <a:bodyPr/>
          <a:lstStyle/>
          <a:p>
            <a:r>
              <a:rPr lang="zh-CN" altLang="en-US" dirty="0" smtClean="0"/>
              <a:t>调度策略分类</a:t>
            </a:r>
            <a:endParaRPr lang="zh-CN" altLang="en-US" dirty="0"/>
          </a:p>
        </p:txBody>
      </p:sp>
      <p:sp>
        <p:nvSpPr>
          <p:cNvPr id="747523" name="Rectangle 3"/>
          <p:cNvSpPr>
            <a:spLocks noGrp="1" noChangeArrowheads="1"/>
          </p:cNvSpPr>
          <p:nvPr>
            <p:ph type="body" idx="1"/>
          </p:nvPr>
        </p:nvSpPr>
        <p:spPr/>
        <p:txBody>
          <a:bodyPr/>
          <a:lstStyle/>
          <a:p>
            <a:pPr>
              <a:lnSpc>
                <a:spcPct val="90000"/>
              </a:lnSpc>
            </a:pPr>
            <a:r>
              <a:rPr lang="zh-CN" altLang="en-US" dirty="0"/>
              <a:t>域成员名</a:t>
            </a:r>
          </a:p>
          <a:p>
            <a:pPr lvl="1">
              <a:lnSpc>
                <a:spcPct val="90000"/>
              </a:lnSpc>
            </a:pPr>
            <a:r>
              <a:rPr lang="en-US" altLang="zh-CN" dirty="0"/>
              <a:t>policy </a:t>
            </a:r>
          </a:p>
          <a:p>
            <a:pPr>
              <a:lnSpc>
                <a:spcPct val="90000"/>
              </a:lnSpc>
            </a:pPr>
            <a:r>
              <a:rPr lang="zh-CN" altLang="en-US" dirty="0"/>
              <a:t>策略分类</a:t>
            </a:r>
          </a:p>
          <a:p>
            <a:pPr lvl="1">
              <a:lnSpc>
                <a:spcPct val="90000"/>
              </a:lnSpc>
            </a:pPr>
            <a:r>
              <a:rPr lang="zh-CN" altLang="en-US" dirty="0"/>
              <a:t>实时进程</a:t>
            </a:r>
          </a:p>
          <a:p>
            <a:pPr lvl="2">
              <a:lnSpc>
                <a:spcPct val="90000"/>
              </a:lnSpc>
            </a:pPr>
            <a:r>
              <a:rPr lang="en-US" altLang="zh-CN" dirty="0">
                <a:solidFill>
                  <a:srgbClr val="FF0000"/>
                </a:solidFill>
              </a:rPr>
              <a:t>SCHED_FIFO</a:t>
            </a:r>
            <a:r>
              <a:rPr lang="zh-CN" altLang="en-US" dirty="0"/>
              <a:t>：先进先出调度，除非有更高优先级进程申请运行，否则该进程保持运行至退出才让出</a:t>
            </a:r>
            <a:r>
              <a:rPr lang="en-US" altLang="zh-CN" dirty="0"/>
              <a:t>CPU</a:t>
            </a:r>
          </a:p>
          <a:p>
            <a:pPr lvl="2">
              <a:lnSpc>
                <a:spcPct val="90000"/>
              </a:lnSpc>
            </a:pPr>
            <a:r>
              <a:rPr lang="en-US" altLang="zh-CN" dirty="0">
                <a:solidFill>
                  <a:srgbClr val="FF0000"/>
                </a:solidFill>
              </a:rPr>
              <a:t>SCHED_RR</a:t>
            </a:r>
            <a:r>
              <a:rPr lang="zh-CN" altLang="en-US" dirty="0"/>
              <a:t>：轮转式调度，该进程被调度下来后将被放置于运行队列的末尾，以保证其他实施进程有机会</a:t>
            </a:r>
            <a:r>
              <a:rPr lang="zh-CN" altLang="en-US" dirty="0" smtClean="0"/>
              <a:t>运行</a:t>
            </a:r>
            <a:endParaRPr lang="zh-CN" altLang="en-US" dirty="0"/>
          </a:p>
          <a:p>
            <a:pPr lvl="1">
              <a:lnSpc>
                <a:spcPct val="90000"/>
              </a:lnSpc>
            </a:pPr>
            <a:r>
              <a:rPr lang="zh-CN" altLang="en-US" dirty="0"/>
              <a:t>普通进程</a:t>
            </a:r>
          </a:p>
          <a:p>
            <a:pPr lvl="2">
              <a:lnSpc>
                <a:spcPct val="90000"/>
              </a:lnSpc>
            </a:pPr>
            <a:r>
              <a:rPr lang="en-US" altLang="zh-CN" dirty="0">
                <a:solidFill>
                  <a:srgbClr val="FF0000"/>
                </a:solidFill>
              </a:rPr>
              <a:t>SCHED_OTHER</a:t>
            </a:r>
            <a:r>
              <a:rPr lang="zh-CN" altLang="en-US" dirty="0"/>
              <a:t>：</a:t>
            </a:r>
            <a:r>
              <a:rPr lang="zh-CN" altLang="en-US" dirty="0" smtClean="0"/>
              <a:t>常规分时</a:t>
            </a:r>
            <a:r>
              <a:rPr lang="zh-CN" altLang="en-US" dirty="0"/>
              <a:t>调度策略</a:t>
            </a:r>
          </a:p>
          <a:p>
            <a:pPr lvl="1">
              <a:lnSpc>
                <a:spcPct val="90000"/>
              </a:lnSpc>
            </a:pPr>
            <a:r>
              <a:rPr lang="zh-CN" altLang="en-US" dirty="0"/>
              <a:t>其他</a:t>
            </a:r>
          </a:p>
          <a:p>
            <a:pPr lvl="2">
              <a:lnSpc>
                <a:spcPct val="90000"/>
              </a:lnSpc>
            </a:pPr>
            <a:r>
              <a:rPr lang="en-US" altLang="zh-CN" dirty="0">
                <a:solidFill>
                  <a:srgbClr val="FF0000"/>
                </a:solidFill>
              </a:rPr>
              <a:t>SCHED_YIELD</a:t>
            </a:r>
            <a:r>
              <a:rPr lang="zh-CN" altLang="en-US" dirty="0"/>
              <a:t>：置位时表示主动放弃</a:t>
            </a:r>
            <a:r>
              <a:rPr lang="en-US" altLang="zh-CN" dirty="0"/>
              <a:t>CPU</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2D05F3D3-04A9-4AB2-8CB3-5D35903A0B2A}" type="slidenum">
              <a:rPr lang="en-US" altLang="zh-CN"/>
              <a:pPr/>
              <a:t>28</a:t>
            </a:fld>
            <a:endParaRPr lang="en-US" altLang="zh-CN"/>
          </a:p>
        </p:txBody>
      </p:sp>
      <p:sp>
        <p:nvSpPr>
          <p:cNvPr id="774146" name="Rectangle 2"/>
          <p:cNvSpPr>
            <a:spLocks noGrp="1" noChangeArrowheads="1"/>
          </p:cNvSpPr>
          <p:nvPr>
            <p:ph type="title"/>
          </p:nvPr>
        </p:nvSpPr>
        <p:spPr/>
        <p:txBody>
          <a:bodyPr/>
          <a:lstStyle/>
          <a:p>
            <a:r>
              <a:rPr lang="zh-CN" altLang="en-US" dirty="0" smtClean="0"/>
              <a:t>进程调度依据</a:t>
            </a:r>
            <a:endParaRPr lang="zh-CN" altLang="en-US" dirty="0"/>
          </a:p>
        </p:txBody>
      </p:sp>
      <p:sp>
        <p:nvSpPr>
          <p:cNvPr id="774147" name="Rectangle 3"/>
          <p:cNvSpPr>
            <a:spLocks noGrp="1" noChangeArrowheads="1"/>
          </p:cNvSpPr>
          <p:nvPr>
            <p:ph type="body" idx="1"/>
          </p:nvPr>
        </p:nvSpPr>
        <p:spPr/>
        <p:txBody>
          <a:bodyPr/>
          <a:lstStyle/>
          <a:p>
            <a:r>
              <a:rPr lang="zh-CN" altLang="en-US" dirty="0"/>
              <a:t>基本思想</a:t>
            </a:r>
          </a:p>
          <a:p>
            <a:pPr lvl="1"/>
            <a:r>
              <a:rPr lang="zh-CN" altLang="en-US" dirty="0" smtClean="0"/>
              <a:t>选择</a:t>
            </a:r>
            <a:r>
              <a:rPr lang="zh-CN" altLang="en-US" dirty="0" smtClean="0">
                <a:solidFill>
                  <a:srgbClr val="FF0000"/>
                </a:solidFill>
              </a:rPr>
              <a:t>权</a:t>
            </a:r>
            <a:r>
              <a:rPr lang="zh-CN" altLang="en-US" dirty="0">
                <a:solidFill>
                  <a:srgbClr val="FF0000"/>
                </a:solidFill>
              </a:rPr>
              <a:t>值（</a:t>
            </a:r>
            <a:r>
              <a:rPr lang="en-US" altLang="zh-CN" dirty="0">
                <a:solidFill>
                  <a:srgbClr val="FF0000"/>
                </a:solidFill>
              </a:rPr>
              <a:t>weight</a:t>
            </a:r>
            <a:r>
              <a:rPr lang="zh-CN" altLang="en-US" dirty="0">
                <a:solidFill>
                  <a:srgbClr val="FF0000"/>
                </a:solidFill>
              </a:rPr>
              <a:t>）最大</a:t>
            </a:r>
            <a:r>
              <a:rPr lang="zh-CN" altLang="en-US" dirty="0"/>
              <a:t>的进程</a:t>
            </a:r>
          </a:p>
          <a:p>
            <a:r>
              <a:rPr lang="zh-CN" altLang="en-US" dirty="0"/>
              <a:t>权值计算：</a:t>
            </a:r>
            <a:r>
              <a:rPr lang="en-US" altLang="zh-CN" dirty="0">
                <a:solidFill>
                  <a:srgbClr val="FF0000"/>
                </a:solidFill>
              </a:rPr>
              <a:t>goodness()</a:t>
            </a:r>
          </a:p>
          <a:p>
            <a:pPr lvl="1"/>
            <a:r>
              <a:rPr lang="zh-CN" altLang="en-US" dirty="0" smtClean="0"/>
              <a:t>普通进程权值</a:t>
            </a:r>
          </a:p>
          <a:p>
            <a:pPr lvl="2"/>
            <a:r>
              <a:rPr lang="zh-CN" altLang="en-US" dirty="0" smtClean="0"/>
              <a:t>与</a:t>
            </a:r>
            <a:r>
              <a:rPr lang="en-US" altLang="zh-CN" dirty="0" smtClean="0"/>
              <a:t>policy</a:t>
            </a:r>
            <a:r>
              <a:rPr lang="zh-CN" altLang="en-US" dirty="0"/>
              <a:t>，</a:t>
            </a:r>
            <a:r>
              <a:rPr lang="en-US" altLang="zh-CN" dirty="0" smtClean="0"/>
              <a:t>priority</a:t>
            </a:r>
            <a:r>
              <a:rPr lang="zh-CN" altLang="en-US" dirty="0" smtClean="0"/>
              <a:t>，</a:t>
            </a:r>
            <a:r>
              <a:rPr lang="en-US" altLang="zh-CN" dirty="0" smtClean="0"/>
              <a:t>counter</a:t>
            </a:r>
            <a:r>
              <a:rPr lang="zh-CN" altLang="en-US" dirty="0" smtClean="0"/>
              <a:t>，</a:t>
            </a:r>
            <a:r>
              <a:rPr lang="en-US" altLang="zh-CN" dirty="0" smtClean="0"/>
              <a:t> nice</a:t>
            </a:r>
            <a:r>
              <a:rPr lang="zh-CN" altLang="en-US" dirty="0" smtClean="0"/>
              <a:t>等相关</a:t>
            </a:r>
            <a:endParaRPr lang="zh-CN" altLang="en-US" dirty="0"/>
          </a:p>
          <a:p>
            <a:pPr lvl="2"/>
            <a:r>
              <a:rPr lang="en-US" altLang="zh-CN" dirty="0" smtClean="0"/>
              <a:t>weight </a:t>
            </a:r>
            <a:r>
              <a:rPr lang="en-US" altLang="zh-CN" dirty="0"/>
              <a:t>= p-&gt;counter</a:t>
            </a:r>
          </a:p>
          <a:p>
            <a:pPr lvl="1"/>
            <a:r>
              <a:rPr lang="zh-CN" altLang="en-US" dirty="0"/>
              <a:t>实时</a:t>
            </a:r>
            <a:r>
              <a:rPr lang="zh-CN" altLang="en-US" dirty="0" smtClean="0"/>
              <a:t>进程权值</a:t>
            </a:r>
            <a:endParaRPr lang="en-US" altLang="zh-CN" dirty="0" smtClean="0"/>
          </a:p>
          <a:p>
            <a:pPr lvl="2"/>
            <a:r>
              <a:rPr lang="zh-CN" altLang="en-US" dirty="0" smtClean="0"/>
              <a:t>与</a:t>
            </a:r>
            <a:r>
              <a:rPr lang="en-US" altLang="zh-CN" dirty="0" smtClean="0"/>
              <a:t>policy</a:t>
            </a:r>
            <a:r>
              <a:rPr lang="zh-CN" altLang="en-US" dirty="0" smtClean="0"/>
              <a:t>，</a:t>
            </a:r>
            <a:r>
              <a:rPr lang="en-US" altLang="zh-CN" dirty="0" err="1" smtClean="0"/>
              <a:t>rt_priority</a:t>
            </a:r>
            <a:r>
              <a:rPr lang="zh-CN" altLang="en-US" dirty="0" smtClean="0"/>
              <a:t>等相关</a:t>
            </a:r>
            <a:endParaRPr lang="zh-CN" altLang="en-US" dirty="0"/>
          </a:p>
          <a:p>
            <a:pPr lvl="2"/>
            <a:r>
              <a:rPr lang="en-US" altLang="zh-CN" dirty="0"/>
              <a:t>weight = 1000 + </a:t>
            </a:r>
            <a:r>
              <a:rPr lang="en-US" altLang="zh-CN" dirty="0" err="1"/>
              <a:t>rt_priority</a:t>
            </a:r>
            <a:endParaRPr lang="en-US" altLang="zh-CN" dirty="0"/>
          </a:p>
          <a:p>
            <a:pPr lvl="1"/>
            <a:endParaRPr lang="en-US" altLang="zh-CN"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F759E2A-BE3A-4B16-B555-CBA32324A9C8}" type="slidenum">
              <a:rPr lang="en-US" altLang="zh-CN"/>
              <a:pPr/>
              <a:t>29</a:t>
            </a:fld>
            <a:endParaRPr lang="en-US" altLang="zh-CN"/>
          </a:p>
        </p:txBody>
      </p:sp>
      <p:sp>
        <p:nvSpPr>
          <p:cNvPr id="776194" name="Rectangle 2"/>
          <p:cNvSpPr>
            <a:spLocks noGrp="1" noChangeArrowheads="1"/>
          </p:cNvSpPr>
          <p:nvPr>
            <p:ph type="title"/>
          </p:nvPr>
        </p:nvSpPr>
        <p:spPr/>
        <p:txBody>
          <a:bodyPr/>
          <a:lstStyle/>
          <a:p>
            <a:r>
              <a:rPr lang="zh-CN" altLang="en-US"/>
              <a:t>权值的计算</a:t>
            </a:r>
            <a:r>
              <a:rPr lang="en-US" altLang="zh-CN"/>
              <a:t>—goodness()</a:t>
            </a:r>
          </a:p>
        </p:txBody>
      </p:sp>
      <p:sp>
        <p:nvSpPr>
          <p:cNvPr id="776195" name="Rectangle 3"/>
          <p:cNvSpPr>
            <a:spLocks noGrp="1" noChangeArrowheads="1"/>
          </p:cNvSpPr>
          <p:nvPr>
            <p:ph type="body" idx="1"/>
          </p:nvPr>
        </p:nvSpPr>
        <p:spPr>
          <a:xfrm>
            <a:off x="611188" y="1268437"/>
            <a:ext cx="8532812" cy="5589587"/>
          </a:xfrm>
        </p:spPr>
        <p:txBody>
          <a:bodyPr/>
          <a:lstStyle/>
          <a:p>
            <a:pPr>
              <a:spcBef>
                <a:spcPts val="0"/>
              </a:spcBef>
            </a:pPr>
            <a:r>
              <a:rPr lang="zh-CN" altLang="en-US" dirty="0" smtClean="0"/>
              <a:t>功能</a:t>
            </a:r>
            <a:endParaRPr lang="zh-CN" altLang="en-US" dirty="0"/>
          </a:p>
          <a:p>
            <a:pPr lvl="1">
              <a:spcBef>
                <a:spcPts val="0"/>
              </a:spcBef>
            </a:pPr>
            <a:r>
              <a:rPr lang="zh-CN" altLang="en-US" dirty="0" smtClean="0"/>
              <a:t>确定就绪态进程的调度顺序</a:t>
            </a:r>
            <a:endParaRPr lang="zh-CN" altLang="en-US" dirty="0"/>
          </a:p>
          <a:p>
            <a:pPr lvl="1">
              <a:spcBef>
                <a:spcPts val="0"/>
              </a:spcBef>
            </a:pPr>
            <a:r>
              <a:rPr lang="zh-CN" altLang="en-US" dirty="0" smtClean="0"/>
              <a:t>运行态进程</a:t>
            </a:r>
            <a:r>
              <a:rPr lang="zh-CN" altLang="en-US" dirty="0"/>
              <a:t>每次执行</a:t>
            </a:r>
            <a:r>
              <a:rPr lang="en-US" altLang="zh-CN" dirty="0" smtClean="0"/>
              <a:t>schedule()</a:t>
            </a:r>
            <a:r>
              <a:rPr lang="zh-CN" altLang="en-US" dirty="0" smtClean="0"/>
              <a:t>时</a:t>
            </a:r>
            <a:r>
              <a:rPr lang="zh-CN" altLang="en-US" dirty="0"/>
              <a:t>都要</a:t>
            </a:r>
            <a:r>
              <a:rPr lang="zh-CN" altLang="en-US" dirty="0" smtClean="0"/>
              <a:t>调用该函数</a:t>
            </a:r>
            <a:endParaRPr lang="zh-CN" altLang="en-US" dirty="0"/>
          </a:p>
          <a:p>
            <a:pPr>
              <a:spcBef>
                <a:spcPts val="0"/>
              </a:spcBef>
            </a:pPr>
            <a:r>
              <a:rPr lang="zh-CN" altLang="en-US" dirty="0"/>
              <a:t>返回值类型</a:t>
            </a:r>
          </a:p>
          <a:p>
            <a:pPr lvl="1">
              <a:spcBef>
                <a:spcPts val="0"/>
              </a:spcBef>
            </a:pPr>
            <a:r>
              <a:rPr lang="en-US" altLang="zh-CN" dirty="0">
                <a:solidFill>
                  <a:srgbClr val="FF0000"/>
                </a:solidFill>
              </a:rPr>
              <a:t>&lt;=1000</a:t>
            </a:r>
            <a:r>
              <a:rPr lang="zh-CN" altLang="en-US" dirty="0"/>
              <a:t>：只能赋给普通进程</a:t>
            </a:r>
          </a:p>
          <a:p>
            <a:pPr lvl="2">
              <a:spcBef>
                <a:spcPts val="0"/>
              </a:spcBef>
            </a:pPr>
            <a:r>
              <a:rPr lang="zh-CN" altLang="en-US" sz="2200" dirty="0" smtClean="0"/>
              <a:t>在单处理器（</a:t>
            </a:r>
            <a:r>
              <a:rPr lang="en-US" altLang="zh-CN" sz="2200" dirty="0" smtClean="0"/>
              <a:t>UP</a:t>
            </a:r>
            <a:r>
              <a:rPr lang="zh-CN" altLang="en-US" sz="2200" dirty="0" smtClean="0"/>
              <a:t>）下</a:t>
            </a:r>
            <a:r>
              <a:rPr lang="zh-CN" altLang="en-US" sz="2200" dirty="0"/>
              <a:t>，普通</a:t>
            </a:r>
            <a:r>
              <a:rPr lang="zh-CN" altLang="en-US" sz="2200" dirty="0" smtClean="0"/>
              <a:t>进程</a:t>
            </a:r>
            <a:r>
              <a:rPr lang="en-US" altLang="zh-CN" sz="2200" dirty="0" smtClean="0"/>
              <a:t>goodness</a:t>
            </a:r>
            <a:r>
              <a:rPr lang="zh-CN" altLang="en-US" sz="2200" dirty="0"/>
              <a:t>值只使用这个范围底部的</a:t>
            </a:r>
            <a:r>
              <a:rPr lang="zh-CN" altLang="en-US" sz="2200" dirty="0" smtClean="0"/>
              <a:t>一部分</a:t>
            </a:r>
            <a:endParaRPr lang="zh-CN" altLang="en-US" sz="2200" dirty="0"/>
          </a:p>
          <a:p>
            <a:pPr lvl="2">
              <a:spcBef>
                <a:spcPts val="0"/>
              </a:spcBef>
            </a:pPr>
            <a:r>
              <a:rPr lang="zh-CN" altLang="en-US" sz="2200" dirty="0"/>
              <a:t>在</a:t>
            </a:r>
            <a:r>
              <a:rPr lang="en-US" altLang="zh-CN" sz="2200" dirty="0"/>
              <a:t>SMP</a:t>
            </a:r>
            <a:r>
              <a:rPr lang="zh-CN" altLang="en-US" sz="2200" dirty="0"/>
              <a:t>情况下</a:t>
            </a:r>
            <a:r>
              <a:rPr lang="zh-CN" altLang="en-US" sz="2200" dirty="0" smtClean="0"/>
              <a:t>，调度程序优先</a:t>
            </a:r>
            <a:r>
              <a:rPr lang="zh-CN" altLang="en-US" sz="2200" dirty="0"/>
              <a:t>照顾等待同</a:t>
            </a:r>
            <a:r>
              <a:rPr lang="zh-CN" altLang="en-US" sz="2200" dirty="0" smtClean="0"/>
              <a:t>一处理器</a:t>
            </a:r>
            <a:r>
              <a:rPr lang="zh-CN" altLang="en-US" sz="2200" dirty="0"/>
              <a:t>的</a:t>
            </a:r>
            <a:r>
              <a:rPr lang="zh-CN" altLang="en-US" sz="2200" dirty="0" smtClean="0"/>
              <a:t>进程</a:t>
            </a:r>
            <a:endParaRPr lang="zh-CN" altLang="en-US" sz="2200" dirty="0"/>
          </a:p>
          <a:p>
            <a:pPr lvl="1">
              <a:spcBef>
                <a:spcPts val="0"/>
              </a:spcBef>
            </a:pPr>
            <a:r>
              <a:rPr lang="en-US" altLang="zh-CN" dirty="0">
                <a:solidFill>
                  <a:srgbClr val="FF0000"/>
                </a:solidFill>
              </a:rPr>
              <a:t>&gt;1000</a:t>
            </a:r>
            <a:r>
              <a:rPr lang="zh-CN" altLang="en-US" dirty="0"/>
              <a:t>：只能赋</a:t>
            </a:r>
            <a:r>
              <a:rPr lang="zh-CN" altLang="en-US" dirty="0" smtClean="0"/>
              <a:t>给实时进程</a:t>
            </a:r>
            <a:endParaRPr lang="zh-CN" altLang="en-US" dirty="0"/>
          </a:p>
          <a:p>
            <a:pPr lvl="2">
              <a:spcBef>
                <a:spcPts val="0"/>
              </a:spcBef>
            </a:pPr>
            <a:r>
              <a:rPr lang="zh-CN" altLang="en-US" sz="2200" dirty="0"/>
              <a:t>不管是</a:t>
            </a:r>
            <a:r>
              <a:rPr lang="en-US" altLang="zh-CN" sz="2200" dirty="0"/>
              <a:t>UP</a:t>
            </a:r>
            <a:r>
              <a:rPr lang="zh-CN" altLang="en-US" sz="2200" dirty="0"/>
              <a:t>还是</a:t>
            </a:r>
            <a:r>
              <a:rPr lang="en-US" altLang="zh-CN" sz="2200" dirty="0"/>
              <a:t>SMP</a:t>
            </a:r>
            <a:r>
              <a:rPr lang="zh-CN" altLang="en-US" sz="2200" dirty="0"/>
              <a:t>，实时</a:t>
            </a:r>
            <a:r>
              <a:rPr lang="zh-CN" altLang="en-US" sz="2200" dirty="0" smtClean="0"/>
              <a:t>进程</a:t>
            </a:r>
            <a:r>
              <a:rPr lang="en-US" altLang="zh-CN" sz="2200" dirty="0" smtClean="0"/>
              <a:t>goodness</a:t>
            </a:r>
            <a:r>
              <a:rPr lang="zh-CN" altLang="en-US" sz="2200" dirty="0"/>
              <a:t>值的</a:t>
            </a:r>
            <a:r>
              <a:rPr lang="zh-CN" altLang="en-US" sz="2200" dirty="0" smtClean="0"/>
              <a:t>范围从</a:t>
            </a:r>
            <a:r>
              <a:rPr lang="en-US" altLang="zh-CN" sz="2200" dirty="0"/>
              <a:t>1001</a:t>
            </a:r>
            <a:r>
              <a:rPr lang="zh-CN" altLang="en-US" sz="2200" dirty="0"/>
              <a:t>到</a:t>
            </a:r>
            <a:r>
              <a:rPr lang="en-US" altLang="zh-CN" sz="2200" dirty="0" smtClean="0"/>
              <a:t>1099</a:t>
            </a:r>
            <a:endParaRPr lang="zh-CN" altLang="en-US" sz="2200" dirty="0"/>
          </a:p>
          <a:p>
            <a:pPr>
              <a:spcBef>
                <a:spcPts val="0"/>
              </a:spcBef>
            </a:pPr>
            <a:r>
              <a:rPr lang="zh-CN" altLang="en-US" dirty="0"/>
              <a:t>说明</a:t>
            </a:r>
          </a:p>
          <a:p>
            <a:pPr lvl="1">
              <a:spcBef>
                <a:spcPts val="0"/>
              </a:spcBef>
            </a:pPr>
            <a:r>
              <a:rPr lang="en-US" altLang="zh-CN" dirty="0"/>
              <a:t>goodness() </a:t>
            </a:r>
            <a:r>
              <a:rPr lang="zh-CN" altLang="en-US" dirty="0"/>
              <a:t>不会返回负值</a:t>
            </a:r>
          </a:p>
          <a:p>
            <a:pPr lvl="2">
              <a:spcBef>
                <a:spcPts val="0"/>
              </a:spcBef>
            </a:pPr>
            <a:r>
              <a:rPr lang="zh-CN" altLang="en-US" sz="2200" dirty="0"/>
              <a:t>由于</a:t>
            </a:r>
            <a:r>
              <a:rPr lang="en-US" altLang="zh-CN" sz="2200" dirty="0"/>
              <a:t>idle</a:t>
            </a:r>
            <a:r>
              <a:rPr lang="zh-CN" altLang="en-US" sz="2200" dirty="0"/>
              <a:t>进程的</a:t>
            </a:r>
            <a:r>
              <a:rPr lang="en-US" altLang="zh-CN" sz="2200" dirty="0"/>
              <a:t>counter</a:t>
            </a:r>
            <a:r>
              <a:rPr lang="zh-CN" altLang="en-US" sz="2200" dirty="0"/>
              <a:t>值为负，所以如果使用</a:t>
            </a:r>
            <a:r>
              <a:rPr lang="en-US" altLang="zh-CN" sz="2200" dirty="0"/>
              <a:t>idle</a:t>
            </a:r>
            <a:r>
              <a:rPr lang="zh-CN" altLang="en-US" sz="2200" dirty="0"/>
              <a:t>进程作为参数调用</a:t>
            </a:r>
            <a:r>
              <a:rPr lang="en-US" altLang="zh-CN" sz="2200" dirty="0"/>
              <a:t>goodness</a:t>
            </a:r>
            <a:r>
              <a:rPr lang="zh-CN" altLang="en-US" sz="2200" dirty="0" smtClean="0"/>
              <a:t>，将返回</a:t>
            </a:r>
            <a:r>
              <a:rPr lang="zh-CN" altLang="en-US" sz="2200" dirty="0"/>
              <a:t>负值，但这是不会发生</a:t>
            </a:r>
            <a:r>
              <a:rPr lang="zh-CN" altLang="en-US" sz="2200" dirty="0" smtClean="0"/>
              <a:t>的</a:t>
            </a:r>
            <a:endParaRPr lang="zh-CN" altLang="en-US" sz="2200"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C7EF2E04-6D26-49F0-A949-0CA1A1E281BD}" type="slidenum">
              <a:rPr lang="en-US" altLang="zh-CN"/>
              <a:pPr/>
              <a:t>3</a:t>
            </a:fld>
            <a:endParaRPr lang="en-US" altLang="zh-CN" dirty="0"/>
          </a:p>
        </p:txBody>
      </p:sp>
      <p:sp>
        <p:nvSpPr>
          <p:cNvPr id="699394" name="Rectangle 2"/>
          <p:cNvSpPr>
            <a:spLocks noGrp="1" noChangeArrowheads="1"/>
          </p:cNvSpPr>
          <p:nvPr>
            <p:ph type="title"/>
          </p:nvPr>
        </p:nvSpPr>
        <p:spPr/>
        <p:txBody>
          <a:bodyPr/>
          <a:lstStyle/>
          <a:p>
            <a:r>
              <a:rPr lang="zh-CN" altLang="en-US"/>
              <a:t>目录</a:t>
            </a:r>
          </a:p>
        </p:txBody>
      </p:sp>
      <p:sp>
        <p:nvSpPr>
          <p:cNvPr id="699395" name="Rectangle 3"/>
          <p:cNvSpPr>
            <a:spLocks noGrp="1" noChangeArrowheads="1"/>
          </p:cNvSpPr>
          <p:nvPr>
            <p:ph type="body" idx="1"/>
          </p:nvPr>
        </p:nvSpPr>
        <p:spPr/>
        <p:txBody>
          <a:bodyPr/>
          <a:lstStyle/>
          <a:p>
            <a:pPr>
              <a:buClr>
                <a:srgbClr val="FF0000"/>
              </a:buClr>
            </a:pPr>
            <a:r>
              <a:rPr lang="zh-CN" altLang="en-US" dirty="0" smtClean="0">
                <a:solidFill>
                  <a:srgbClr val="FF0000"/>
                </a:solidFill>
              </a:rPr>
              <a:t>进程调度概述</a:t>
            </a:r>
            <a:endParaRPr lang="zh-CN" altLang="en-US" dirty="0">
              <a:solidFill>
                <a:srgbClr val="FF0000"/>
              </a:solidFill>
            </a:endParaRPr>
          </a:p>
          <a:p>
            <a:r>
              <a:rPr lang="en-US" altLang="zh-CN" dirty="0"/>
              <a:t>Linux </a:t>
            </a:r>
            <a:r>
              <a:rPr lang="en-US" altLang="zh-CN" dirty="0" smtClean="0"/>
              <a:t>2.4</a:t>
            </a:r>
            <a:r>
              <a:rPr lang="zh-CN" altLang="en-US" dirty="0" smtClean="0"/>
              <a:t>进程调度机制</a:t>
            </a:r>
            <a:endParaRPr lang="zh-CN" altLang="en-US" dirty="0"/>
          </a:p>
          <a:p>
            <a:r>
              <a:rPr lang="en-US" altLang="zh-CN" dirty="0"/>
              <a:t>Linux </a:t>
            </a:r>
            <a:r>
              <a:rPr lang="en-US" altLang="zh-CN" dirty="0" smtClean="0"/>
              <a:t>2.6</a:t>
            </a:r>
            <a:r>
              <a:rPr lang="zh-CN" altLang="en-US" dirty="0" smtClean="0"/>
              <a:t>进程调度机制</a:t>
            </a:r>
            <a:endParaRPr lang="zh-CN" altLang="en-US" dirty="0"/>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870AE8D-CC9E-4ADC-A604-9F5BBD0FB4A1}" type="slidenum">
              <a:rPr lang="en-US" altLang="zh-CN"/>
              <a:pPr/>
              <a:t>30</a:t>
            </a:fld>
            <a:endParaRPr lang="en-US" altLang="zh-CN"/>
          </a:p>
        </p:txBody>
      </p:sp>
      <p:sp>
        <p:nvSpPr>
          <p:cNvPr id="781314" name="Rectangle 2"/>
          <p:cNvSpPr>
            <a:spLocks noGrp="1" noChangeArrowheads="1"/>
          </p:cNvSpPr>
          <p:nvPr>
            <p:ph type="title"/>
          </p:nvPr>
        </p:nvSpPr>
        <p:spPr/>
        <p:txBody>
          <a:bodyPr/>
          <a:lstStyle/>
          <a:p>
            <a:r>
              <a:rPr lang="zh-CN" altLang="en-US" dirty="0" smtClean="0"/>
              <a:t>权值影响因素</a:t>
            </a:r>
            <a:endParaRPr lang="zh-CN" altLang="en-US" dirty="0"/>
          </a:p>
        </p:txBody>
      </p:sp>
      <p:sp>
        <p:nvSpPr>
          <p:cNvPr id="781315" name="Rectangle 3"/>
          <p:cNvSpPr>
            <a:spLocks noGrp="1" noChangeArrowheads="1"/>
          </p:cNvSpPr>
          <p:nvPr>
            <p:ph type="body" idx="1"/>
          </p:nvPr>
        </p:nvSpPr>
        <p:spPr/>
        <p:txBody>
          <a:bodyPr/>
          <a:lstStyle/>
          <a:p>
            <a:pPr>
              <a:spcBef>
                <a:spcPts val="0"/>
              </a:spcBef>
            </a:pPr>
            <a:r>
              <a:rPr lang="zh-CN" altLang="en-US" dirty="0"/>
              <a:t>普通进程 </a:t>
            </a:r>
          </a:p>
          <a:p>
            <a:pPr lvl="1">
              <a:spcBef>
                <a:spcPts val="0"/>
              </a:spcBef>
            </a:pPr>
            <a:r>
              <a:rPr lang="zh-CN" altLang="en-US" dirty="0"/>
              <a:t>进程当前时间片内所剩的</a:t>
            </a:r>
            <a:r>
              <a:rPr lang="en-US" altLang="zh-CN" dirty="0">
                <a:solidFill>
                  <a:srgbClr val="FF0000"/>
                </a:solidFill>
              </a:rPr>
              <a:t>tick</a:t>
            </a:r>
            <a:r>
              <a:rPr lang="zh-CN" altLang="en-US" dirty="0"/>
              <a:t>数</a:t>
            </a:r>
          </a:p>
          <a:p>
            <a:pPr lvl="2">
              <a:spcBef>
                <a:spcPts val="0"/>
              </a:spcBef>
            </a:pPr>
            <a:r>
              <a:rPr lang="zh-CN" altLang="en-US" sz="2000" dirty="0" smtClean="0"/>
              <a:t>既</a:t>
            </a:r>
            <a:r>
              <a:rPr lang="zh-CN" altLang="en-US" sz="2000" dirty="0"/>
              <a:t>代表进程优先级，又反映进程的</a:t>
            </a:r>
            <a:r>
              <a:rPr lang="zh-CN" altLang="en-US" sz="2000" dirty="0" smtClean="0"/>
              <a:t>“欠运行程度”</a:t>
            </a:r>
            <a:endParaRPr lang="zh-CN" altLang="en-US" sz="2000" dirty="0"/>
          </a:p>
          <a:p>
            <a:pPr lvl="1">
              <a:spcBef>
                <a:spcPts val="0"/>
              </a:spcBef>
            </a:pPr>
            <a:r>
              <a:rPr lang="zh-CN" altLang="en-US" dirty="0"/>
              <a:t>进程</a:t>
            </a:r>
            <a:r>
              <a:rPr lang="zh-CN" altLang="en-US" dirty="0" smtClean="0"/>
              <a:t>上次是否在当前</a:t>
            </a:r>
            <a:r>
              <a:rPr lang="en-US" altLang="zh-CN" dirty="0" smtClean="0"/>
              <a:t>CPU</a:t>
            </a:r>
            <a:r>
              <a:rPr lang="zh-CN" altLang="en-US" dirty="0" smtClean="0"/>
              <a:t>上运行</a:t>
            </a:r>
            <a:endParaRPr lang="en-US" altLang="zh-CN" dirty="0"/>
          </a:p>
          <a:p>
            <a:pPr lvl="2">
              <a:spcBef>
                <a:spcPts val="0"/>
              </a:spcBef>
            </a:pPr>
            <a:r>
              <a:rPr lang="zh-CN" altLang="en-US" sz="2000" dirty="0"/>
              <a:t>若是，权值增加一个常量（</a:t>
            </a:r>
            <a:r>
              <a:rPr lang="en-US" altLang="zh-CN" sz="2000" dirty="0"/>
              <a:t>weight += PROC_CHANGE_PENALTY</a:t>
            </a:r>
            <a:r>
              <a:rPr lang="zh-CN" altLang="en-US" sz="2000" dirty="0"/>
              <a:t>）</a:t>
            </a:r>
          </a:p>
          <a:p>
            <a:pPr lvl="1">
              <a:spcBef>
                <a:spcPts val="0"/>
              </a:spcBef>
            </a:pPr>
            <a:r>
              <a:rPr lang="zh-CN" altLang="en-US" dirty="0"/>
              <a:t>切换是否需要切换内存</a:t>
            </a:r>
          </a:p>
          <a:p>
            <a:pPr lvl="2">
              <a:spcBef>
                <a:spcPts val="0"/>
              </a:spcBef>
            </a:pPr>
            <a:r>
              <a:rPr lang="zh-CN" altLang="en-US" sz="2000" dirty="0"/>
              <a:t>若不需要，则权值加</a:t>
            </a:r>
            <a:r>
              <a:rPr lang="en-US" altLang="zh-CN" sz="2000" dirty="0"/>
              <a:t>1(weight += 1)</a:t>
            </a:r>
          </a:p>
          <a:p>
            <a:pPr lvl="1">
              <a:spcBef>
                <a:spcPts val="0"/>
              </a:spcBef>
            </a:pPr>
            <a:r>
              <a:rPr lang="zh-CN" altLang="en-US" dirty="0"/>
              <a:t>用户</a:t>
            </a:r>
            <a:r>
              <a:rPr lang="zh-CN" altLang="en-US" dirty="0" smtClean="0"/>
              <a:t>可控优先级</a:t>
            </a:r>
            <a:r>
              <a:rPr lang="en-US" altLang="zh-CN" dirty="0"/>
              <a:t>nice</a:t>
            </a:r>
          </a:p>
          <a:p>
            <a:pPr lvl="2">
              <a:spcBef>
                <a:spcPts val="0"/>
              </a:spcBef>
            </a:pPr>
            <a:r>
              <a:rPr lang="en-US" altLang="zh-CN" sz="2000" dirty="0"/>
              <a:t>nice</a:t>
            </a:r>
            <a:r>
              <a:rPr lang="zh-CN" altLang="en-US" sz="2000" dirty="0"/>
              <a:t>越小则权值越大</a:t>
            </a:r>
            <a:r>
              <a:rPr lang="en-US" altLang="zh-CN" sz="2000" dirty="0"/>
              <a:t>(weight += 20 - p-&gt;nice</a:t>
            </a:r>
            <a:r>
              <a:rPr lang="en-US" altLang="zh-CN" sz="2000" dirty="0" smtClean="0"/>
              <a:t>)</a:t>
            </a:r>
            <a:endParaRPr lang="zh-CN" altLang="en-US" sz="2000" dirty="0"/>
          </a:p>
          <a:p>
            <a:pPr>
              <a:spcBef>
                <a:spcPts val="0"/>
              </a:spcBef>
            </a:pPr>
            <a:r>
              <a:rPr lang="zh-CN" altLang="en-US" dirty="0"/>
              <a:t>实时进程</a:t>
            </a:r>
          </a:p>
          <a:p>
            <a:pPr lvl="1">
              <a:spcBef>
                <a:spcPts val="0"/>
              </a:spcBef>
            </a:pPr>
            <a:r>
              <a:rPr lang="zh-CN" altLang="en-US" dirty="0"/>
              <a:t>权值大小仅由</a:t>
            </a:r>
            <a:r>
              <a:rPr lang="en-US" altLang="zh-CN" dirty="0" err="1"/>
              <a:t>rt_priority</a:t>
            </a:r>
            <a:r>
              <a:rPr lang="zh-CN" altLang="en-US" dirty="0"/>
              <a:t>值决定</a:t>
            </a:r>
          </a:p>
          <a:p>
            <a:pPr lvl="2">
              <a:spcBef>
                <a:spcPts val="0"/>
              </a:spcBef>
            </a:pPr>
            <a:r>
              <a:rPr lang="en-US" altLang="zh-CN" sz="2000" dirty="0">
                <a:solidFill>
                  <a:srgbClr val="FF0000"/>
                </a:solidFill>
              </a:rPr>
              <a:t>weight = 1000 + p-&gt;</a:t>
            </a:r>
            <a:r>
              <a:rPr lang="en-US" altLang="zh-CN" sz="2000" dirty="0" err="1">
                <a:solidFill>
                  <a:srgbClr val="FF0000"/>
                </a:solidFill>
              </a:rPr>
              <a:t>rt_priority</a:t>
            </a:r>
            <a:endParaRPr lang="en-US" altLang="zh-CN" sz="2000" dirty="0">
              <a:solidFill>
                <a:srgbClr val="FF0000"/>
              </a:solidFill>
            </a:endParaRPr>
          </a:p>
          <a:p>
            <a:pPr lvl="2">
              <a:spcBef>
                <a:spcPts val="0"/>
              </a:spcBef>
            </a:pPr>
            <a:r>
              <a:rPr lang="zh-CN" altLang="en-US" sz="2000" dirty="0" smtClean="0"/>
              <a:t>基准值</a:t>
            </a:r>
            <a:r>
              <a:rPr lang="en-US" altLang="zh-CN" sz="2000" dirty="0" smtClean="0"/>
              <a:t>1000</a:t>
            </a:r>
            <a:r>
              <a:rPr lang="zh-CN" altLang="en-US" sz="2000" dirty="0" smtClean="0"/>
              <a:t>使实时</a:t>
            </a:r>
            <a:r>
              <a:rPr lang="zh-CN" altLang="en-US" sz="2000" dirty="0"/>
              <a:t>进程的权值比所有非实时进程都要大</a:t>
            </a:r>
          </a:p>
          <a:p>
            <a:pPr lvl="2">
              <a:spcBef>
                <a:spcPts val="0"/>
              </a:spcBef>
            </a:pPr>
            <a:r>
              <a:rPr lang="zh-CN" altLang="en-US" sz="2000" dirty="0" smtClean="0"/>
              <a:t>只要</a:t>
            </a:r>
            <a:r>
              <a:rPr lang="zh-CN" altLang="en-US" sz="2000" dirty="0"/>
              <a:t>就绪</a:t>
            </a:r>
            <a:r>
              <a:rPr lang="zh-CN" altLang="en-US" sz="2000" dirty="0" smtClean="0"/>
              <a:t>队列存在</a:t>
            </a:r>
            <a:r>
              <a:rPr lang="zh-CN" altLang="en-US" sz="2000" dirty="0"/>
              <a:t>实时进程，调度器都将优先</a:t>
            </a:r>
            <a:r>
              <a:rPr lang="zh-CN" altLang="en-US" sz="2000" dirty="0" smtClean="0"/>
              <a:t>满足其运行需要</a:t>
            </a:r>
            <a:endParaRPr lang="zh-CN" altLang="en-US" sz="2000"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C6D5E3F9-4470-41E7-9D26-A69EA5DE8395}" type="slidenum">
              <a:rPr lang="en-US" altLang="zh-CN"/>
              <a:pPr/>
              <a:t>31</a:t>
            </a:fld>
            <a:endParaRPr lang="en-US" altLang="zh-CN"/>
          </a:p>
        </p:txBody>
      </p:sp>
      <p:sp>
        <p:nvSpPr>
          <p:cNvPr id="777218" name="Rectangle 2"/>
          <p:cNvSpPr>
            <a:spLocks noGrp="1" noChangeArrowheads="1"/>
          </p:cNvSpPr>
          <p:nvPr>
            <p:ph type="title"/>
          </p:nvPr>
        </p:nvSpPr>
        <p:spPr/>
        <p:txBody>
          <a:bodyPr/>
          <a:lstStyle/>
          <a:p>
            <a:r>
              <a:rPr lang="en-US" altLang="zh-CN"/>
              <a:t>goodness()</a:t>
            </a:r>
            <a:r>
              <a:rPr lang="zh-CN" altLang="en-US"/>
              <a:t>函数分析</a:t>
            </a:r>
          </a:p>
        </p:txBody>
      </p:sp>
      <p:sp>
        <p:nvSpPr>
          <p:cNvPr id="777219" name="Rectangle 3"/>
          <p:cNvSpPr>
            <a:spLocks noGrp="1" noChangeArrowheads="1"/>
          </p:cNvSpPr>
          <p:nvPr>
            <p:ph type="body" idx="1"/>
          </p:nvPr>
        </p:nvSpPr>
        <p:spPr/>
        <p:txBody>
          <a:bodyPr/>
          <a:lstStyle/>
          <a:p>
            <a:endParaRPr lang="zh-CN" altLang="zh-CN"/>
          </a:p>
        </p:txBody>
      </p:sp>
      <p:sp>
        <p:nvSpPr>
          <p:cNvPr id="777220" name="Rectangle 4"/>
          <p:cNvSpPr>
            <a:spLocks noChangeArrowheads="1"/>
          </p:cNvSpPr>
          <p:nvPr/>
        </p:nvSpPr>
        <p:spPr bwMode="auto">
          <a:xfrm>
            <a:off x="839788" y="1252538"/>
            <a:ext cx="8135937" cy="5578475"/>
          </a:xfrm>
          <a:prstGeom prst="rect">
            <a:avLst/>
          </a:prstGeom>
          <a:noFill/>
          <a:ln w="9525">
            <a:noFill/>
            <a:miter lim="800000"/>
            <a:headEnd/>
            <a:tailEnd/>
          </a:ln>
          <a:effectLst/>
        </p:spPr>
        <p:txBody>
          <a:bodyPr anchor="ctr">
            <a:spAutoFit/>
          </a:bodyPr>
          <a:lstStyle/>
          <a:p>
            <a:pPr>
              <a:spcBef>
                <a:spcPct val="0"/>
              </a:spcBef>
              <a:buClrTx/>
              <a:buFontTx/>
              <a:buNone/>
            </a:pPr>
            <a:r>
              <a:rPr lang="en-US" altLang="zh-CN" sz="2000" b="1" dirty="0">
                <a:solidFill>
                  <a:srgbClr val="9900CC"/>
                </a:solidFill>
                <a:effectLst>
                  <a:outerShdw blurRad="38100" dist="38100" dir="2700000" algn="tl">
                    <a:srgbClr val="C0C0C0"/>
                  </a:outerShdw>
                </a:effectLst>
              </a:rPr>
              <a:t>static inline </a:t>
            </a:r>
            <a:r>
              <a:rPr lang="en-US" altLang="zh-CN" sz="2000" b="1" dirty="0" err="1">
                <a:solidFill>
                  <a:srgbClr val="9900CC"/>
                </a:solidFill>
                <a:effectLst>
                  <a:outerShdw blurRad="38100" dist="38100" dir="2700000" algn="tl">
                    <a:srgbClr val="C0C0C0"/>
                  </a:outerShdw>
                </a:effectLst>
              </a:rPr>
              <a:t>int</a:t>
            </a:r>
            <a:r>
              <a:rPr lang="en-US" altLang="zh-CN" sz="2000" b="1" dirty="0">
                <a:solidFill>
                  <a:srgbClr val="9900CC"/>
                </a:solidFill>
                <a:effectLst>
                  <a:outerShdw blurRad="38100" dist="38100" dir="2700000" algn="tl">
                    <a:srgbClr val="C0C0C0"/>
                  </a:outerShdw>
                </a:effectLst>
              </a:rPr>
              <a:t> goodness(</a:t>
            </a:r>
            <a:r>
              <a:rPr lang="en-US" altLang="zh-CN" sz="2000" b="1" dirty="0" err="1">
                <a:solidFill>
                  <a:srgbClr val="9900CC"/>
                </a:solidFill>
                <a:effectLst>
                  <a:outerShdw blurRad="38100" dist="38100" dir="2700000" algn="tl">
                    <a:srgbClr val="C0C0C0"/>
                  </a:outerShdw>
                </a:effectLst>
              </a:rPr>
              <a:t>struct</a:t>
            </a:r>
            <a:r>
              <a:rPr lang="en-US" altLang="zh-CN" sz="2000" b="1" dirty="0">
                <a:solidFill>
                  <a:srgbClr val="9900CC"/>
                </a:solidFill>
                <a:effectLst>
                  <a:outerShdw blurRad="38100" dist="38100" dir="2700000" algn="tl">
                    <a:srgbClr val="C0C0C0"/>
                  </a:outerShdw>
                </a:effectLst>
              </a:rPr>
              <a:t> </a:t>
            </a:r>
            <a:r>
              <a:rPr lang="en-US" altLang="zh-CN" sz="2000" b="1" dirty="0" err="1">
                <a:solidFill>
                  <a:srgbClr val="9900CC"/>
                </a:solidFill>
                <a:effectLst>
                  <a:outerShdw blurRad="38100" dist="38100" dir="2700000" algn="tl">
                    <a:srgbClr val="C0C0C0"/>
                  </a:outerShdw>
                </a:effectLst>
              </a:rPr>
              <a:t>task_struct</a:t>
            </a:r>
            <a:r>
              <a:rPr lang="en-US" altLang="zh-CN" sz="2000" b="1" dirty="0">
                <a:solidFill>
                  <a:srgbClr val="9900CC"/>
                </a:solidFill>
                <a:effectLst>
                  <a:outerShdw blurRad="38100" dist="38100" dir="2700000" algn="tl">
                    <a:srgbClr val="C0C0C0"/>
                  </a:outerShdw>
                </a:effectLst>
              </a:rPr>
              <a:t> * p, </a:t>
            </a:r>
            <a:r>
              <a:rPr lang="en-US" altLang="zh-CN" sz="2000" b="1" dirty="0" err="1">
                <a:solidFill>
                  <a:srgbClr val="9900CC"/>
                </a:solidFill>
                <a:effectLst>
                  <a:outerShdw blurRad="38100" dist="38100" dir="2700000" algn="tl">
                    <a:srgbClr val="C0C0C0"/>
                  </a:outerShdw>
                </a:effectLst>
              </a:rPr>
              <a:t>int</a:t>
            </a:r>
            <a:r>
              <a:rPr lang="en-US" altLang="zh-CN" sz="2000" b="1" dirty="0">
                <a:solidFill>
                  <a:srgbClr val="9900CC"/>
                </a:solidFill>
                <a:effectLst>
                  <a:outerShdw blurRad="38100" dist="38100" dir="2700000" algn="tl">
                    <a:srgbClr val="C0C0C0"/>
                  </a:outerShdw>
                </a:effectLst>
              </a:rPr>
              <a:t> </a:t>
            </a:r>
            <a:r>
              <a:rPr lang="en-US" altLang="zh-CN" sz="2000" b="1" dirty="0" err="1">
                <a:solidFill>
                  <a:srgbClr val="9900CC"/>
                </a:solidFill>
                <a:effectLst>
                  <a:outerShdw blurRad="38100" dist="38100" dir="2700000" algn="tl">
                    <a:srgbClr val="C0C0C0"/>
                  </a:outerShdw>
                </a:effectLst>
              </a:rPr>
              <a:t>this_cpu</a:t>
            </a:r>
            <a:r>
              <a:rPr lang="en-US" altLang="zh-CN" sz="2000" b="1" dirty="0">
                <a:solidFill>
                  <a:srgbClr val="9900CC"/>
                </a:solidFill>
                <a:effectLst>
                  <a:outerShdw blurRad="38100" dist="38100" dir="2700000" algn="tl">
                    <a:srgbClr val="C0C0C0"/>
                  </a:outerShdw>
                </a:effectLst>
              </a:rPr>
              <a:t>, </a:t>
            </a:r>
            <a:r>
              <a:rPr lang="en-US" altLang="zh-CN" sz="2000" b="1" dirty="0" err="1">
                <a:solidFill>
                  <a:srgbClr val="9900CC"/>
                </a:solidFill>
                <a:effectLst>
                  <a:outerShdw blurRad="38100" dist="38100" dir="2700000" algn="tl">
                    <a:srgbClr val="C0C0C0"/>
                  </a:outerShdw>
                </a:effectLst>
              </a:rPr>
              <a:t>struct</a:t>
            </a:r>
            <a:r>
              <a:rPr lang="en-US" altLang="zh-CN" sz="2000" b="1" dirty="0">
                <a:solidFill>
                  <a:srgbClr val="9900CC"/>
                </a:solidFill>
                <a:effectLst>
                  <a:outerShdw blurRad="38100" dist="38100" dir="2700000" algn="tl">
                    <a:srgbClr val="C0C0C0"/>
                  </a:outerShdw>
                </a:effectLst>
              </a:rPr>
              <a:t> </a:t>
            </a:r>
            <a:r>
              <a:rPr lang="en-US" altLang="zh-CN" sz="2000" b="1" dirty="0" err="1">
                <a:solidFill>
                  <a:srgbClr val="9900CC"/>
                </a:solidFill>
                <a:effectLst>
                  <a:outerShdw blurRad="38100" dist="38100" dir="2700000" algn="tl">
                    <a:srgbClr val="C0C0C0"/>
                  </a:outerShdw>
                </a:effectLst>
              </a:rPr>
              <a:t>mm_struct</a:t>
            </a:r>
            <a:r>
              <a:rPr lang="en-US" altLang="zh-CN" sz="2000" b="1" dirty="0">
                <a:solidFill>
                  <a:srgbClr val="9900CC"/>
                </a:solidFill>
                <a:effectLst>
                  <a:outerShdw blurRad="38100" dist="38100" dir="2700000" algn="tl">
                    <a:srgbClr val="C0C0C0"/>
                  </a:outerShdw>
                </a:effectLst>
              </a:rPr>
              <a:t> *</a:t>
            </a:r>
            <a:r>
              <a:rPr lang="en-US" altLang="zh-CN" sz="2000" b="1" dirty="0" err="1">
                <a:solidFill>
                  <a:srgbClr val="9900CC"/>
                </a:solidFill>
                <a:effectLst>
                  <a:outerShdw blurRad="38100" dist="38100" dir="2700000" algn="tl">
                    <a:srgbClr val="C0C0C0"/>
                  </a:outerShdw>
                </a:effectLst>
              </a:rPr>
              <a:t>this_mm</a:t>
            </a:r>
            <a:r>
              <a:rPr lang="en-US" altLang="zh-CN" sz="2000" b="1" dirty="0">
                <a:solidFill>
                  <a:srgbClr val="9900CC"/>
                </a:solidFill>
                <a:effectLst>
                  <a:outerShdw blurRad="38100" dist="38100" dir="2700000" algn="tl">
                    <a:srgbClr val="C0C0C0"/>
                  </a:outerShdw>
                </a:effectLst>
              </a:rPr>
              <a:t>) { </a:t>
            </a:r>
          </a:p>
          <a:p>
            <a:pPr>
              <a:spcBef>
                <a:spcPct val="0"/>
              </a:spcBef>
              <a:buClrTx/>
              <a:buFontTx/>
              <a:buNone/>
            </a:pPr>
            <a:r>
              <a:rPr lang="en-US" altLang="zh-CN" sz="2000" b="1" dirty="0">
                <a:solidFill>
                  <a:srgbClr val="9900CC"/>
                </a:solidFill>
                <a:effectLst>
                  <a:outerShdw blurRad="38100" dist="38100" dir="2700000" algn="tl">
                    <a:srgbClr val="C0C0C0"/>
                  </a:outerShdw>
                </a:effectLst>
              </a:rPr>
              <a:t>    </a:t>
            </a:r>
            <a:r>
              <a:rPr lang="en-US" altLang="zh-CN" sz="2000" b="1" dirty="0" err="1">
                <a:solidFill>
                  <a:srgbClr val="9900CC"/>
                </a:solidFill>
                <a:effectLst>
                  <a:outerShdw blurRad="38100" dist="38100" dir="2700000" algn="tl">
                    <a:srgbClr val="C0C0C0"/>
                  </a:outerShdw>
                </a:effectLst>
              </a:rPr>
              <a:t>int</a:t>
            </a:r>
            <a:r>
              <a:rPr lang="en-US" altLang="zh-CN" sz="2000" b="1" dirty="0">
                <a:solidFill>
                  <a:srgbClr val="9900CC"/>
                </a:solidFill>
                <a:effectLst>
                  <a:outerShdw blurRad="38100" dist="38100" dir="2700000" algn="tl">
                    <a:srgbClr val="C0C0C0"/>
                  </a:outerShdw>
                </a:effectLst>
              </a:rPr>
              <a:t> weight; </a:t>
            </a:r>
          </a:p>
          <a:p>
            <a:pPr>
              <a:spcBef>
                <a:spcPct val="0"/>
              </a:spcBef>
              <a:buClrTx/>
              <a:buFontTx/>
              <a:buNone/>
            </a:pPr>
            <a:r>
              <a:rPr lang="en-US" altLang="zh-CN" sz="2000" b="1" dirty="0">
                <a:solidFill>
                  <a:srgbClr val="9900CC"/>
                </a:solidFill>
                <a:effectLst>
                  <a:outerShdw blurRad="38100" dist="38100" dir="2700000" algn="tl">
                    <a:srgbClr val="C0C0C0"/>
                  </a:outerShdw>
                </a:effectLst>
              </a:rPr>
              <a:t>    weight = -1;</a:t>
            </a:r>
          </a:p>
          <a:p>
            <a:pPr>
              <a:spcBef>
                <a:spcPct val="0"/>
              </a:spcBef>
              <a:buClrTx/>
              <a:buFontTx/>
              <a:buNone/>
            </a:pPr>
            <a:r>
              <a:rPr lang="en-US" altLang="zh-CN" sz="2000" b="1" dirty="0">
                <a:solidFill>
                  <a:srgbClr val="9900CC"/>
                </a:solidFill>
                <a:effectLst>
                  <a:outerShdw blurRad="38100" dist="38100" dir="2700000" algn="tl">
                    <a:srgbClr val="C0C0C0"/>
                  </a:outerShdw>
                </a:effectLst>
              </a:rPr>
              <a:t>    if (p-&gt;policy &amp; SCHED_YIELD)</a:t>
            </a:r>
          </a:p>
          <a:p>
            <a:pPr>
              <a:spcBef>
                <a:spcPct val="0"/>
              </a:spcBef>
              <a:buClrTx/>
              <a:buFontTx/>
              <a:buNone/>
            </a:pPr>
            <a:r>
              <a:rPr lang="en-US" altLang="zh-CN" sz="2000" b="1" dirty="0">
                <a:solidFill>
                  <a:srgbClr val="9900CC"/>
                </a:solidFill>
                <a:effectLst>
                  <a:outerShdw blurRad="38100" dist="38100" dir="2700000" algn="tl">
                    <a:srgbClr val="C0C0C0"/>
                  </a:outerShdw>
                </a:effectLst>
              </a:rPr>
              <a:t>        </a:t>
            </a:r>
            <a:r>
              <a:rPr lang="en-US" altLang="zh-CN" sz="2000" b="1" dirty="0" err="1">
                <a:solidFill>
                  <a:srgbClr val="9900CC"/>
                </a:solidFill>
                <a:effectLst>
                  <a:outerShdw blurRad="38100" dist="38100" dir="2700000" algn="tl">
                    <a:srgbClr val="C0C0C0"/>
                  </a:outerShdw>
                </a:effectLst>
              </a:rPr>
              <a:t>goto</a:t>
            </a:r>
            <a:r>
              <a:rPr lang="en-US" altLang="zh-CN" sz="2000" b="1" dirty="0">
                <a:solidFill>
                  <a:srgbClr val="9900CC"/>
                </a:solidFill>
                <a:effectLst>
                  <a:outerShdw blurRad="38100" dist="38100" dir="2700000" algn="tl">
                    <a:srgbClr val="C0C0C0"/>
                  </a:outerShdw>
                </a:effectLst>
              </a:rPr>
              <a:t> out;</a:t>
            </a:r>
          </a:p>
          <a:p>
            <a:pPr>
              <a:spcBef>
                <a:spcPct val="0"/>
              </a:spcBef>
              <a:buClrTx/>
              <a:buFontTx/>
              <a:buNone/>
            </a:pPr>
            <a:r>
              <a:rPr lang="en-US" altLang="zh-CN" sz="2000" b="1" dirty="0">
                <a:solidFill>
                  <a:srgbClr val="9900CC"/>
                </a:solidFill>
                <a:effectLst>
                  <a:outerShdw blurRad="38100" dist="38100" dir="2700000" algn="tl">
                    <a:srgbClr val="C0C0C0"/>
                  </a:outerShdw>
                </a:effectLst>
              </a:rPr>
              <a:t>    if (p-&gt;policy == SCHED_OTHER) {</a:t>
            </a:r>
            <a:r>
              <a:rPr lang="en-US" altLang="zh-CN" sz="2000" b="1" dirty="0">
                <a:effectLst>
                  <a:outerShdw blurRad="38100" dist="38100" dir="2700000" algn="tl">
                    <a:srgbClr val="C0C0C0"/>
                  </a:outerShdw>
                </a:effectLst>
              </a:rPr>
              <a:t>/*</a:t>
            </a:r>
            <a:r>
              <a:rPr lang="zh-CN" altLang="en-US" sz="2000" b="1" dirty="0">
                <a:effectLst>
                  <a:outerShdw blurRad="38100" dist="38100" dir="2700000" algn="tl">
                    <a:srgbClr val="C0C0C0"/>
                  </a:outerShdw>
                </a:effectLst>
              </a:rPr>
              <a:t>普通进程*</a:t>
            </a:r>
            <a:r>
              <a:rPr lang="en-US" altLang="zh-CN" sz="2000" b="1" dirty="0">
                <a:effectLst>
                  <a:outerShdw blurRad="38100" dist="38100" dir="2700000" algn="tl">
                    <a:srgbClr val="C0C0C0"/>
                  </a:outerShdw>
                </a:effectLst>
              </a:rPr>
              <a:t>/</a:t>
            </a:r>
            <a:r>
              <a:rPr lang="en-US" altLang="zh-CN" b="1" dirty="0">
                <a:solidFill>
                  <a:srgbClr val="9900CC"/>
                </a:solidFill>
                <a:effectLst>
                  <a:outerShdw blurRad="38100" dist="38100" dir="2700000" algn="tl">
                    <a:srgbClr val="C0C0C0"/>
                  </a:outerShdw>
                </a:effectLst>
              </a:rPr>
              <a:t> </a:t>
            </a:r>
            <a:br>
              <a:rPr lang="en-US" altLang="zh-CN" b="1" dirty="0">
                <a:solidFill>
                  <a:srgbClr val="9900CC"/>
                </a:solidFill>
                <a:effectLst>
                  <a:outerShdw blurRad="38100" dist="38100" dir="2700000" algn="tl">
                    <a:srgbClr val="C0C0C0"/>
                  </a:outerShdw>
                </a:effectLst>
              </a:rPr>
            </a:br>
            <a:r>
              <a:rPr lang="en-US" altLang="zh-CN" sz="2000" b="1" dirty="0">
                <a:solidFill>
                  <a:srgbClr val="9900CC"/>
                </a:solidFill>
                <a:effectLst>
                  <a:outerShdw blurRad="38100" dist="38100" dir="2700000" algn="tl">
                    <a:srgbClr val="C0C0C0"/>
                  </a:outerShdw>
                </a:effectLst>
              </a:rPr>
              <a:t>        weight = p-&gt;counter;</a:t>
            </a:r>
          </a:p>
          <a:p>
            <a:pPr>
              <a:spcBef>
                <a:spcPct val="0"/>
              </a:spcBef>
              <a:buClrTx/>
              <a:buFontTx/>
              <a:buNone/>
            </a:pPr>
            <a:r>
              <a:rPr lang="en-US" altLang="zh-CN" sz="2000" b="1" dirty="0">
                <a:solidFill>
                  <a:srgbClr val="9900CC"/>
                </a:solidFill>
                <a:effectLst>
                  <a:outerShdw blurRad="38100" dist="38100" dir="2700000" algn="tl">
                    <a:srgbClr val="C0C0C0"/>
                  </a:outerShdw>
                </a:effectLst>
              </a:rPr>
              <a:t>        if (!weight) </a:t>
            </a:r>
            <a:r>
              <a:rPr lang="en-US" altLang="zh-CN" sz="2000" b="1" dirty="0">
                <a:effectLst>
                  <a:outerShdw blurRad="38100" dist="38100" dir="2700000" algn="tl">
                    <a:srgbClr val="C0C0C0"/>
                  </a:outerShdw>
                </a:effectLst>
              </a:rPr>
              <a:t>/* </a:t>
            </a:r>
            <a:r>
              <a:rPr lang="zh-CN" altLang="en-US" sz="2000" b="1" dirty="0">
                <a:effectLst>
                  <a:outerShdw blurRad="38100" dist="38100" dir="2700000" algn="tl">
                    <a:srgbClr val="C0C0C0"/>
                  </a:outerShdw>
                </a:effectLst>
              </a:rPr>
              <a:t>进程的时间片已经用完，则直接转到标号</a:t>
            </a:r>
            <a:r>
              <a:rPr lang="en-US" altLang="zh-CN" sz="2000" b="1" dirty="0">
                <a:effectLst>
                  <a:outerShdw blurRad="38100" dist="38100" dir="2700000" algn="tl">
                    <a:srgbClr val="C0C0C0"/>
                  </a:outerShdw>
                </a:effectLst>
              </a:rPr>
              <a:t>out*/</a:t>
            </a:r>
            <a:r>
              <a:rPr lang="en-US" altLang="zh-CN" dirty="0">
                <a:effectLst>
                  <a:outerShdw blurRad="38100" dist="38100" dir="2700000" algn="tl">
                    <a:srgbClr val="C0C0C0"/>
                  </a:outerShdw>
                </a:effectLst>
              </a:rPr>
              <a:t> </a:t>
            </a:r>
            <a:endParaRPr lang="en-US" altLang="zh-CN" sz="2000" b="1" dirty="0">
              <a:solidFill>
                <a:srgbClr val="9900CC"/>
              </a:solidFill>
              <a:effectLst>
                <a:outerShdw blurRad="38100" dist="38100" dir="2700000" algn="tl">
                  <a:srgbClr val="C0C0C0"/>
                </a:outerShdw>
              </a:effectLst>
            </a:endParaRPr>
          </a:p>
          <a:p>
            <a:pPr>
              <a:spcBef>
                <a:spcPct val="0"/>
              </a:spcBef>
              <a:buClrTx/>
              <a:buFontTx/>
              <a:buNone/>
            </a:pPr>
            <a:r>
              <a:rPr lang="en-US" altLang="zh-CN" sz="2000" b="1" dirty="0">
                <a:solidFill>
                  <a:srgbClr val="9900CC"/>
                </a:solidFill>
                <a:effectLst>
                  <a:outerShdw blurRad="38100" dist="38100" dir="2700000" algn="tl">
                    <a:srgbClr val="C0C0C0"/>
                  </a:outerShdw>
                </a:effectLst>
              </a:rPr>
              <a:t>            </a:t>
            </a:r>
            <a:r>
              <a:rPr lang="en-US" altLang="zh-CN" sz="2000" b="1" dirty="0" err="1">
                <a:solidFill>
                  <a:srgbClr val="9900CC"/>
                </a:solidFill>
                <a:effectLst>
                  <a:outerShdw blurRad="38100" dist="38100" dir="2700000" algn="tl">
                    <a:srgbClr val="C0C0C0"/>
                  </a:outerShdw>
                </a:effectLst>
              </a:rPr>
              <a:t>goto</a:t>
            </a:r>
            <a:r>
              <a:rPr lang="en-US" altLang="zh-CN" sz="2000" b="1" dirty="0">
                <a:solidFill>
                  <a:srgbClr val="9900CC"/>
                </a:solidFill>
                <a:effectLst>
                  <a:outerShdw blurRad="38100" dist="38100" dir="2700000" algn="tl">
                    <a:srgbClr val="C0C0C0"/>
                  </a:outerShdw>
                </a:effectLst>
              </a:rPr>
              <a:t> out;   </a:t>
            </a:r>
          </a:p>
          <a:p>
            <a:pPr>
              <a:spcBef>
                <a:spcPct val="0"/>
              </a:spcBef>
              <a:buClrTx/>
              <a:buFontTx/>
              <a:buNone/>
            </a:pPr>
            <a:endParaRPr lang="en-US" altLang="zh-CN" sz="2000" b="1" dirty="0">
              <a:solidFill>
                <a:srgbClr val="9900CC"/>
              </a:solidFill>
              <a:effectLst>
                <a:outerShdw blurRad="38100" dist="38100" dir="2700000" algn="tl">
                  <a:srgbClr val="C0C0C0"/>
                </a:outerShdw>
              </a:effectLst>
            </a:endParaRPr>
          </a:p>
          <a:p>
            <a:pPr>
              <a:spcBef>
                <a:spcPct val="0"/>
              </a:spcBef>
              <a:buClrTx/>
              <a:buFontTx/>
              <a:buNone/>
            </a:pPr>
            <a:r>
              <a:rPr lang="en-US" altLang="zh-CN" sz="2000" b="1" dirty="0">
                <a:solidFill>
                  <a:srgbClr val="9900CC"/>
                </a:solidFill>
                <a:effectLst>
                  <a:outerShdw blurRad="38100" dist="38100" dir="2700000" algn="tl">
                    <a:srgbClr val="C0C0C0"/>
                  </a:outerShdw>
                </a:effectLst>
              </a:rPr>
              <a:t>#</a:t>
            </a:r>
            <a:r>
              <a:rPr lang="en-US" altLang="zh-CN" sz="2000" b="1" dirty="0" err="1">
                <a:solidFill>
                  <a:srgbClr val="9900CC"/>
                </a:solidFill>
                <a:effectLst>
                  <a:outerShdw blurRad="38100" dist="38100" dir="2700000" algn="tl">
                    <a:srgbClr val="C0C0C0"/>
                  </a:outerShdw>
                </a:effectLst>
              </a:rPr>
              <a:t>ifdef</a:t>
            </a:r>
            <a:r>
              <a:rPr lang="en-US" altLang="zh-CN" sz="2000" b="1" dirty="0">
                <a:solidFill>
                  <a:srgbClr val="9900CC"/>
                </a:solidFill>
                <a:effectLst>
                  <a:outerShdw blurRad="38100" dist="38100" dir="2700000" algn="tl">
                    <a:srgbClr val="C0C0C0"/>
                  </a:outerShdw>
                </a:effectLst>
              </a:rPr>
              <a:t> CONFIG_SMP</a:t>
            </a:r>
          </a:p>
          <a:p>
            <a:pPr>
              <a:spcBef>
                <a:spcPct val="0"/>
              </a:spcBef>
              <a:buClrTx/>
              <a:buFontTx/>
              <a:buNone/>
            </a:pPr>
            <a:r>
              <a:rPr lang="en-US" altLang="zh-CN" sz="2000" b="1" dirty="0">
                <a:effectLst>
                  <a:outerShdw blurRad="38100" dist="38100" dir="2700000" algn="tl">
                    <a:srgbClr val="C0C0C0"/>
                  </a:outerShdw>
                </a:effectLst>
              </a:rPr>
              <a:t>/*</a:t>
            </a:r>
            <a:r>
              <a:rPr lang="zh-CN" altLang="en-US" sz="2000" b="1" dirty="0">
                <a:effectLst>
                  <a:outerShdw blurRad="38100" dist="38100" dir="2700000" algn="tl">
                    <a:srgbClr val="C0C0C0"/>
                  </a:outerShdw>
                </a:effectLst>
              </a:rPr>
              <a:t>在</a:t>
            </a:r>
            <a:r>
              <a:rPr lang="en-US" altLang="zh-CN" sz="2000" b="1" dirty="0">
                <a:effectLst>
                  <a:outerShdw blurRad="38100" dist="38100" dir="2700000" algn="tl">
                    <a:srgbClr val="C0C0C0"/>
                  </a:outerShdw>
                </a:effectLst>
              </a:rPr>
              <a:t>SMP</a:t>
            </a:r>
            <a:r>
              <a:rPr lang="zh-CN" altLang="en-US" sz="2000" b="1" dirty="0">
                <a:effectLst>
                  <a:outerShdw blurRad="38100" dist="38100" dir="2700000" algn="tl">
                    <a:srgbClr val="C0C0C0"/>
                  </a:outerShdw>
                </a:effectLst>
              </a:rPr>
              <a:t>情况下，如果进程将要运行的</a:t>
            </a:r>
            <a:r>
              <a:rPr lang="en-US" altLang="zh-CN" sz="2000" b="1" dirty="0">
                <a:effectLst>
                  <a:outerShdw blurRad="38100" dist="38100" dir="2700000" algn="tl">
                    <a:srgbClr val="C0C0C0"/>
                  </a:outerShdw>
                </a:effectLst>
              </a:rPr>
              <a:t>CPU</a:t>
            </a:r>
            <a:r>
              <a:rPr lang="zh-CN" altLang="en-US" sz="2000" b="1" dirty="0">
                <a:effectLst>
                  <a:outerShdw blurRad="38100" dist="38100" dir="2700000" algn="tl">
                    <a:srgbClr val="C0C0C0"/>
                  </a:outerShdw>
                </a:effectLst>
              </a:rPr>
              <a:t>与进程上次运行的</a:t>
            </a:r>
            <a:r>
              <a:rPr lang="en-US" altLang="zh-CN" sz="2000" b="1" dirty="0">
                <a:effectLst>
                  <a:outerShdw blurRad="38100" dist="38100" dir="2700000" algn="tl">
                    <a:srgbClr val="C0C0C0"/>
                  </a:outerShdw>
                </a:effectLst>
              </a:rPr>
              <a:t>CPU</a:t>
            </a:r>
            <a:r>
              <a:rPr lang="zh-CN" altLang="en-US" sz="2000" b="1" dirty="0">
                <a:effectLst>
                  <a:outerShdw blurRad="38100" dist="38100" dir="2700000" algn="tl">
                    <a:srgbClr val="C0C0C0"/>
                  </a:outerShdw>
                </a:effectLst>
              </a:rPr>
              <a:t>是一样的，则最有利，因此，假如进程上次运行的</a:t>
            </a:r>
            <a:r>
              <a:rPr lang="en-US" altLang="zh-CN" sz="2000" b="1" dirty="0">
                <a:effectLst>
                  <a:outerShdw blurRad="38100" dist="38100" dir="2700000" algn="tl">
                    <a:srgbClr val="C0C0C0"/>
                  </a:outerShdw>
                </a:effectLst>
              </a:rPr>
              <a:t>CPU</a:t>
            </a:r>
            <a:r>
              <a:rPr lang="zh-CN" altLang="en-US" sz="2000" b="1" dirty="0">
                <a:effectLst>
                  <a:outerShdw blurRad="38100" dist="38100" dir="2700000" algn="tl">
                    <a:srgbClr val="C0C0C0"/>
                  </a:outerShdw>
                </a:effectLst>
              </a:rPr>
              <a:t>与当前</a:t>
            </a:r>
            <a:r>
              <a:rPr lang="en-US" altLang="zh-CN" sz="2000" b="1" dirty="0">
                <a:effectLst>
                  <a:outerShdw blurRad="38100" dist="38100" dir="2700000" algn="tl">
                    <a:srgbClr val="C0C0C0"/>
                  </a:outerShdw>
                </a:effectLst>
              </a:rPr>
              <a:t>CPU</a:t>
            </a:r>
            <a:r>
              <a:rPr lang="zh-CN" altLang="en-US" sz="2000" b="1" dirty="0">
                <a:effectLst>
                  <a:outerShdw blurRad="38100" dist="38100" dir="2700000" algn="tl">
                    <a:srgbClr val="C0C0C0"/>
                  </a:outerShdw>
                </a:effectLst>
              </a:rPr>
              <a:t>一致的话，权值加上</a:t>
            </a:r>
            <a:r>
              <a:rPr lang="en-US" altLang="zh-CN" sz="2000" b="1" dirty="0">
                <a:solidFill>
                  <a:srgbClr val="0000FF"/>
                </a:solidFill>
                <a:effectLst>
                  <a:outerShdw blurRad="38100" dist="38100" dir="2700000" algn="tl">
                    <a:srgbClr val="C0C0C0"/>
                  </a:outerShdw>
                </a:effectLst>
              </a:rPr>
              <a:t>PROC_CHANGE_PENALTY</a:t>
            </a:r>
            <a:r>
              <a:rPr lang="zh-CN" altLang="en-US" sz="2000" b="1" dirty="0">
                <a:effectLst>
                  <a:outerShdw blurRad="38100" dist="38100" dir="2700000" algn="tl">
                    <a:srgbClr val="C0C0C0"/>
                  </a:outerShdw>
                </a:effectLst>
              </a:rPr>
              <a:t>，这个宏定义为</a:t>
            </a:r>
            <a:r>
              <a:rPr lang="en-US" altLang="zh-CN" sz="2000" b="1" dirty="0">
                <a:effectLst>
                  <a:outerShdw blurRad="38100" dist="38100" dir="2700000" algn="tl">
                    <a:srgbClr val="C0C0C0"/>
                  </a:outerShdw>
                </a:effectLst>
              </a:rPr>
              <a:t>20</a:t>
            </a:r>
            <a:r>
              <a:rPr lang="zh-CN" altLang="en-US" sz="2000" b="1" dirty="0">
                <a:effectLst>
                  <a:outerShdw blurRad="38100" dist="38100" dir="2700000" algn="tl">
                    <a:srgbClr val="C0C0C0"/>
                  </a:outerShdw>
                </a:effectLst>
              </a:rPr>
              <a:t>。*</a:t>
            </a:r>
            <a:r>
              <a:rPr lang="en-US" altLang="zh-CN" sz="2000" b="1" dirty="0">
                <a:effectLst>
                  <a:outerShdw blurRad="38100" dist="38100" dir="2700000" algn="tl">
                    <a:srgbClr val="C0C0C0"/>
                  </a:outerShdw>
                </a:effectLst>
              </a:rPr>
              <a:t>/</a:t>
            </a:r>
            <a:r>
              <a:rPr lang="en-US" altLang="zh-CN" sz="2000" b="1" dirty="0">
                <a:solidFill>
                  <a:srgbClr val="9900CC"/>
                </a:solidFill>
                <a:effectLst>
                  <a:outerShdw blurRad="38100" dist="38100" dir="2700000" algn="tl">
                    <a:srgbClr val="C0C0C0"/>
                  </a:outerShdw>
                </a:effectLst>
              </a:rPr>
              <a:t> </a:t>
            </a:r>
            <a:br>
              <a:rPr lang="en-US" altLang="zh-CN" sz="2000" b="1" dirty="0">
                <a:solidFill>
                  <a:srgbClr val="9900CC"/>
                </a:solidFill>
                <a:effectLst>
                  <a:outerShdw blurRad="38100" dist="38100" dir="2700000" algn="tl">
                    <a:srgbClr val="C0C0C0"/>
                  </a:outerShdw>
                </a:effectLst>
              </a:rPr>
            </a:br>
            <a:r>
              <a:rPr lang="zh-CN" altLang="en-US" sz="2000" b="1" dirty="0">
                <a:solidFill>
                  <a:srgbClr val="9900CC"/>
                </a:solidFill>
                <a:effectLst>
                  <a:outerShdw blurRad="38100" dist="38100" dir="2700000" algn="tl">
                    <a:srgbClr val="C0C0C0"/>
                  </a:outerShdw>
                </a:effectLst>
              </a:rPr>
              <a:t>　　</a:t>
            </a:r>
            <a:r>
              <a:rPr lang="en-US" altLang="zh-CN" sz="2000" b="1" dirty="0">
                <a:solidFill>
                  <a:srgbClr val="9900CC"/>
                </a:solidFill>
                <a:effectLst>
                  <a:outerShdw blurRad="38100" dist="38100" dir="2700000" algn="tl">
                    <a:srgbClr val="C0C0C0"/>
                  </a:outerShdw>
                </a:effectLst>
              </a:rPr>
              <a:t>if (p-&gt;processor == </a:t>
            </a:r>
            <a:r>
              <a:rPr lang="en-US" altLang="zh-CN" sz="2000" b="1" dirty="0" err="1">
                <a:solidFill>
                  <a:srgbClr val="9900CC"/>
                </a:solidFill>
                <a:effectLst>
                  <a:outerShdw blurRad="38100" dist="38100" dir="2700000" algn="tl">
                    <a:srgbClr val="C0C0C0"/>
                  </a:outerShdw>
                </a:effectLst>
              </a:rPr>
              <a:t>this_cpu</a:t>
            </a:r>
            <a:r>
              <a:rPr lang="en-US" altLang="zh-CN" sz="2000" b="1" dirty="0">
                <a:solidFill>
                  <a:srgbClr val="9900CC"/>
                </a:solidFill>
                <a:effectLst>
                  <a:outerShdw blurRad="38100" dist="38100" dir="2700000" algn="tl">
                    <a:srgbClr val="C0C0C0"/>
                  </a:outerShdw>
                </a:effectLst>
              </a:rPr>
              <a:t>)</a:t>
            </a:r>
          </a:p>
          <a:p>
            <a:pPr>
              <a:spcBef>
                <a:spcPct val="0"/>
              </a:spcBef>
              <a:buClrTx/>
              <a:buFontTx/>
              <a:buNone/>
            </a:pPr>
            <a:r>
              <a:rPr lang="zh-CN" altLang="en-US" sz="2000" b="1" dirty="0">
                <a:solidFill>
                  <a:srgbClr val="9900CC"/>
                </a:solidFill>
                <a:effectLst>
                  <a:outerShdw blurRad="38100" dist="38100" dir="2700000" algn="tl">
                    <a:srgbClr val="C0C0C0"/>
                  </a:outerShdw>
                </a:effectLst>
              </a:rPr>
              <a:t>　　　</a:t>
            </a:r>
            <a:r>
              <a:rPr lang="en-US" altLang="zh-CN" sz="2000" b="1" dirty="0">
                <a:solidFill>
                  <a:srgbClr val="9900CC"/>
                </a:solidFill>
                <a:effectLst>
                  <a:outerShdw blurRad="38100" dist="38100" dir="2700000" algn="tl">
                    <a:srgbClr val="C0C0C0"/>
                  </a:outerShdw>
                </a:effectLst>
              </a:rPr>
              <a:t>weight += PROC_CHANGE_PENALTY;</a:t>
            </a:r>
          </a:p>
          <a:p>
            <a:pPr>
              <a:spcBef>
                <a:spcPct val="0"/>
              </a:spcBef>
              <a:buClrTx/>
              <a:buFontTx/>
              <a:buNone/>
            </a:pPr>
            <a:r>
              <a:rPr lang="en-US" altLang="zh-CN" sz="2000" b="1" dirty="0">
                <a:solidFill>
                  <a:srgbClr val="9900CC"/>
                </a:solidFill>
                <a:effectLst>
                  <a:outerShdw blurRad="38100" dist="38100" dir="2700000" algn="tl">
                    <a:srgbClr val="C0C0C0"/>
                  </a:outerShdw>
                </a:effectLst>
              </a:rPr>
              <a:t>#</a:t>
            </a:r>
            <a:r>
              <a:rPr lang="en-US" altLang="zh-CN" sz="2000" b="1" dirty="0" err="1">
                <a:solidFill>
                  <a:srgbClr val="9900CC"/>
                </a:solidFill>
                <a:effectLst>
                  <a:outerShdw blurRad="38100" dist="38100" dir="2700000" algn="tl">
                    <a:srgbClr val="C0C0C0"/>
                  </a:outerShdw>
                </a:effectLst>
              </a:rPr>
              <a:t>endif</a:t>
            </a:r>
            <a:endParaRPr lang="en-US" altLang="zh-CN" sz="2000" b="1" dirty="0">
              <a:solidFill>
                <a:srgbClr val="9900CC"/>
              </a:solidFill>
              <a:effectLst>
                <a:outerShdw blurRad="38100" dist="38100" dir="2700000" algn="tl">
                  <a:srgbClr val="C0C0C0"/>
                </a:outerShdw>
              </a:effectLst>
            </a:endParaRPr>
          </a:p>
        </p:txBody>
      </p:sp>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8357EE96-65E3-455D-8A3D-60261B0841AB}" type="slidenum">
              <a:rPr lang="en-US" altLang="zh-CN"/>
              <a:pPr/>
              <a:t>32</a:t>
            </a:fld>
            <a:endParaRPr lang="en-US" altLang="zh-CN"/>
          </a:p>
        </p:txBody>
      </p:sp>
      <p:sp>
        <p:nvSpPr>
          <p:cNvPr id="778242" name="Rectangle 2"/>
          <p:cNvSpPr>
            <a:spLocks noGrp="1" noChangeArrowheads="1"/>
          </p:cNvSpPr>
          <p:nvPr>
            <p:ph type="title"/>
          </p:nvPr>
        </p:nvSpPr>
        <p:spPr/>
        <p:txBody>
          <a:bodyPr/>
          <a:lstStyle/>
          <a:p>
            <a:r>
              <a:rPr lang="en-US" altLang="zh-CN"/>
              <a:t>goodness()</a:t>
            </a:r>
            <a:r>
              <a:rPr lang="zh-CN" altLang="en-US"/>
              <a:t>函数分析</a:t>
            </a:r>
          </a:p>
        </p:txBody>
      </p:sp>
      <p:sp>
        <p:nvSpPr>
          <p:cNvPr id="778243" name="Rectangle 3"/>
          <p:cNvSpPr>
            <a:spLocks noGrp="1" noChangeArrowheads="1"/>
          </p:cNvSpPr>
          <p:nvPr>
            <p:ph type="body" idx="1"/>
          </p:nvPr>
        </p:nvSpPr>
        <p:spPr/>
        <p:txBody>
          <a:bodyPr/>
          <a:lstStyle/>
          <a:p>
            <a:endParaRPr lang="zh-CN" altLang="zh-CN"/>
          </a:p>
        </p:txBody>
      </p:sp>
      <p:sp>
        <p:nvSpPr>
          <p:cNvPr id="778244" name="Rectangle 4"/>
          <p:cNvSpPr>
            <a:spLocks noChangeArrowheads="1"/>
          </p:cNvSpPr>
          <p:nvPr/>
        </p:nvSpPr>
        <p:spPr bwMode="auto">
          <a:xfrm>
            <a:off x="755650" y="1700213"/>
            <a:ext cx="7993063" cy="3749675"/>
          </a:xfrm>
          <a:prstGeom prst="rect">
            <a:avLst/>
          </a:prstGeom>
          <a:noFill/>
          <a:ln w="9525">
            <a:noFill/>
            <a:miter lim="800000"/>
            <a:headEnd/>
            <a:tailEnd/>
          </a:ln>
          <a:effectLst/>
        </p:spPr>
        <p:txBody>
          <a:bodyPr anchor="ctr">
            <a:spAutoFit/>
          </a:bodyPr>
          <a:lstStyle/>
          <a:p>
            <a:pPr>
              <a:spcBef>
                <a:spcPct val="0"/>
              </a:spcBef>
              <a:buClrTx/>
              <a:buFontTx/>
              <a:buNone/>
            </a:pPr>
            <a:r>
              <a:rPr lang="en-US" altLang="zh-CN" sz="2000" b="1">
                <a:effectLst>
                  <a:outerShdw blurRad="38100" dist="38100" dir="2700000" algn="tl">
                    <a:srgbClr val="C0C0C0"/>
                  </a:outerShdw>
                </a:effectLst>
              </a:rPr>
              <a:t>/*</a:t>
            </a:r>
            <a:r>
              <a:rPr lang="zh-CN" altLang="en-US" sz="2000" b="1">
                <a:effectLst>
                  <a:outerShdw blurRad="38100" dist="38100" dir="2700000" algn="tl">
                    <a:srgbClr val="C0C0C0"/>
                  </a:outerShdw>
                </a:effectLst>
              </a:rPr>
              <a:t>进程</a:t>
            </a:r>
            <a:r>
              <a:rPr lang="en-US" altLang="zh-CN" sz="2000" b="1">
                <a:effectLst>
                  <a:outerShdw blurRad="38100" dist="38100" dir="2700000" algn="tl">
                    <a:srgbClr val="C0C0C0"/>
                  </a:outerShdw>
                </a:effectLst>
              </a:rPr>
              <a:t>p</a:t>
            </a:r>
            <a:r>
              <a:rPr lang="zh-CN" altLang="en-US" sz="2000" b="1">
                <a:effectLst>
                  <a:outerShdw blurRad="38100" dist="38100" dir="2700000" algn="tl">
                    <a:srgbClr val="C0C0C0"/>
                  </a:outerShdw>
                </a:effectLst>
              </a:rPr>
              <a:t>与当前运行进程，是同一个进程的不同线程，或者是共享地址空间的不同进程，优先选择，权值加</a:t>
            </a:r>
            <a:r>
              <a:rPr lang="en-US" altLang="zh-CN" sz="2000" b="1">
                <a:effectLst>
                  <a:outerShdw blurRad="38100" dist="38100" dir="2700000" algn="tl">
                    <a:srgbClr val="C0C0C0"/>
                  </a:outerShdw>
                </a:effectLst>
              </a:rPr>
              <a:t>1*/ </a:t>
            </a:r>
            <a:br>
              <a:rPr lang="en-US" altLang="zh-CN" sz="2000" b="1">
                <a:effectLst>
                  <a:outerShdw blurRad="38100" dist="38100" dir="2700000" algn="tl">
                    <a:srgbClr val="C0C0C0"/>
                  </a:outerShdw>
                </a:effectLst>
              </a:rPr>
            </a:br>
            <a:r>
              <a:rPr lang="en-US" altLang="zh-CN" sz="2000" b="1">
                <a:effectLst>
                  <a:outerShdw blurRad="38100" dist="38100" dir="2700000" algn="tl">
                    <a:srgbClr val="C0C0C0"/>
                  </a:outerShdw>
                </a:effectLst>
              </a:rPr>
              <a:t>        </a:t>
            </a:r>
            <a:r>
              <a:rPr lang="en-US" altLang="zh-CN" sz="2000" b="1">
                <a:solidFill>
                  <a:srgbClr val="9900CC"/>
                </a:solidFill>
                <a:effectLst>
                  <a:outerShdw blurRad="38100" dist="38100" dir="2700000" algn="tl">
                    <a:srgbClr val="C0C0C0"/>
                  </a:outerShdw>
                </a:effectLst>
              </a:rPr>
              <a:t>if (p-&gt;mm == this_mm || !p-&gt;mm)</a:t>
            </a:r>
          </a:p>
          <a:p>
            <a:pPr>
              <a:spcBef>
                <a:spcPct val="0"/>
              </a:spcBef>
              <a:buClrTx/>
              <a:buFontTx/>
              <a:buNone/>
            </a:pPr>
            <a:r>
              <a:rPr lang="en-US" altLang="zh-CN" sz="2000" b="1">
                <a:solidFill>
                  <a:srgbClr val="9900CC"/>
                </a:solidFill>
                <a:effectLst>
                  <a:outerShdw blurRad="38100" dist="38100" dir="2700000" algn="tl">
                    <a:srgbClr val="C0C0C0"/>
                  </a:outerShdw>
                </a:effectLst>
              </a:rPr>
              <a:t>             weight += 1;</a:t>
            </a:r>
          </a:p>
          <a:p>
            <a:pPr>
              <a:spcBef>
                <a:spcPct val="0"/>
              </a:spcBef>
              <a:buClrTx/>
              <a:buFontTx/>
              <a:buNone/>
            </a:pPr>
            <a:r>
              <a:rPr lang="en-US" altLang="zh-CN" sz="2000" b="1">
                <a:solidFill>
                  <a:srgbClr val="9900CC"/>
                </a:solidFill>
                <a:effectLst>
                  <a:outerShdw blurRad="38100" dist="38100" dir="2700000" algn="tl">
                    <a:srgbClr val="C0C0C0"/>
                  </a:outerShdw>
                </a:effectLst>
              </a:rPr>
              <a:t>        weight += 20 - p-&gt;nice;</a:t>
            </a:r>
          </a:p>
          <a:p>
            <a:pPr>
              <a:spcBef>
                <a:spcPct val="0"/>
              </a:spcBef>
              <a:buClrTx/>
              <a:buFontTx/>
              <a:buNone/>
            </a:pPr>
            <a:r>
              <a:rPr lang="en-US" altLang="zh-CN" sz="2000" b="1">
                <a:solidFill>
                  <a:srgbClr val="9900CC"/>
                </a:solidFill>
                <a:effectLst>
                  <a:outerShdw blurRad="38100" dist="38100" dir="2700000" algn="tl">
                    <a:srgbClr val="C0C0C0"/>
                  </a:outerShdw>
                </a:effectLst>
              </a:rPr>
              <a:t>        goto out;</a:t>
            </a:r>
            <a:br>
              <a:rPr lang="en-US" altLang="zh-CN" sz="2000" b="1">
                <a:solidFill>
                  <a:srgbClr val="9900CC"/>
                </a:solidFill>
                <a:effectLst>
                  <a:outerShdw blurRad="38100" dist="38100" dir="2700000" algn="tl">
                    <a:srgbClr val="C0C0C0"/>
                  </a:outerShdw>
                </a:effectLst>
              </a:rPr>
            </a:br>
            <a:r>
              <a:rPr lang="en-US" altLang="zh-CN" sz="2000" b="1">
                <a:solidFill>
                  <a:srgbClr val="9900CC"/>
                </a:solidFill>
                <a:effectLst>
                  <a:outerShdw blurRad="38100" dist="38100" dir="2700000" algn="tl">
                    <a:srgbClr val="C0C0C0"/>
                  </a:outerShdw>
                </a:effectLst>
              </a:rPr>
              <a:t>    }</a:t>
            </a:r>
          </a:p>
          <a:p>
            <a:pPr>
              <a:spcBef>
                <a:spcPct val="0"/>
              </a:spcBef>
              <a:buClrTx/>
              <a:buFontTx/>
              <a:buNone/>
            </a:pPr>
            <a:r>
              <a:rPr lang="en-US" altLang="zh-CN" sz="2000" b="1">
                <a:solidFill>
                  <a:srgbClr val="9900CC"/>
                </a:solidFill>
                <a:effectLst>
                  <a:outerShdw blurRad="38100" dist="38100" dir="2700000" algn="tl">
                    <a:srgbClr val="C0C0C0"/>
                  </a:outerShdw>
                </a:effectLst>
              </a:rPr>
              <a:t>    weight = 1000 + p-&gt;rt_priority; </a:t>
            </a:r>
            <a:r>
              <a:rPr lang="en-US" altLang="zh-CN" sz="2000" b="1">
                <a:effectLst>
                  <a:outerShdw blurRad="38100" dist="38100" dir="2700000" algn="tl">
                    <a:srgbClr val="C0C0C0"/>
                  </a:outerShdw>
                </a:effectLst>
              </a:rPr>
              <a:t>/*</a:t>
            </a:r>
            <a:r>
              <a:rPr lang="zh-CN" altLang="en-US" sz="2000" b="1">
                <a:effectLst>
                  <a:outerShdw blurRad="38100" dist="38100" dir="2700000" algn="tl">
                    <a:srgbClr val="C0C0C0"/>
                  </a:outerShdw>
                </a:effectLst>
              </a:rPr>
              <a:t>实时进程*</a:t>
            </a:r>
            <a:r>
              <a:rPr lang="en-US" altLang="zh-CN" sz="2000" b="1">
                <a:effectLst>
                  <a:outerShdw blurRad="38100" dist="38100" dir="2700000" algn="tl">
                    <a:srgbClr val="C0C0C0"/>
                  </a:outerShdw>
                </a:effectLst>
              </a:rPr>
              <a:t>/</a:t>
            </a:r>
            <a:endParaRPr lang="en-US" altLang="zh-CN" sz="2000" b="1">
              <a:solidFill>
                <a:srgbClr val="9900CC"/>
              </a:solidFill>
              <a:effectLst>
                <a:outerShdw blurRad="38100" dist="38100" dir="2700000" algn="tl">
                  <a:srgbClr val="C0C0C0"/>
                </a:outerShdw>
              </a:effectLst>
            </a:endParaRPr>
          </a:p>
          <a:p>
            <a:pPr>
              <a:spcBef>
                <a:spcPct val="0"/>
              </a:spcBef>
              <a:buClrTx/>
              <a:buFontTx/>
              <a:buNone/>
            </a:pPr>
            <a:r>
              <a:rPr lang="en-US" altLang="zh-CN" sz="2000" b="1">
                <a:solidFill>
                  <a:srgbClr val="9900CC"/>
                </a:solidFill>
                <a:effectLst>
                  <a:outerShdw blurRad="38100" dist="38100" dir="2700000" algn="tl">
                    <a:srgbClr val="C0C0C0"/>
                  </a:outerShdw>
                </a:effectLst>
              </a:rPr>
              <a:t>out: </a:t>
            </a:r>
            <a:br>
              <a:rPr lang="en-US" altLang="zh-CN" sz="2000" b="1">
                <a:solidFill>
                  <a:srgbClr val="9900CC"/>
                </a:solidFill>
                <a:effectLst>
                  <a:outerShdw blurRad="38100" dist="38100" dir="2700000" algn="tl">
                    <a:srgbClr val="C0C0C0"/>
                  </a:outerShdw>
                </a:effectLst>
              </a:rPr>
            </a:br>
            <a:r>
              <a:rPr lang="en-US" altLang="zh-CN" sz="2000" b="1">
                <a:solidFill>
                  <a:srgbClr val="9900CC"/>
                </a:solidFill>
                <a:effectLst>
                  <a:outerShdw blurRad="38100" dist="38100" dir="2700000" algn="tl">
                    <a:srgbClr val="C0C0C0"/>
                  </a:outerShdw>
                </a:effectLst>
              </a:rPr>
              <a:t>    return weight; </a:t>
            </a:r>
            <a:r>
              <a:rPr lang="en-US" altLang="zh-CN" sz="2000" b="1">
                <a:effectLst>
                  <a:outerShdw blurRad="38100" dist="38100" dir="2700000" algn="tl">
                    <a:srgbClr val="C0C0C0"/>
                  </a:outerShdw>
                </a:effectLst>
              </a:rPr>
              <a:t>/* </a:t>
            </a:r>
            <a:r>
              <a:rPr lang="zh-CN" altLang="en-US" sz="2000" b="1">
                <a:effectLst>
                  <a:outerShdw blurRad="38100" dist="38100" dir="2700000" algn="tl">
                    <a:srgbClr val="C0C0C0"/>
                  </a:outerShdw>
                </a:effectLst>
              </a:rPr>
              <a:t>返回值作为进程调度的唯一依据，谁的权值大，就调度谁运行*</a:t>
            </a:r>
            <a:r>
              <a:rPr lang="en-US" altLang="zh-CN" sz="2000" b="1">
                <a:effectLst>
                  <a:outerShdw blurRad="38100" dist="38100" dir="2700000" algn="tl">
                    <a:srgbClr val="C0C0C0"/>
                  </a:outerShdw>
                </a:effectLst>
              </a:rPr>
              <a:t>/ </a:t>
            </a:r>
            <a:br>
              <a:rPr lang="en-US" altLang="zh-CN" sz="2000" b="1">
                <a:effectLst>
                  <a:outerShdw blurRad="38100" dist="38100" dir="2700000" algn="tl">
                    <a:srgbClr val="C0C0C0"/>
                  </a:outerShdw>
                </a:effectLst>
              </a:rPr>
            </a:br>
            <a:r>
              <a:rPr lang="en-US" altLang="zh-CN" sz="2000" b="1">
                <a:solidFill>
                  <a:srgbClr val="9900CC"/>
                </a:solidFill>
                <a:effectLst>
                  <a:outerShdw blurRad="38100" dist="38100" dir="2700000" algn="tl">
                    <a:srgbClr val="C0C0C0"/>
                  </a:outerShdw>
                </a:effectLst>
              </a:rPr>
              <a:t>}</a:t>
            </a:r>
          </a:p>
        </p:txBody>
      </p:sp>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12E089BA-D063-43C5-80B7-F92366759A7B}" type="slidenum">
              <a:rPr lang="en-US" altLang="zh-CN"/>
              <a:pPr/>
              <a:t>33</a:t>
            </a:fld>
            <a:endParaRPr lang="en-US" altLang="zh-CN"/>
          </a:p>
        </p:txBody>
      </p:sp>
      <p:sp>
        <p:nvSpPr>
          <p:cNvPr id="787458" name="Rectangle 2"/>
          <p:cNvSpPr>
            <a:spLocks noGrp="1" noChangeArrowheads="1"/>
          </p:cNvSpPr>
          <p:nvPr>
            <p:ph type="title"/>
          </p:nvPr>
        </p:nvSpPr>
        <p:spPr/>
        <p:txBody>
          <a:bodyPr/>
          <a:lstStyle/>
          <a:p>
            <a:r>
              <a:rPr lang="zh-CN" altLang="en-US"/>
              <a:t>调度时期</a:t>
            </a:r>
          </a:p>
        </p:txBody>
      </p:sp>
      <p:sp>
        <p:nvSpPr>
          <p:cNvPr id="787459" name="Rectangle 3"/>
          <p:cNvSpPr>
            <a:spLocks noGrp="1" noChangeArrowheads="1"/>
          </p:cNvSpPr>
          <p:nvPr>
            <p:ph type="body" idx="1"/>
          </p:nvPr>
        </p:nvSpPr>
        <p:spPr/>
        <p:txBody>
          <a:bodyPr/>
          <a:lstStyle/>
          <a:p>
            <a:r>
              <a:rPr lang="zh-CN" altLang="en-US" dirty="0" smtClean="0"/>
              <a:t>调度算法将</a:t>
            </a:r>
            <a:r>
              <a:rPr lang="en-US" altLang="zh-CN" dirty="0" smtClean="0"/>
              <a:t>CPU</a:t>
            </a:r>
            <a:r>
              <a:rPr lang="zh-CN" altLang="en-US" dirty="0"/>
              <a:t>时间划分为</a:t>
            </a:r>
            <a:r>
              <a:rPr lang="zh-CN" altLang="en-US" dirty="0">
                <a:solidFill>
                  <a:srgbClr val="FF0000"/>
                </a:solidFill>
              </a:rPr>
              <a:t>时期（</a:t>
            </a:r>
            <a:r>
              <a:rPr lang="en-US" altLang="zh-CN" dirty="0">
                <a:solidFill>
                  <a:srgbClr val="FF0000"/>
                </a:solidFill>
              </a:rPr>
              <a:t>epoch</a:t>
            </a:r>
            <a:r>
              <a:rPr lang="zh-CN" altLang="en-US" dirty="0">
                <a:solidFill>
                  <a:srgbClr val="FF0000"/>
                </a:solidFill>
              </a:rPr>
              <a:t>）</a:t>
            </a:r>
          </a:p>
          <a:p>
            <a:pPr lvl="1"/>
            <a:r>
              <a:rPr lang="zh-CN" altLang="en-US" dirty="0"/>
              <a:t>在一个</a:t>
            </a:r>
            <a:r>
              <a:rPr lang="zh-CN" altLang="en-US" dirty="0" smtClean="0"/>
              <a:t>单独时期</a:t>
            </a:r>
            <a:r>
              <a:rPr lang="zh-CN" altLang="en-US" dirty="0"/>
              <a:t>内，每个</a:t>
            </a:r>
            <a:r>
              <a:rPr lang="zh-CN" altLang="en-US" dirty="0" smtClean="0"/>
              <a:t>进程分配一</a:t>
            </a:r>
            <a:r>
              <a:rPr lang="zh-CN" altLang="en-US" dirty="0"/>
              <a:t>个</a:t>
            </a:r>
            <a:r>
              <a:rPr lang="zh-CN" altLang="en-US" dirty="0" smtClean="0"/>
              <a:t>指定时间片</a:t>
            </a:r>
            <a:endParaRPr lang="zh-CN" altLang="en-US" dirty="0"/>
          </a:p>
          <a:p>
            <a:pPr lvl="2"/>
            <a:r>
              <a:rPr lang="zh-CN" altLang="en-US" dirty="0"/>
              <a:t>一个进程</a:t>
            </a:r>
            <a:r>
              <a:rPr lang="zh-CN" altLang="en-US" dirty="0" smtClean="0"/>
              <a:t>用完其时间片</a:t>
            </a:r>
            <a:r>
              <a:rPr lang="zh-CN" altLang="en-US" dirty="0"/>
              <a:t>时</a:t>
            </a:r>
            <a:r>
              <a:rPr lang="zh-CN" altLang="en-US" dirty="0" smtClean="0"/>
              <a:t>，将会被</a:t>
            </a:r>
            <a:r>
              <a:rPr lang="zh-CN" altLang="en-US" dirty="0"/>
              <a:t>抢占</a:t>
            </a:r>
          </a:p>
          <a:p>
            <a:pPr lvl="2"/>
            <a:r>
              <a:rPr lang="zh-CN" altLang="en-US" dirty="0"/>
              <a:t>只要进程的时间片没有用完，就可以被多次调度运行</a:t>
            </a:r>
          </a:p>
          <a:p>
            <a:pPr lvl="1"/>
            <a:r>
              <a:rPr lang="zh-CN" altLang="en-US" dirty="0"/>
              <a:t>所有进程用完其时间片，一个时期才结束</a:t>
            </a:r>
          </a:p>
          <a:p>
            <a:pPr lvl="1"/>
            <a:r>
              <a:rPr lang="zh-CN" altLang="en-US" dirty="0"/>
              <a:t>此时重新计算所有进程的时间片，并开始一个新的时期</a:t>
            </a:r>
          </a:p>
          <a:p>
            <a:r>
              <a:rPr lang="en-US" altLang="zh-CN" dirty="0"/>
              <a:t>Linux</a:t>
            </a:r>
            <a:r>
              <a:rPr lang="zh-CN" altLang="en-US" dirty="0"/>
              <a:t>的时间单位</a:t>
            </a:r>
          </a:p>
          <a:p>
            <a:pPr lvl="1"/>
            <a:r>
              <a:rPr lang="zh-CN" altLang="en-US" dirty="0"/>
              <a:t>时钟滴答（</a:t>
            </a:r>
            <a:r>
              <a:rPr lang="en-US" altLang="zh-CN" dirty="0"/>
              <a:t>10ms</a:t>
            </a:r>
            <a:r>
              <a:rPr lang="zh-CN" altLang="en-US" dirty="0"/>
              <a:t>）</a:t>
            </a:r>
          </a:p>
          <a:p>
            <a:pPr lvl="2"/>
            <a:r>
              <a:rPr lang="zh-CN" altLang="en-US" dirty="0">
                <a:solidFill>
                  <a:srgbClr val="FF0000"/>
                </a:solidFill>
              </a:rPr>
              <a:t>时间片</a:t>
            </a:r>
            <a:r>
              <a:rPr lang="zh-CN" altLang="en-US" dirty="0"/>
              <a:t>即指时间滴答数</a:t>
            </a:r>
          </a:p>
          <a:p>
            <a:pPr lvl="2"/>
            <a:r>
              <a:rPr lang="zh-CN" altLang="en-US" dirty="0" smtClean="0"/>
              <a:t>如若</a:t>
            </a:r>
            <a:r>
              <a:rPr lang="en-US" altLang="zh-CN" dirty="0" smtClean="0"/>
              <a:t>priority</a:t>
            </a:r>
            <a:r>
              <a:rPr lang="zh-CN" altLang="en-US" dirty="0"/>
              <a:t>为</a:t>
            </a:r>
            <a:r>
              <a:rPr lang="en-US" altLang="zh-CN" dirty="0"/>
              <a:t>20</a:t>
            </a:r>
            <a:r>
              <a:rPr lang="zh-CN" altLang="en-US" dirty="0"/>
              <a:t>，则分配给该进程的时间片就为</a:t>
            </a:r>
            <a:r>
              <a:rPr lang="en-US" altLang="zh-CN" dirty="0"/>
              <a:t>20</a:t>
            </a:r>
            <a:r>
              <a:rPr lang="zh-CN" altLang="en-US" dirty="0"/>
              <a:t>个时钟滴答</a:t>
            </a:r>
            <a:r>
              <a:rPr lang="zh-CN" altLang="en-US" dirty="0" smtClean="0"/>
              <a:t>，即</a:t>
            </a:r>
            <a:r>
              <a:rPr lang="en-US" altLang="zh-CN" dirty="0" smtClean="0"/>
              <a:t>20*10ms=200ms</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189B55DD-302F-4243-8308-20FA078AC80F}" type="slidenum">
              <a:rPr lang="en-US" altLang="zh-CN"/>
              <a:pPr/>
              <a:t>34</a:t>
            </a:fld>
            <a:endParaRPr lang="en-US" altLang="zh-CN"/>
          </a:p>
        </p:txBody>
      </p:sp>
      <p:sp>
        <p:nvSpPr>
          <p:cNvPr id="782338" name="Rectangle 2"/>
          <p:cNvSpPr>
            <a:spLocks noGrp="1" noChangeArrowheads="1"/>
          </p:cNvSpPr>
          <p:nvPr>
            <p:ph type="title"/>
          </p:nvPr>
        </p:nvSpPr>
        <p:spPr/>
        <p:txBody>
          <a:bodyPr/>
          <a:lstStyle/>
          <a:p>
            <a:r>
              <a:rPr lang="zh-CN" altLang="en-US"/>
              <a:t>时间片的选择</a:t>
            </a:r>
          </a:p>
        </p:txBody>
      </p:sp>
      <p:sp>
        <p:nvSpPr>
          <p:cNvPr id="782339" name="Rectangle 3"/>
          <p:cNvSpPr>
            <a:spLocks noGrp="1" noChangeArrowheads="1"/>
          </p:cNvSpPr>
          <p:nvPr>
            <p:ph type="body" idx="1"/>
          </p:nvPr>
        </p:nvSpPr>
        <p:spPr/>
        <p:txBody>
          <a:bodyPr/>
          <a:lstStyle/>
          <a:p>
            <a:r>
              <a:rPr lang="zh-CN" altLang="en-US" dirty="0"/>
              <a:t>时间片的长短对系统性能非常关键，时间片大小的选择总是一种</a:t>
            </a:r>
            <a:r>
              <a:rPr lang="zh-CN" altLang="en-US" dirty="0">
                <a:solidFill>
                  <a:srgbClr val="FF0000"/>
                </a:solidFill>
              </a:rPr>
              <a:t>折衷</a:t>
            </a:r>
            <a:r>
              <a:rPr lang="zh-CN" altLang="en-US" dirty="0"/>
              <a:t>，既不能太长也不能太短</a:t>
            </a:r>
          </a:p>
          <a:p>
            <a:pPr lvl="1"/>
            <a:r>
              <a:rPr lang="zh-CN" altLang="en-US" dirty="0"/>
              <a:t>太短</a:t>
            </a:r>
          </a:p>
          <a:p>
            <a:pPr lvl="2"/>
            <a:r>
              <a:rPr lang="zh-CN" altLang="en-US" dirty="0"/>
              <a:t>频繁切换会造成系统开销过大</a:t>
            </a:r>
          </a:p>
          <a:p>
            <a:pPr lvl="2"/>
            <a:r>
              <a:rPr lang="zh-CN" altLang="en-US" dirty="0"/>
              <a:t>假如切换时间为</a:t>
            </a:r>
            <a:r>
              <a:rPr lang="en-US" altLang="zh-CN" dirty="0"/>
              <a:t>1ms</a:t>
            </a:r>
            <a:r>
              <a:rPr lang="zh-CN" altLang="en-US" dirty="0"/>
              <a:t>，时间片设置为</a:t>
            </a:r>
            <a:r>
              <a:rPr lang="en-US" altLang="zh-CN" dirty="0"/>
              <a:t>1ms</a:t>
            </a:r>
            <a:r>
              <a:rPr lang="zh-CN" altLang="en-US" dirty="0"/>
              <a:t>，则没空执行进程</a:t>
            </a:r>
          </a:p>
          <a:p>
            <a:pPr lvl="1"/>
            <a:r>
              <a:rPr lang="zh-CN" altLang="en-US" dirty="0"/>
              <a:t>太长</a:t>
            </a:r>
          </a:p>
          <a:p>
            <a:pPr lvl="2"/>
            <a:r>
              <a:rPr lang="zh-CN" altLang="en-US" dirty="0"/>
              <a:t>几乎每个进程都一次运行完，并发的概念基本消失</a:t>
            </a:r>
          </a:p>
          <a:p>
            <a:pPr lvl="2"/>
            <a:r>
              <a:rPr lang="zh-CN" altLang="en-US" dirty="0"/>
              <a:t>导致系统对交互的响应表现欠佳</a:t>
            </a:r>
          </a:p>
          <a:p>
            <a:pPr lvl="2"/>
            <a:r>
              <a:rPr lang="zh-CN" altLang="en-US" dirty="0"/>
              <a:t>普通进程需要等待很长时间才能运行</a:t>
            </a:r>
          </a:p>
          <a:p>
            <a:r>
              <a:rPr lang="en-US" altLang="zh-CN" dirty="0"/>
              <a:t>Linux</a:t>
            </a:r>
            <a:r>
              <a:rPr lang="zh-CN" altLang="en-US" dirty="0"/>
              <a:t>采取单凭经验的</a:t>
            </a:r>
            <a:r>
              <a:rPr lang="zh-CN" altLang="en-US" dirty="0" smtClean="0"/>
              <a:t>方法</a:t>
            </a:r>
            <a:endParaRPr lang="en-US" altLang="zh-CN" dirty="0" smtClean="0"/>
          </a:p>
          <a:p>
            <a:pPr lvl="1"/>
            <a:r>
              <a:rPr lang="zh-CN" altLang="en-US" dirty="0" smtClean="0"/>
              <a:t>选择</a:t>
            </a:r>
            <a:r>
              <a:rPr lang="zh-CN" altLang="en-US" dirty="0">
                <a:solidFill>
                  <a:srgbClr val="FF0000"/>
                </a:solidFill>
              </a:rPr>
              <a:t>尽可能长的时间片</a:t>
            </a:r>
            <a:r>
              <a:rPr lang="zh-CN" altLang="en-US" dirty="0"/>
              <a:t>，同时能保持良好的响应时间</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6F96814E-74E3-470B-A3AF-0D261657595D}" type="slidenum">
              <a:rPr lang="en-US" altLang="zh-CN"/>
              <a:pPr/>
              <a:t>35</a:t>
            </a:fld>
            <a:endParaRPr lang="en-US" altLang="zh-CN"/>
          </a:p>
        </p:txBody>
      </p:sp>
      <p:sp>
        <p:nvSpPr>
          <p:cNvPr id="749570" name="Rectangle 2"/>
          <p:cNvSpPr>
            <a:spLocks noGrp="1" noChangeArrowheads="1"/>
          </p:cNvSpPr>
          <p:nvPr>
            <p:ph type="title"/>
          </p:nvPr>
        </p:nvSpPr>
        <p:spPr/>
        <p:txBody>
          <a:bodyPr/>
          <a:lstStyle/>
          <a:p>
            <a:r>
              <a:rPr lang="zh-CN" altLang="en-US"/>
              <a:t>时间片配额</a:t>
            </a:r>
          </a:p>
        </p:txBody>
      </p:sp>
      <p:sp>
        <p:nvSpPr>
          <p:cNvPr id="749571" name="Rectangle 3"/>
          <p:cNvSpPr>
            <a:spLocks noGrp="1" noChangeArrowheads="1"/>
          </p:cNvSpPr>
          <p:nvPr>
            <p:ph type="body" idx="1"/>
          </p:nvPr>
        </p:nvSpPr>
        <p:spPr/>
        <p:txBody>
          <a:bodyPr/>
          <a:lstStyle/>
          <a:p>
            <a:pPr>
              <a:spcBef>
                <a:spcPts val="600"/>
              </a:spcBef>
            </a:pPr>
            <a:r>
              <a:rPr lang="zh-CN" altLang="en-US" dirty="0"/>
              <a:t>为非</a:t>
            </a:r>
            <a:r>
              <a:rPr lang="en-US" altLang="zh-CN" dirty="0"/>
              <a:t>SCHED_FIFO</a:t>
            </a:r>
            <a:r>
              <a:rPr lang="zh-CN" altLang="en-US" dirty="0"/>
              <a:t>调度策略的每个进程提供一个运行的时间配额</a:t>
            </a:r>
            <a:r>
              <a:rPr lang="en-US" altLang="zh-CN" dirty="0">
                <a:solidFill>
                  <a:srgbClr val="FF0000"/>
                </a:solidFill>
              </a:rPr>
              <a:t>counter</a:t>
            </a:r>
          </a:p>
          <a:p>
            <a:pPr lvl="1">
              <a:spcBef>
                <a:spcPts val="600"/>
              </a:spcBef>
            </a:pPr>
            <a:r>
              <a:rPr lang="zh-CN" altLang="en-US" dirty="0" smtClean="0"/>
              <a:t>剩余</a:t>
            </a:r>
            <a:r>
              <a:rPr lang="zh-CN" altLang="en-US" dirty="0"/>
              <a:t>的时间片</a:t>
            </a:r>
          </a:p>
          <a:p>
            <a:pPr lvl="1">
              <a:spcBef>
                <a:spcPts val="600"/>
              </a:spcBef>
            </a:pPr>
            <a:r>
              <a:rPr lang="zh-CN" altLang="en-US" dirty="0"/>
              <a:t>每个进程的</a:t>
            </a:r>
            <a:r>
              <a:rPr lang="en-US" altLang="zh-CN" dirty="0"/>
              <a:t>counter</a:t>
            </a:r>
            <a:r>
              <a:rPr lang="zh-CN" altLang="en-US" dirty="0"/>
              <a:t>初值与</a:t>
            </a:r>
            <a:r>
              <a:rPr lang="en-US" altLang="zh-CN" dirty="0"/>
              <a:t>nice</a:t>
            </a:r>
            <a:r>
              <a:rPr lang="zh-CN" altLang="en-US" dirty="0"/>
              <a:t>值有关</a:t>
            </a:r>
          </a:p>
          <a:p>
            <a:pPr lvl="1">
              <a:spcBef>
                <a:spcPts val="600"/>
              </a:spcBef>
            </a:pPr>
            <a:r>
              <a:rPr lang="zh-CN" altLang="en-US" dirty="0"/>
              <a:t>每次时钟中断</a:t>
            </a:r>
            <a:r>
              <a:rPr lang="en-US" altLang="zh-CN" dirty="0"/>
              <a:t>(tick)</a:t>
            </a:r>
            <a:r>
              <a:rPr lang="zh-CN" altLang="en-US" dirty="0"/>
              <a:t>发生，时间片都会减</a:t>
            </a:r>
            <a:r>
              <a:rPr lang="en-US" altLang="zh-CN" dirty="0"/>
              <a:t>1</a:t>
            </a:r>
            <a:r>
              <a:rPr lang="zh-CN" altLang="en-US" dirty="0"/>
              <a:t>，直到为</a:t>
            </a:r>
            <a:r>
              <a:rPr lang="en-US" altLang="zh-CN" dirty="0"/>
              <a:t>0</a:t>
            </a:r>
            <a:r>
              <a:rPr lang="zh-CN" altLang="en-US" dirty="0"/>
              <a:t>（则请求调度</a:t>
            </a:r>
            <a:r>
              <a:rPr lang="zh-CN" altLang="en-US" dirty="0" smtClean="0"/>
              <a:t>）</a:t>
            </a:r>
            <a:endParaRPr lang="en-US" altLang="zh-CN" dirty="0" smtClean="0"/>
          </a:p>
          <a:p>
            <a:pPr lvl="1">
              <a:spcBef>
                <a:spcPts val="600"/>
              </a:spcBef>
            </a:pPr>
            <a:r>
              <a:rPr lang="zh-CN" altLang="en-US" dirty="0" smtClean="0"/>
              <a:t>新时期</a:t>
            </a:r>
            <a:r>
              <a:rPr lang="zh-CN" altLang="en-US" dirty="0"/>
              <a:t>开始时，将重新</a:t>
            </a:r>
            <a:r>
              <a:rPr lang="zh-CN" altLang="en-US" dirty="0" smtClean="0"/>
              <a:t>计算</a:t>
            </a:r>
            <a:endParaRPr lang="zh-CN" altLang="en-US" dirty="0"/>
          </a:p>
          <a:p>
            <a:pPr lvl="1">
              <a:spcBef>
                <a:spcPts val="600"/>
              </a:spcBef>
            </a:pPr>
            <a:r>
              <a:rPr lang="zh-CN" altLang="en-US" dirty="0" smtClean="0"/>
              <a:t>创建新进程</a:t>
            </a:r>
            <a:r>
              <a:rPr lang="zh-CN" altLang="en-US" dirty="0"/>
              <a:t>时，子</a:t>
            </a:r>
            <a:r>
              <a:rPr lang="zh-CN" altLang="en-US" dirty="0" smtClean="0"/>
              <a:t>进程继承</a:t>
            </a:r>
            <a:r>
              <a:rPr lang="zh-CN" altLang="en-US" dirty="0"/>
              <a:t>父进程的一半剩余</a:t>
            </a:r>
            <a:r>
              <a:rPr lang="zh-CN" altLang="en-US" dirty="0" smtClean="0"/>
              <a:t>时间片</a:t>
            </a:r>
            <a:endParaRPr lang="en-US" altLang="zh-CN" dirty="0"/>
          </a:p>
        </p:txBody>
      </p:sp>
      <p:pic>
        <p:nvPicPr>
          <p:cNvPr id="749572" name="Picture 4"/>
          <p:cNvPicPr>
            <a:picLocks noChangeAspect="1" noChangeArrowheads="1"/>
          </p:cNvPicPr>
          <p:nvPr/>
        </p:nvPicPr>
        <p:blipFill>
          <a:blip r:embed="rId2" cstate="print"/>
          <a:srcRect/>
          <a:stretch>
            <a:fillRect/>
          </a:stretch>
        </p:blipFill>
        <p:spPr bwMode="auto">
          <a:xfrm>
            <a:off x="1259632" y="4869160"/>
            <a:ext cx="7416800" cy="588962"/>
          </a:xfrm>
          <a:prstGeom prst="rect">
            <a:avLst/>
          </a:prstGeom>
          <a:noFill/>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3"/>
          <p:cNvSpPr>
            <a:spLocks noGrp="1"/>
          </p:cNvSpPr>
          <p:nvPr>
            <p:ph type="sldNum" sz="quarter" idx="10"/>
          </p:nvPr>
        </p:nvSpPr>
        <p:spPr/>
        <p:txBody>
          <a:bodyPr/>
          <a:lstStyle/>
          <a:p>
            <a:fld id="{3A129EFF-6720-4BC5-9B13-84C2F332E096}" type="slidenum">
              <a:rPr lang="en-US" altLang="zh-CN"/>
              <a:pPr/>
              <a:t>36</a:t>
            </a:fld>
            <a:endParaRPr lang="en-US" altLang="zh-CN"/>
          </a:p>
        </p:txBody>
      </p:sp>
      <p:sp>
        <p:nvSpPr>
          <p:cNvPr id="750594" name="Rectangle 2"/>
          <p:cNvSpPr>
            <a:spLocks noGrp="1" noChangeArrowheads="1"/>
          </p:cNvSpPr>
          <p:nvPr>
            <p:ph type="title"/>
          </p:nvPr>
        </p:nvSpPr>
        <p:spPr/>
        <p:txBody>
          <a:bodyPr/>
          <a:lstStyle/>
          <a:p>
            <a:r>
              <a:rPr lang="zh-CN" altLang="en-US"/>
              <a:t>基本时间片的计算</a:t>
            </a:r>
          </a:p>
        </p:txBody>
      </p:sp>
      <p:sp>
        <p:nvSpPr>
          <p:cNvPr id="750595" name="Rectangle 3"/>
          <p:cNvSpPr>
            <a:spLocks noGrp="1" noChangeArrowheads="1"/>
          </p:cNvSpPr>
          <p:nvPr>
            <p:ph type="body" idx="1"/>
          </p:nvPr>
        </p:nvSpPr>
        <p:spPr>
          <a:xfrm>
            <a:off x="611188" y="1268413"/>
            <a:ext cx="8532812" cy="5589587"/>
          </a:xfrm>
        </p:spPr>
        <p:txBody>
          <a:bodyPr/>
          <a:lstStyle/>
          <a:p>
            <a:r>
              <a:rPr lang="zh-CN" altLang="en-US" dirty="0"/>
              <a:t>基本时间片参数：</a:t>
            </a:r>
            <a:r>
              <a:rPr lang="en-US" altLang="zh-CN" dirty="0" smtClean="0">
                <a:solidFill>
                  <a:srgbClr val="FF0000"/>
                </a:solidFill>
              </a:rPr>
              <a:t>nice</a:t>
            </a:r>
            <a:r>
              <a:rPr lang="zh-CN" altLang="en-US" dirty="0" smtClean="0"/>
              <a:t>及</a:t>
            </a:r>
            <a:r>
              <a:rPr lang="en-US" altLang="zh-CN" dirty="0" smtClean="0">
                <a:solidFill>
                  <a:srgbClr val="FF0000"/>
                </a:solidFill>
              </a:rPr>
              <a:t>priority</a:t>
            </a:r>
            <a:endParaRPr lang="en-US" altLang="zh-CN" dirty="0">
              <a:solidFill>
                <a:srgbClr val="FF0000"/>
              </a:solidFill>
            </a:endParaRPr>
          </a:p>
          <a:p>
            <a:pPr lvl="1"/>
            <a:r>
              <a:rPr lang="en-US" altLang="zh-CN" dirty="0" smtClean="0"/>
              <a:t>priority</a:t>
            </a:r>
            <a:r>
              <a:rPr lang="zh-CN" altLang="en-US" dirty="0" smtClean="0"/>
              <a:t>决定进程的在一个时期内的初始时间片</a:t>
            </a:r>
            <a:endParaRPr lang="en-US" altLang="zh-CN" dirty="0" smtClean="0"/>
          </a:p>
          <a:p>
            <a:pPr lvl="1"/>
            <a:r>
              <a:rPr lang="en-US" altLang="zh-CN" dirty="0" smtClean="0"/>
              <a:t>nice</a:t>
            </a:r>
            <a:r>
              <a:rPr lang="zh-CN" altLang="en-US" dirty="0"/>
              <a:t>越</a:t>
            </a:r>
            <a:r>
              <a:rPr lang="zh-CN" altLang="en-US" dirty="0" smtClean="0"/>
              <a:t>小，则</a:t>
            </a:r>
            <a:r>
              <a:rPr lang="en-US" altLang="zh-CN" dirty="0"/>
              <a:t>counter</a:t>
            </a:r>
            <a:r>
              <a:rPr lang="zh-CN" altLang="en-US" dirty="0"/>
              <a:t>越大，即优先级越高的进程所允许获得的</a:t>
            </a:r>
            <a:r>
              <a:rPr lang="en-US" altLang="zh-CN" dirty="0"/>
              <a:t>CPU</a:t>
            </a:r>
            <a:r>
              <a:rPr lang="zh-CN" altLang="en-US" dirty="0"/>
              <a:t>时间也相对越</a:t>
            </a:r>
            <a:r>
              <a:rPr lang="zh-CN" altLang="en-US" dirty="0" smtClean="0"/>
              <a:t>多</a:t>
            </a:r>
            <a:endParaRPr lang="en-US" altLang="zh-CN" dirty="0" smtClean="0"/>
          </a:p>
          <a:p>
            <a:pPr lvl="1"/>
            <a:r>
              <a:rPr lang="en-US" altLang="zh-CN" dirty="0" smtClean="0"/>
              <a:t>NICE_TO_TICKS</a:t>
            </a:r>
            <a:r>
              <a:rPr lang="zh-CN" altLang="en-US" dirty="0" smtClean="0"/>
              <a:t>将进程的优先级（</a:t>
            </a:r>
            <a:r>
              <a:rPr lang="en-US" altLang="zh-CN" dirty="0" smtClean="0"/>
              <a:t>nice</a:t>
            </a:r>
            <a:r>
              <a:rPr lang="zh-CN" altLang="en-US" dirty="0" smtClean="0"/>
              <a:t>）换算成时间配额</a:t>
            </a:r>
            <a:endParaRPr lang="en-US" altLang="zh-CN" dirty="0" smtClean="0"/>
          </a:p>
          <a:p>
            <a:pPr lvl="1"/>
            <a:r>
              <a:rPr lang="zh-CN" altLang="en-US" dirty="0" smtClean="0"/>
              <a:t>可通过</a:t>
            </a:r>
            <a:r>
              <a:rPr lang="en-US" altLang="zh-CN" dirty="0" smtClean="0"/>
              <a:t>nice()</a:t>
            </a:r>
            <a:r>
              <a:rPr lang="zh-CN" altLang="en-US" dirty="0" smtClean="0"/>
              <a:t>、</a:t>
            </a:r>
            <a:r>
              <a:rPr lang="en-US" altLang="zh-CN" dirty="0" err="1" smtClean="0"/>
              <a:t>setpriority</a:t>
            </a:r>
            <a:r>
              <a:rPr lang="en-US" altLang="zh-CN" dirty="0" smtClean="0"/>
              <a:t>()</a:t>
            </a:r>
            <a:r>
              <a:rPr lang="zh-CN" altLang="en-US" dirty="0" smtClean="0"/>
              <a:t>等调整进程基本时间片</a:t>
            </a:r>
          </a:p>
          <a:p>
            <a:pPr lvl="1"/>
            <a:endParaRPr lang="zh-CN" altLang="en-US" dirty="0" smtClean="0"/>
          </a:p>
          <a:p>
            <a:pPr lvl="1"/>
            <a:endParaRPr lang="zh-CN" altLang="en-US" dirty="0"/>
          </a:p>
          <a:p>
            <a:pPr lvl="1"/>
            <a:endParaRPr lang="zh-CN" altLang="en-US" sz="2000" dirty="0"/>
          </a:p>
          <a:p>
            <a:endParaRPr lang="zh-CN" altLang="en-US" sz="2400" dirty="0"/>
          </a:p>
        </p:txBody>
      </p:sp>
      <p:pic>
        <p:nvPicPr>
          <p:cNvPr id="750596" name="Picture 4"/>
          <p:cNvPicPr>
            <a:picLocks noChangeAspect="1" noChangeArrowheads="1"/>
          </p:cNvPicPr>
          <p:nvPr/>
        </p:nvPicPr>
        <p:blipFill>
          <a:blip r:embed="rId2" cstate="print"/>
          <a:srcRect/>
          <a:stretch>
            <a:fillRect/>
          </a:stretch>
        </p:blipFill>
        <p:spPr bwMode="auto">
          <a:xfrm>
            <a:off x="1297018" y="5661031"/>
            <a:ext cx="4824412" cy="307975"/>
          </a:xfrm>
          <a:prstGeom prst="rect">
            <a:avLst/>
          </a:prstGeom>
          <a:noFill/>
        </p:spPr>
      </p:pic>
      <p:pic>
        <p:nvPicPr>
          <p:cNvPr id="750597" name="Picture 5"/>
          <p:cNvPicPr>
            <a:picLocks noChangeAspect="1" noChangeArrowheads="1"/>
          </p:cNvPicPr>
          <p:nvPr/>
        </p:nvPicPr>
        <p:blipFill>
          <a:blip r:embed="rId3" cstate="print"/>
          <a:srcRect/>
          <a:stretch>
            <a:fillRect/>
          </a:stretch>
        </p:blipFill>
        <p:spPr bwMode="auto">
          <a:xfrm>
            <a:off x="1370043" y="5191131"/>
            <a:ext cx="7272337" cy="319088"/>
          </a:xfrm>
          <a:prstGeom prst="rect">
            <a:avLst/>
          </a:prstGeom>
          <a:noFill/>
        </p:spPr>
      </p:pic>
      <p:sp>
        <p:nvSpPr>
          <p:cNvPr id="750598" name="Text Box 6"/>
          <p:cNvSpPr txBox="1">
            <a:spLocks noChangeArrowheads="1"/>
          </p:cNvSpPr>
          <p:nvPr/>
        </p:nvSpPr>
        <p:spPr bwMode="auto">
          <a:xfrm>
            <a:off x="4753005" y="4286256"/>
            <a:ext cx="3892550" cy="366713"/>
          </a:xfrm>
          <a:prstGeom prst="rect">
            <a:avLst/>
          </a:prstGeom>
          <a:solidFill>
            <a:srgbClr val="D8D8EC"/>
          </a:solidFill>
          <a:ln w="9525">
            <a:noFill/>
            <a:miter lim="800000"/>
            <a:headEnd/>
            <a:tailEnd/>
          </a:ln>
          <a:effectLst/>
        </p:spPr>
        <p:txBody>
          <a:bodyPr wrap="none">
            <a:spAutoFit/>
          </a:bodyPr>
          <a:lstStyle/>
          <a:p>
            <a:pPr>
              <a:spcBef>
                <a:spcPct val="0"/>
              </a:spcBef>
              <a:buClrTx/>
              <a:buFontTx/>
              <a:buNone/>
            </a:pPr>
            <a:r>
              <a:rPr kumimoji="0" lang="en-US" altLang="zh-CN" sz="1800">
                <a:effectLst/>
                <a:latin typeface="Arial" pitchFamily="34" charset="0"/>
                <a:ea typeface="宋体" pitchFamily="2" charset="-122"/>
              </a:rPr>
              <a:t>nice</a:t>
            </a:r>
            <a:r>
              <a:rPr kumimoji="0" lang="zh-CN" altLang="en-US" sz="1800">
                <a:effectLst/>
                <a:latin typeface="Arial" pitchFamily="34" charset="0"/>
                <a:ea typeface="宋体" pitchFamily="2" charset="-122"/>
              </a:rPr>
              <a:t>缺省为</a:t>
            </a:r>
            <a:r>
              <a:rPr kumimoji="0" lang="en-US" altLang="zh-CN" sz="1800">
                <a:effectLst/>
                <a:latin typeface="Arial" pitchFamily="34" charset="0"/>
                <a:ea typeface="宋体" pitchFamily="2" charset="-122"/>
              </a:rPr>
              <a:t>0</a:t>
            </a:r>
            <a:r>
              <a:rPr kumimoji="0" lang="zh-CN" altLang="en-US" sz="1800">
                <a:effectLst/>
                <a:latin typeface="Arial" pitchFamily="34" charset="0"/>
                <a:ea typeface="宋体" pitchFamily="2" charset="-122"/>
              </a:rPr>
              <a:t>（在</a:t>
            </a:r>
            <a:r>
              <a:rPr kumimoji="0" lang="en-US" altLang="zh-CN" sz="1800">
                <a:effectLst/>
                <a:latin typeface="Arial" pitchFamily="34" charset="0"/>
                <a:ea typeface="宋体" pitchFamily="2" charset="-122"/>
              </a:rPr>
              <a:t>-20</a:t>
            </a:r>
            <a:r>
              <a:rPr kumimoji="0" lang="zh-CN" altLang="en-US" sz="1800">
                <a:effectLst/>
                <a:latin typeface="Arial" pitchFamily="34" charset="0"/>
                <a:ea typeface="宋体" pitchFamily="2" charset="-122"/>
              </a:rPr>
              <a:t>到</a:t>
            </a:r>
            <a:r>
              <a:rPr kumimoji="0" lang="en-US" altLang="zh-CN" sz="1800">
                <a:effectLst/>
                <a:latin typeface="Arial" pitchFamily="34" charset="0"/>
                <a:ea typeface="宋体" pitchFamily="2" charset="-122"/>
              </a:rPr>
              <a:t>19</a:t>
            </a:r>
            <a:r>
              <a:rPr kumimoji="0" lang="zh-CN" altLang="en-US" sz="1800">
                <a:effectLst/>
                <a:latin typeface="Arial" pitchFamily="34" charset="0"/>
                <a:ea typeface="宋体" pitchFamily="2" charset="-122"/>
              </a:rPr>
              <a:t>之间选择） </a:t>
            </a:r>
          </a:p>
        </p:txBody>
      </p:sp>
      <p:sp>
        <p:nvSpPr>
          <p:cNvPr id="750599" name="Text Box 7"/>
          <p:cNvSpPr txBox="1">
            <a:spLocks noChangeArrowheads="1"/>
          </p:cNvSpPr>
          <p:nvPr/>
        </p:nvSpPr>
        <p:spPr bwMode="auto">
          <a:xfrm>
            <a:off x="2089180" y="6021394"/>
            <a:ext cx="6127750" cy="641350"/>
          </a:xfrm>
          <a:prstGeom prst="rect">
            <a:avLst/>
          </a:prstGeom>
          <a:solidFill>
            <a:srgbClr val="D8D8EC"/>
          </a:solidFill>
          <a:ln w="9525">
            <a:noFill/>
            <a:miter lim="800000"/>
            <a:headEnd/>
            <a:tailEnd/>
          </a:ln>
          <a:effectLst/>
        </p:spPr>
        <p:txBody>
          <a:bodyPr wrap="none">
            <a:spAutoFit/>
          </a:bodyPr>
          <a:lstStyle/>
          <a:p>
            <a:pPr>
              <a:spcBef>
                <a:spcPct val="0"/>
              </a:spcBef>
              <a:buClrTx/>
              <a:buFontTx/>
              <a:buNone/>
            </a:pPr>
            <a:r>
              <a:rPr kumimoji="0" lang="zh-CN" altLang="en-US" sz="1800" dirty="0">
                <a:effectLst/>
                <a:latin typeface="Arial" pitchFamily="34" charset="0"/>
                <a:ea typeface="宋体" pitchFamily="2" charset="-122"/>
              </a:rPr>
              <a:t>通常，基本时间片的值为</a:t>
            </a:r>
            <a:r>
              <a:rPr kumimoji="0" lang="en-US" altLang="zh-CN" sz="1800" dirty="0">
                <a:effectLst/>
                <a:latin typeface="Arial" pitchFamily="34" charset="0"/>
                <a:ea typeface="宋体" pitchFamily="2" charset="-122"/>
              </a:rPr>
              <a:t>6</a:t>
            </a:r>
            <a:r>
              <a:rPr kumimoji="0" lang="zh-CN" altLang="en-US" sz="1800" dirty="0">
                <a:effectLst/>
                <a:latin typeface="Arial" pitchFamily="34" charset="0"/>
                <a:ea typeface="宋体" pitchFamily="2" charset="-122"/>
              </a:rPr>
              <a:t>，由于时钟中断大约</a:t>
            </a:r>
            <a:r>
              <a:rPr kumimoji="0" lang="en-US" altLang="zh-CN" sz="1800" dirty="0">
                <a:effectLst/>
                <a:latin typeface="Arial" pitchFamily="34" charset="0"/>
                <a:ea typeface="宋体" pitchFamily="2" charset="-122"/>
              </a:rPr>
              <a:t>10ms</a:t>
            </a:r>
            <a:r>
              <a:rPr kumimoji="0" lang="zh-CN" altLang="en-US" sz="1800" dirty="0">
                <a:effectLst/>
                <a:latin typeface="Arial" pitchFamily="34" charset="0"/>
                <a:ea typeface="宋体" pitchFamily="2" charset="-122"/>
              </a:rPr>
              <a:t>左右，</a:t>
            </a:r>
          </a:p>
          <a:p>
            <a:pPr>
              <a:spcBef>
                <a:spcPct val="0"/>
              </a:spcBef>
              <a:buClrTx/>
              <a:buFontTx/>
              <a:buNone/>
            </a:pPr>
            <a:r>
              <a:rPr kumimoji="0" lang="zh-CN" altLang="en-US" sz="1800" dirty="0">
                <a:solidFill>
                  <a:srgbClr val="0000FF"/>
                </a:solidFill>
                <a:effectLst/>
                <a:latin typeface="Arial" pitchFamily="34" charset="0"/>
                <a:ea typeface="宋体" pitchFamily="2" charset="-122"/>
              </a:rPr>
              <a:t>因此基本时间片的长度大约</a:t>
            </a:r>
            <a:r>
              <a:rPr kumimoji="0" lang="en-US" altLang="zh-CN" sz="1800" dirty="0">
                <a:solidFill>
                  <a:srgbClr val="0000FF"/>
                </a:solidFill>
                <a:effectLst/>
                <a:latin typeface="Arial" pitchFamily="34" charset="0"/>
                <a:ea typeface="宋体" pitchFamily="2" charset="-122"/>
              </a:rPr>
              <a:t>60ms</a:t>
            </a:r>
          </a:p>
        </p:txBody>
      </p:sp>
      <p:pic>
        <p:nvPicPr>
          <p:cNvPr id="750600" name="Picture 8"/>
          <p:cNvPicPr>
            <a:picLocks noChangeAspect="1" noChangeArrowheads="1"/>
          </p:cNvPicPr>
          <p:nvPr/>
        </p:nvPicPr>
        <p:blipFill>
          <a:blip r:embed="rId4" cstate="print"/>
          <a:srcRect/>
          <a:stretch>
            <a:fillRect/>
          </a:stretch>
        </p:blipFill>
        <p:spPr bwMode="auto">
          <a:xfrm>
            <a:off x="936655" y="4692656"/>
            <a:ext cx="7921625" cy="314325"/>
          </a:xfrm>
          <a:prstGeom prst="rect">
            <a:avLst/>
          </a:prstGeom>
          <a:noFill/>
        </p:spPr>
      </p:pic>
      <p:sp>
        <p:nvSpPr>
          <p:cNvPr id="10"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06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05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059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05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50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598" grpId="0" animBg="1"/>
      <p:bldP spid="75059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36A0F7E5-B6DE-4196-9822-F78A6BB642D7}" type="slidenum">
              <a:rPr lang="en-US" altLang="zh-CN"/>
              <a:pPr/>
              <a:t>37</a:t>
            </a:fld>
            <a:endParaRPr lang="en-US" altLang="zh-CN"/>
          </a:p>
        </p:txBody>
      </p:sp>
      <p:sp>
        <p:nvSpPr>
          <p:cNvPr id="811010" name="Rectangle 2"/>
          <p:cNvSpPr>
            <a:spLocks noGrp="1" noChangeArrowheads="1"/>
          </p:cNvSpPr>
          <p:nvPr>
            <p:ph type="title"/>
          </p:nvPr>
        </p:nvSpPr>
        <p:spPr/>
        <p:txBody>
          <a:bodyPr/>
          <a:lstStyle/>
          <a:p>
            <a:r>
              <a:rPr lang="en-US" altLang="zh-CN" dirty="0" err="1"/>
              <a:t>do_fork</a:t>
            </a:r>
            <a:r>
              <a:rPr lang="en-US" altLang="zh-CN" dirty="0"/>
              <a:t>()</a:t>
            </a:r>
            <a:r>
              <a:rPr lang="zh-CN" altLang="en-US" dirty="0" smtClean="0"/>
              <a:t>中调度</a:t>
            </a:r>
            <a:r>
              <a:rPr lang="zh-CN" altLang="en-US" dirty="0"/>
              <a:t>相关信息的设置</a:t>
            </a:r>
          </a:p>
        </p:txBody>
      </p:sp>
      <p:sp>
        <p:nvSpPr>
          <p:cNvPr id="811011" name="Rectangle 3"/>
          <p:cNvSpPr>
            <a:spLocks noGrp="1" noChangeArrowheads="1"/>
          </p:cNvSpPr>
          <p:nvPr>
            <p:ph type="body" idx="1"/>
          </p:nvPr>
        </p:nvSpPr>
        <p:spPr/>
        <p:txBody>
          <a:bodyPr/>
          <a:lstStyle/>
          <a:p>
            <a:pPr algn="just">
              <a:spcBef>
                <a:spcPts val="0"/>
              </a:spcBef>
            </a:pPr>
            <a:r>
              <a:rPr lang="zh-CN" altLang="en-US" dirty="0" smtClean="0"/>
              <a:t>除</a:t>
            </a:r>
            <a:r>
              <a:rPr lang="en-US" altLang="zh-CN" dirty="0" smtClean="0"/>
              <a:t>init</a:t>
            </a:r>
            <a:r>
              <a:rPr lang="zh-CN" altLang="en-US" dirty="0" smtClean="0"/>
              <a:t>进程外，所有其他进程都通过</a:t>
            </a:r>
            <a:r>
              <a:rPr lang="en-US" altLang="zh-CN" dirty="0" err="1"/>
              <a:t>do_fork</a:t>
            </a:r>
            <a:r>
              <a:rPr lang="en-US" altLang="zh-CN" dirty="0"/>
              <a:t>()</a:t>
            </a:r>
            <a:r>
              <a:rPr lang="zh-CN" altLang="en-US" dirty="0" smtClean="0"/>
              <a:t>创建</a:t>
            </a:r>
            <a:endParaRPr lang="en-US" altLang="zh-CN" dirty="0" smtClean="0"/>
          </a:p>
          <a:p>
            <a:pPr lvl="1" algn="just">
              <a:spcBef>
                <a:spcPts val="0"/>
              </a:spcBef>
            </a:pPr>
            <a:r>
              <a:rPr lang="zh-CN" altLang="en-US" dirty="0" smtClean="0"/>
              <a:t>创建</a:t>
            </a:r>
            <a:r>
              <a:rPr lang="en-US" altLang="zh-CN" dirty="0"/>
              <a:t>idle</a:t>
            </a:r>
            <a:r>
              <a:rPr lang="zh-CN" altLang="en-US" dirty="0"/>
              <a:t>进程时</a:t>
            </a:r>
            <a:r>
              <a:rPr lang="zh-CN" altLang="en-US" dirty="0" smtClean="0"/>
              <a:t>使用</a:t>
            </a:r>
            <a:r>
              <a:rPr lang="en-US" altLang="zh-CN" dirty="0" smtClean="0"/>
              <a:t>CLONE_PID</a:t>
            </a:r>
            <a:r>
              <a:rPr lang="zh-CN" altLang="en-US" dirty="0" smtClean="0"/>
              <a:t>标志</a:t>
            </a:r>
            <a:endParaRPr lang="zh-CN" altLang="en-US" dirty="0"/>
          </a:p>
          <a:p>
            <a:pPr algn="just">
              <a:spcBef>
                <a:spcPts val="0"/>
              </a:spcBef>
            </a:pPr>
            <a:r>
              <a:rPr lang="en-US" altLang="zh-CN" dirty="0" err="1" smtClean="0"/>
              <a:t>do_fork</a:t>
            </a:r>
            <a:r>
              <a:rPr lang="en-US" altLang="zh-CN" dirty="0" smtClean="0"/>
              <a:t>()</a:t>
            </a:r>
            <a:r>
              <a:rPr lang="zh-CN" altLang="en-US" dirty="0" smtClean="0"/>
              <a:t>与新进程调度相关的属性设置</a:t>
            </a:r>
            <a:endParaRPr lang="zh-CN" altLang="en-US" dirty="0"/>
          </a:p>
          <a:p>
            <a:pPr lvl="1" algn="just">
              <a:spcBef>
                <a:spcPts val="0"/>
              </a:spcBef>
            </a:pPr>
            <a:r>
              <a:rPr lang="en-US" altLang="zh-CN" dirty="0" smtClean="0"/>
              <a:t>state</a:t>
            </a:r>
          </a:p>
          <a:p>
            <a:pPr lvl="2" algn="just">
              <a:spcBef>
                <a:spcPts val="0"/>
              </a:spcBef>
            </a:pPr>
            <a:r>
              <a:rPr lang="en-US" altLang="zh-CN" sz="2200" dirty="0" smtClean="0"/>
              <a:t>TASK_UNINTERRUPTIBLE </a:t>
            </a:r>
            <a:endParaRPr lang="en-US" altLang="zh-CN" sz="2200" dirty="0"/>
          </a:p>
          <a:p>
            <a:pPr lvl="1" algn="just">
              <a:spcBef>
                <a:spcPts val="0"/>
              </a:spcBef>
            </a:pPr>
            <a:r>
              <a:rPr lang="en-US" altLang="zh-CN" dirty="0" err="1" smtClean="0"/>
              <a:t>cpus_runnable</a:t>
            </a:r>
            <a:endParaRPr lang="en-US" altLang="zh-CN" dirty="0" smtClean="0"/>
          </a:p>
          <a:p>
            <a:pPr lvl="2" algn="just">
              <a:spcBef>
                <a:spcPts val="0"/>
              </a:spcBef>
            </a:pPr>
            <a:r>
              <a:rPr lang="zh-CN" altLang="en-US" sz="2200" dirty="0" smtClean="0"/>
              <a:t>全</a:t>
            </a:r>
            <a:r>
              <a:rPr lang="en-US" altLang="zh-CN" sz="2200" dirty="0" smtClean="0"/>
              <a:t>1</a:t>
            </a:r>
            <a:r>
              <a:rPr lang="zh-CN" altLang="en-US" sz="2200" dirty="0" smtClean="0"/>
              <a:t>，未</a:t>
            </a:r>
            <a:r>
              <a:rPr lang="zh-CN" altLang="en-US" sz="2200" dirty="0"/>
              <a:t>在任何</a:t>
            </a:r>
            <a:r>
              <a:rPr lang="en-US" altLang="zh-CN" sz="2200" dirty="0" err="1"/>
              <a:t>cpu</a:t>
            </a:r>
            <a:r>
              <a:rPr lang="zh-CN" altLang="en-US" sz="2200" dirty="0"/>
              <a:t>上运行 </a:t>
            </a:r>
          </a:p>
          <a:p>
            <a:pPr lvl="1" algn="just">
              <a:spcBef>
                <a:spcPts val="0"/>
              </a:spcBef>
            </a:pPr>
            <a:r>
              <a:rPr lang="en-US" altLang="zh-CN" dirty="0" smtClean="0"/>
              <a:t>processor</a:t>
            </a:r>
          </a:p>
          <a:p>
            <a:pPr lvl="2" algn="just">
              <a:spcBef>
                <a:spcPts val="0"/>
              </a:spcBef>
            </a:pPr>
            <a:r>
              <a:rPr lang="zh-CN" altLang="en-US" sz="2200" dirty="0" smtClean="0"/>
              <a:t>与</a:t>
            </a:r>
            <a:r>
              <a:rPr lang="zh-CN" altLang="en-US" sz="2200" dirty="0"/>
              <a:t>父进程的</a:t>
            </a:r>
            <a:r>
              <a:rPr lang="en-US" altLang="zh-CN" sz="2200" dirty="0"/>
              <a:t>processor</a:t>
            </a:r>
            <a:r>
              <a:rPr lang="zh-CN" altLang="en-US" sz="2200" dirty="0" smtClean="0"/>
              <a:t>相同</a:t>
            </a:r>
            <a:endParaRPr lang="en-US" altLang="zh-CN" sz="2200" dirty="0" smtClean="0"/>
          </a:p>
          <a:p>
            <a:pPr lvl="2" algn="just">
              <a:spcBef>
                <a:spcPts val="0"/>
              </a:spcBef>
            </a:pPr>
            <a:r>
              <a:rPr lang="zh-CN" altLang="en-US" sz="2200" dirty="0" smtClean="0"/>
              <a:t>优先在创建子进程的</a:t>
            </a:r>
            <a:r>
              <a:rPr lang="en-US" altLang="zh-CN" sz="2200" dirty="0" smtClean="0"/>
              <a:t>CPU</a:t>
            </a:r>
            <a:r>
              <a:rPr lang="zh-CN" altLang="en-US" sz="2200" dirty="0" smtClean="0"/>
              <a:t>上运行 </a:t>
            </a:r>
            <a:endParaRPr lang="zh-CN" altLang="en-US" sz="2200" dirty="0"/>
          </a:p>
          <a:p>
            <a:pPr lvl="1" algn="just">
              <a:spcBef>
                <a:spcPts val="0"/>
              </a:spcBef>
            </a:pPr>
            <a:r>
              <a:rPr lang="en-US" altLang="zh-CN" dirty="0" smtClean="0"/>
              <a:t>counter</a:t>
            </a:r>
            <a:endParaRPr lang="en-US" altLang="zh-CN" dirty="0"/>
          </a:p>
          <a:p>
            <a:pPr lvl="2" algn="just">
              <a:spcBef>
                <a:spcPts val="0"/>
              </a:spcBef>
            </a:pPr>
            <a:r>
              <a:rPr lang="zh-CN" altLang="en-US" sz="2200" dirty="0" smtClean="0"/>
              <a:t>父</a:t>
            </a:r>
            <a:r>
              <a:rPr lang="zh-CN" altLang="en-US" sz="2200" dirty="0"/>
              <a:t>进程</a:t>
            </a:r>
            <a:r>
              <a:rPr lang="en-US" altLang="zh-CN" sz="2200" dirty="0"/>
              <a:t>counter</a:t>
            </a:r>
            <a:r>
              <a:rPr lang="zh-CN" altLang="en-US" sz="2200" dirty="0"/>
              <a:t>值加</a:t>
            </a:r>
            <a:r>
              <a:rPr lang="en-US" altLang="zh-CN" sz="2200" dirty="0"/>
              <a:t>1</a:t>
            </a:r>
            <a:r>
              <a:rPr lang="zh-CN" altLang="en-US" sz="2200" dirty="0"/>
              <a:t>的</a:t>
            </a:r>
            <a:r>
              <a:rPr lang="zh-CN" altLang="en-US" sz="2200" dirty="0" smtClean="0"/>
              <a:t>一半，父进程</a:t>
            </a:r>
            <a:r>
              <a:rPr lang="en-US" altLang="zh-CN" sz="2200" dirty="0" smtClean="0"/>
              <a:t>counter</a:t>
            </a:r>
            <a:r>
              <a:rPr lang="zh-CN" altLang="en-US" sz="2200" dirty="0"/>
              <a:t>也</a:t>
            </a:r>
            <a:r>
              <a:rPr lang="zh-CN" altLang="en-US" sz="2200" dirty="0" smtClean="0"/>
              <a:t>减半</a:t>
            </a:r>
            <a:endParaRPr lang="en-US" altLang="zh-CN" sz="2200" dirty="0" smtClean="0"/>
          </a:p>
          <a:p>
            <a:pPr lvl="2" algn="just">
              <a:spcBef>
                <a:spcPts val="0"/>
              </a:spcBef>
            </a:pPr>
            <a:r>
              <a:rPr lang="zh-CN" altLang="en-US" sz="2200" dirty="0" smtClean="0"/>
              <a:t>子</a:t>
            </a:r>
            <a:r>
              <a:rPr lang="zh-CN" altLang="en-US" sz="2200" dirty="0"/>
              <a:t>进程结束运行时</a:t>
            </a:r>
            <a:r>
              <a:rPr lang="zh-CN" altLang="en-US" sz="2200" dirty="0" smtClean="0"/>
              <a:t>，剩余</a:t>
            </a:r>
            <a:r>
              <a:rPr lang="zh-CN" altLang="en-US" sz="2200" dirty="0"/>
              <a:t>时间片也将归还给父进程，以免父进程因创建子进程而遭受时间片的</a:t>
            </a:r>
            <a:r>
              <a:rPr lang="zh-CN" altLang="en-US" sz="2200" dirty="0" smtClean="0"/>
              <a:t>损失 </a:t>
            </a:r>
            <a:endParaRPr lang="zh-CN" altLang="en-US" sz="2200"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3C46E7F-26B0-4B05-AF35-49E2118EED05}" type="slidenum">
              <a:rPr lang="en-US" altLang="zh-CN"/>
              <a:pPr/>
              <a:t>38</a:t>
            </a:fld>
            <a:endParaRPr lang="en-US" altLang="zh-CN"/>
          </a:p>
        </p:txBody>
      </p:sp>
      <p:sp>
        <p:nvSpPr>
          <p:cNvPr id="751618" name="Rectangle 2"/>
          <p:cNvSpPr>
            <a:spLocks noGrp="1" noChangeArrowheads="1"/>
          </p:cNvSpPr>
          <p:nvPr>
            <p:ph type="title"/>
          </p:nvPr>
        </p:nvSpPr>
        <p:spPr/>
        <p:txBody>
          <a:bodyPr/>
          <a:lstStyle/>
          <a:p>
            <a:r>
              <a:rPr lang="en-US" altLang="zh-CN"/>
              <a:t>couter</a:t>
            </a:r>
            <a:r>
              <a:rPr lang="zh-CN" altLang="en-US"/>
              <a:t>值的更新</a:t>
            </a:r>
          </a:p>
        </p:txBody>
      </p:sp>
      <p:sp>
        <p:nvSpPr>
          <p:cNvPr id="751619" name="Rectangle 3"/>
          <p:cNvSpPr>
            <a:spLocks noGrp="1" noChangeArrowheads="1"/>
          </p:cNvSpPr>
          <p:nvPr>
            <p:ph type="body" idx="1"/>
          </p:nvPr>
        </p:nvSpPr>
        <p:spPr/>
        <p:txBody>
          <a:bodyPr/>
          <a:lstStyle/>
          <a:p>
            <a:r>
              <a:rPr lang="zh-CN" altLang="en-US" dirty="0" smtClean="0"/>
              <a:t>每次产生时钟</a:t>
            </a:r>
            <a:r>
              <a:rPr lang="zh-CN" altLang="en-US" dirty="0"/>
              <a:t>中断</a:t>
            </a:r>
            <a:r>
              <a:rPr lang="zh-CN" altLang="en-US" dirty="0" smtClean="0"/>
              <a:t>时，递减</a:t>
            </a:r>
            <a:r>
              <a:rPr lang="zh-CN" altLang="en-US" dirty="0"/>
              <a:t>当前进程的</a:t>
            </a:r>
            <a:r>
              <a:rPr lang="en-US" altLang="zh-CN" dirty="0"/>
              <a:t>counter</a:t>
            </a:r>
            <a:r>
              <a:rPr lang="zh-CN" altLang="en-US" dirty="0"/>
              <a:t>值</a:t>
            </a:r>
          </a:p>
          <a:p>
            <a:r>
              <a:rPr lang="zh-CN" altLang="en-US" dirty="0"/>
              <a:t>更新函数：</a:t>
            </a:r>
            <a:r>
              <a:rPr lang="en-US" altLang="zh-CN" dirty="0" err="1">
                <a:solidFill>
                  <a:srgbClr val="FF0000"/>
                </a:solidFill>
              </a:rPr>
              <a:t>update_process_times</a:t>
            </a:r>
            <a:r>
              <a:rPr lang="en-US" altLang="zh-CN" dirty="0">
                <a:solidFill>
                  <a:srgbClr val="FF0000"/>
                </a:solidFill>
              </a:rPr>
              <a:t>()</a:t>
            </a:r>
          </a:p>
          <a:p>
            <a:pPr lvl="1"/>
            <a:r>
              <a:rPr lang="zh-CN" altLang="en-US" dirty="0" smtClean="0"/>
              <a:t>调度</a:t>
            </a:r>
            <a:r>
              <a:rPr lang="zh-CN" altLang="en-US" dirty="0"/>
              <a:t>策略为</a:t>
            </a:r>
            <a:r>
              <a:rPr lang="en-US" altLang="zh-CN" dirty="0"/>
              <a:t>SCHED_RR</a:t>
            </a:r>
            <a:r>
              <a:rPr lang="zh-CN" altLang="en-US" dirty="0"/>
              <a:t>的</a:t>
            </a:r>
            <a:r>
              <a:rPr lang="zh-CN" altLang="en-US" dirty="0" smtClean="0"/>
              <a:t>进程</a:t>
            </a:r>
            <a:endParaRPr lang="en-US" altLang="zh-CN" dirty="0" smtClean="0"/>
          </a:p>
          <a:p>
            <a:pPr lvl="2"/>
            <a:r>
              <a:rPr lang="zh-CN" altLang="en-US" dirty="0" smtClean="0"/>
              <a:t>一旦</a:t>
            </a:r>
            <a:r>
              <a:rPr lang="en-US" altLang="zh-CN" dirty="0"/>
              <a:t>counter</a:t>
            </a:r>
            <a:r>
              <a:rPr lang="zh-CN" altLang="en-US" dirty="0"/>
              <a:t>降到</a:t>
            </a:r>
            <a:r>
              <a:rPr lang="en-US" altLang="zh-CN" dirty="0"/>
              <a:t>0</a:t>
            </a:r>
            <a:r>
              <a:rPr lang="zh-CN" altLang="en-US" dirty="0" smtClean="0"/>
              <a:t>，从</a:t>
            </a:r>
            <a:r>
              <a:rPr lang="en-US" altLang="zh-CN" dirty="0" err="1"/>
              <a:t>runqueue</a:t>
            </a:r>
            <a:r>
              <a:rPr lang="zh-CN" altLang="en-US" dirty="0"/>
              <a:t>中当前的位置移到队列的末尾，同时恢复其最初的时间配额</a:t>
            </a:r>
          </a:p>
          <a:p>
            <a:pPr lvl="1"/>
            <a:r>
              <a:rPr lang="zh-CN" altLang="en-US" dirty="0" smtClean="0"/>
              <a:t>调度</a:t>
            </a:r>
            <a:r>
              <a:rPr lang="zh-CN" altLang="en-US" dirty="0"/>
              <a:t>策略为</a:t>
            </a:r>
            <a:r>
              <a:rPr lang="en-US" altLang="zh-CN" dirty="0"/>
              <a:t>SCHED_OTHER</a:t>
            </a:r>
            <a:r>
              <a:rPr lang="zh-CN" altLang="en-US" dirty="0"/>
              <a:t>的</a:t>
            </a:r>
            <a:r>
              <a:rPr lang="zh-CN" altLang="en-US" dirty="0" smtClean="0"/>
              <a:t>进程</a:t>
            </a:r>
            <a:endParaRPr lang="en-US" altLang="zh-CN" dirty="0" smtClean="0"/>
          </a:p>
          <a:p>
            <a:pPr lvl="2"/>
            <a:r>
              <a:rPr lang="zh-CN" altLang="en-US" dirty="0" smtClean="0"/>
              <a:t>当所有就绪进程</a:t>
            </a:r>
            <a:r>
              <a:rPr lang="zh-CN" altLang="en-US" dirty="0"/>
              <a:t>的</a:t>
            </a:r>
            <a:r>
              <a:rPr lang="en-US" altLang="zh-CN" dirty="0"/>
              <a:t>counter</a:t>
            </a:r>
            <a:r>
              <a:rPr lang="zh-CN" altLang="en-US" dirty="0"/>
              <a:t>值降为</a:t>
            </a:r>
            <a:r>
              <a:rPr lang="en-US" altLang="zh-CN" dirty="0"/>
              <a:t>0</a:t>
            </a:r>
            <a:r>
              <a:rPr lang="zh-CN" altLang="en-US" dirty="0"/>
              <a:t>时，重新计算并设置每个进程的时间配额</a:t>
            </a:r>
          </a:p>
          <a:p>
            <a:pPr lvl="1"/>
            <a:endParaRPr lang="zh-CN" altLang="en-US" dirty="0"/>
          </a:p>
          <a:p>
            <a:endParaRPr lang="zh-CN" altLang="en-US" dirty="0"/>
          </a:p>
          <a:p>
            <a:endParaRPr lang="en-US" altLang="zh-CN"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ECE2FA2D-2924-45EF-82E3-6EE433C2EAFC}" type="slidenum">
              <a:rPr lang="en-US" altLang="zh-CN"/>
              <a:pPr/>
              <a:t>39</a:t>
            </a:fld>
            <a:endParaRPr lang="en-US" altLang="zh-CN"/>
          </a:p>
        </p:txBody>
      </p:sp>
      <p:sp>
        <p:nvSpPr>
          <p:cNvPr id="890882" name="Rectangle 2"/>
          <p:cNvSpPr>
            <a:spLocks noGrp="1" noChangeArrowheads="1"/>
          </p:cNvSpPr>
          <p:nvPr>
            <p:ph type="title"/>
          </p:nvPr>
        </p:nvSpPr>
        <p:spPr/>
        <p:txBody>
          <a:bodyPr/>
          <a:lstStyle/>
          <a:p>
            <a:r>
              <a:rPr lang="en-US" altLang="zh-CN"/>
              <a:t>update_process_times()</a:t>
            </a:r>
            <a:r>
              <a:rPr lang="zh-CN" altLang="en-US"/>
              <a:t>函数代码分析</a:t>
            </a:r>
          </a:p>
        </p:txBody>
      </p:sp>
      <p:sp>
        <p:nvSpPr>
          <p:cNvPr id="890883" name="Rectangle 3"/>
          <p:cNvSpPr>
            <a:spLocks noGrp="1" noChangeArrowheads="1"/>
          </p:cNvSpPr>
          <p:nvPr>
            <p:ph type="body" idx="1"/>
          </p:nvPr>
        </p:nvSpPr>
        <p:spPr/>
        <p:txBody>
          <a:bodyPr/>
          <a:lstStyle/>
          <a:p>
            <a:endParaRPr lang="zh-CN" altLang="zh-CN"/>
          </a:p>
        </p:txBody>
      </p:sp>
      <p:pic>
        <p:nvPicPr>
          <p:cNvPr id="890884" name="Picture 4"/>
          <p:cNvPicPr>
            <a:picLocks noChangeAspect="1" noChangeArrowheads="1"/>
          </p:cNvPicPr>
          <p:nvPr/>
        </p:nvPicPr>
        <p:blipFill>
          <a:blip r:embed="rId2" cstate="print"/>
          <a:srcRect/>
          <a:stretch>
            <a:fillRect/>
          </a:stretch>
        </p:blipFill>
        <p:spPr bwMode="auto">
          <a:xfrm>
            <a:off x="968645" y="1285884"/>
            <a:ext cx="7583999" cy="5572140"/>
          </a:xfrm>
          <a:prstGeom prst="rect">
            <a:avLst/>
          </a:prstGeom>
          <a:noFill/>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7" name="椭圆 6"/>
          <p:cNvSpPr/>
          <p:nvPr/>
        </p:nvSpPr>
        <p:spPr bwMode="auto">
          <a:xfrm>
            <a:off x="1277914" y="2824158"/>
            <a:ext cx="4000528" cy="476071"/>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6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9" name="椭圆 8"/>
          <p:cNvSpPr/>
          <p:nvPr/>
        </p:nvSpPr>
        <p:spPr bwMode="auto">
          <a:xfrm>
            <a:off x="2143108" y="4284851"/>
            <a:ext cx="4000528" cy="476071"/>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6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82B35A00-F0FE-463D-A210-4BCF91FC3F19}" type="slidenum">
              <a:rPr lang="en-US" altLang="zh-CN"/>
              <a:pPr/>
              <a:t>4</a:t>
            </a:fld>
            <a:endParaRPr lang="en-US" altLang="zh-CN" dirty="0"/>
          </a:p>
        </p:txBody>
      </p:sp>
      <p:sp>
        <p:nvSpPr>
          <p:cNvPr id="815106" name="Rectangle 2"/>
          <p:cNvSpPr>
            <a:spLocks noGrp="1" noChangeArrowheads="1"/>
          </p:cNvSpPr>
          <p:nvPr>
            <p:ph type="title"/>
          </p:nvPr>
        </p:nvSpPr>
        <p:spPr/>
        <p:txBody>
          <a:bodyPr/>
          <a:lstStyle/>
          <a:p>
            <a:r>
              <a:rPr lang="zh-CN" altLang="en-US" dirty="0" smtClean="0"/>
              <a:t>调度类型</a:t>
            </a:r>
            <a:endParaRPr lang="zh-CN" altLang="en-US" dirty="0"/>
          </a:p>
        </p:txBody>
      </p:sp>
      <p:sp>
        <p:nvSpPr>
          <p:cNvPr id="815107" name="Rectangle 3"/>
          <p:cNvSpPr>
            <a:spLocks noGrp="1" noChangeArrowheads="1"/>
          </p:cNvSpPr>
          <p:nvPr>
            <p:ph type="body" idx="1"/>
          </p:nvPr>
        </p:nvSpPr>
        <p:spPr/>
        <p:txBody>
          <a:bodyPr/>
          <a:lstStyle/>
          <a:p>
            <a:pPr algn="just">
              <a:spcBef>
                <a:spcPts val="0"/>
              </a:spcBef>
            </a:pPr>
            <a:r>
              <a:rPr lang="zh-CN" altLang="en-US" sz="2400" dirty="0"/>
              <a:t>高级</a:t>
            </a:r>
            <a:r>
              <a:rPr lang="zh-CN" altLang="en-US" sz="2400" dirty="0" smtClean="0"/>
              <a:t>调度</a:t>
            </a:r>
            <a:r>
              <a:rPr lang="en-US" altLang="zh-CN" sz="2400" dirty="0" smtClean="0"/>
              <a:t>(</a:t>
            </a:r>
            <a:r>
              <a:rPr lang="zh-CN" altLang="en-US" sz="2400" dirty="0" smtClean="0"/>
              <a:t>作业调度、长程调度</a:t>
            </a:r>
            <a:r>
              <a:rPr lang="en-US" altLang="zh-CN" sz="2400" dirty="0" smtClean="0"/>
              <a:t>)</a:t>
            </a:r>
            <a:endParaRPr lang="zh-CN" altLang="en-US" sz="2400" dirty="0"/>
          </a:p>
          <a:p>
            <a:pPr lvl="1" algn="just">
              <a:spcBef>
                <a:spcPts val="0"/>
              </a:spcBef>
            </a:pPr>
            <a:r>
              <a:rPr lang="zh-CN" altLang="en-US" dirty="0" smtClean="0"/>
              <a:t>选出</a:t>
            </a:r>
            <a:r>
              <a:rPr lang="zh-CN" altLang="en-US" dirty="0"/>
              <a:t>若干作业</a:t>
            </a:r>
            <a:r>
              <a:rPr lang="zh-CN" altLang="en-US" dirty="0" smtClean="0"/>
              <a:t>进入系统，</a:t>
            </a:r>
            <a:r>
              <a:rPr lang="zh-CN" altLang="en-US" dirty="0"/>
              <a:t>分配所需资源，</a:t>
            </a:r>
            <a:r>
              <a:rPr lang="zh-CN" altLang="en-US" dirty="0">
                <a:solidFill>
                  <a:srgbClr val="FF0000"/>
                </a:solidFill>
              </a:rPr>
              <a:t>创建对应作业的用户</a:t>
            </a:r>
            <a:r>
              <a:rPr lang="zh-CN" altLang="en-US" dirty="0" smtClean="0">
                <a:solidFill>
                  <a:srgbClr val="FF0000"/>
                </a:solidFill>
              </a:rPr>
              <a:t>进程</a:t>
            </a:r>
            <a:endParaRPr lang="zh-CN" altLang="en-US" dirty="0">
              <a:solidFill>
                <a:srgbClr val="FF0000"/>
              </a:solidFill>
            </a:endParaRPr>
          </a:p>
          <a:p>
            <a:pPr lvl="1" algn="just">
              <a:spcBef>
                <a:spcPts val="0"/>
              </a:spcBef>
            </a:pPr>
            <a:r>
              <a:rPr lang="zh-CN" altLang="en-US" dirty="0">
                <a:solidFill>
                  <a:srgbClr val="FF0000"/>
                </a:solidFill>
              </a:rPr>
              <a:t>控制多道程序的道数</a:t>
            </a:r>
            <a:r>
              <a:rPr lang="zh-CN" altLang="en-US" dirty="0"/>
              <a:t>，作业数越多，每个作业获得的</a:t>
            </a:r>
            <a:r>
              <a:rPr lang="en-US" altLang="zh-CN" dirty="0"/>
              <a:t>CPU</a:t>
            </a:r>
            <a:r>
              <a:rPr lang="zh-CN" altLang="en-US" dirty="0"/>
              <a:t>时间越</a:t>
            </a:r>
            <a:r>
              <a:rPr lang="zh-CN" altLang="en-US" dirty="0" smtClean="0"/>
              <a:t>少</a:t>
            </a:r>
            <a:endParaRPr lang="zh-CN" altLang="en-US" dirty="0"/>
          </a:p>
          <a:p>
            <a:pPr algn="just">
              <a:spcBef>
                <a:spcPts val="0"/>
              </a:spcBef>
            </a:pPr>
            <a:r>
              <a:rPr lang="zh-CN" altLang="en-US" sz="2400" dirty="0"/>
              <a:t>中级</a:t>
            </a:r>
            <a:r>
              <a:rPr lang="zh-CN" altLang="en-US" sz="2400" dirty="0" smtClean="0"/>
              <a:t>调度</a:t>
            </a:r>
            <a:endParaRPr lang="en-US" altLang="zh-CN" sz="2400" dirty="0"/>
          </a:p>
          <a:p>
            <a:pPr lvl="1" algn="just">
              <a:spcBef>
                <a:spcPts val="0"/>
              </a:spcBef>
            </a:pPr>
            <a:r>
              <a:rPr lang="zh-CN" altLang="en-US" dirty="0"/>
              <a:t>根据主存资源量</a:t>
            </a:r>
            <a:r>
              <a:rPr lang="zh-CN" altLang="en-US" dirty="0">
                <a:solidFill>
                  <a:srgbClr val="FF0000"/>
                </a:solidFill>
              </a:rPr>
              <a:t>决定</a:t>
            </a:r>
            <a:r>
              <a:rPr lang="zh-CN" altLang="en-US" dirty="0" smtClean="0">
                <a:solidFill>
                  <a:srgbClr val="FF0000"/>
                </a:solidFill>
              </a:rPr>
              <a:t>主存能</a:t>
            </a:r>
            <a:r>
              <a:rPr lang="zh-CN" altLang="en-US" dirty="0">
                <a:solidFill>
                  <a:srgbClr val="FF0000"/>
                </a:solidFill>
              </a:rPr>
              <a:t>容纳的进程数</a:t>
            </a:r>
            <a:r>
              <a:rPr lang="zh-CN" altLang="en-US" dirty="0" smtClean="0"/>
              <a:t>，根据进程</a:t>
            </a:r>
            <a:r>
              <a:rPr lang="zh-CN" altLang="en-US" dirty="0"/>
              <a:t>的当前</a:t>
            </a:r>
            <a:r>
              <a:rPr lang="zh-CN" altLang="en-US" dirty="0" smtClean="0"/>
              <a:t>状态决定</a:t>
            </a:r>
            <a:r>
              <a:rPr lang="zh-CN" altLang="en-US" dirty="0"/>
              <a:t>辅存和主存中的进程的</a:t>
            </a:r>
            <a:r>
              <a:rPr lang="zh-CN" altLang="en-US" dirty="0" smtClean="0"/>
              <a:t>对换</a:t>
            </a:r>
            <a:endParaRPr lang="zh-CN" altLang="en-US" dirty="0"/>
          </a:p>
          <a:p>
            <a:pPr lvl="1" algn="just">
              <a:spcBef>
                <a:spcPts val="0"/>
              </a:spcBef>
            </a:pPr>
            <a:r>
              <a:rPr lang="zh-CN" altLang="en-US" dirty="0"/>
              <a:t>短期</a:t>
            </a:r>
            <a:r>
              <a:rPr lang="zh-CN" altLang="en-US" dirty="0">
                <a:solidFill>
                  <a:srgbClr val="FF0000"/>
                </a:solidFill>
              </a:rPr>
              <a:t>平滑和调整系统负荷</a:t>
            </a:r>
            <a:r>
              <a:rPr lang="zh-CN" altLang="en-US" dirty="0"/>
              <a:t>，充分提高主存利用率和系统</a:t>
            </a:r>
            <a:r>
              <a:rPr lang="zh-CN" altLang="en-US" dirty="0" smtClean="0"/>
              <a:t>吞吐率</a:t>
            </a:r>
            <a:endParaRPr lang="zh-CN" altLang="en-US" dirty="0"/>
          </a:p>
          <a:p>
            <a:pPr algn="just">
              <a:spcBef>
                <a:spcPts val="0"/>
              </a:spcBef>
            </a:pPr>
            <a:r>
              <a:rPr lang="zh-CN" altLang="en-US" sz="2400" dirty="0"/>
              <a:t>低级调度</a:t>
            </a:r>
            <a:r>
              <a:rPr lang="en-US" altLang="zh-CN" sz="2400" dirty="0" smtClean="0"/>
              <a:t>(</a:t>
            </a:r>
            <a:r>
              <a:rPr lang="zh-CN" altLang="en-US" sz="2400" dirty="0" smtClean="0"/>
              <a:t>进程</a:t>
            </a:r>
            <a:r>
              <a:rPr lang="en-US" altLang="zh-CN" sz="2400" dirty="0" smtClean="0"/>
              <a:t>/</a:t>
            </a:r>
            <a:r>
              <a:rPr lang="zh-CN" altLang="en-US" sz="2400" dirty="0" smtClean="0"/>
              <a:t>线程调度、短程调度</a:t>
            </a:r>
            <a:r>
              <a:rPr lang="en-US" altLang="zh-CN" sz="2400" dirty="0" smtClean="0"/>
              <a:t>)</a:t>
            </a:r>
            <a:endParaRPr lang="en-US" altLang="zh-CN" sz="2400" dirty="0"/>
          </a:p>
          <a:p>
            <a:pPr lvl="1" algn="just">
              <a:spcBef>
                <a:spcPts val="0"/>
              </a:spcBef>
            </a:pPr>
            <a:r>
              <a:rPr lang="zh-CN" altLang="en-US" dirty="0" smtClean="0"/>
              <a:t>从</a:t>
            </a:r>
            <a:r>
              <a:rPr lang="zh-CN" altLang="en-US" dirty="0"/>
              <a:t>就绪队列中</a:t>
            </a:r>
            <a:r>
              <a:rPr lang="zh-CN" altLang="en-US" dirty="0">
                <a:solidFill>
                  <a:srgbClr val="FF0000"/>
                </a:solidFill>
              </a:rPr>
              <a:t>选择进程</a:t>
            </a:r>
            <a:r>
              <a:rPr lang="en-US" altLang="zh-CN" dirty="0">
                <a:solidFill>
                  <a:srgbClr val="FF0000"/>
                </a:solidFill>
              </a:rPr>
              <a:t>/</a:t>
            </a:r>
            <a:r>
              <a:rPr lang="zh-CN" altLang="en-US" dirty="0">
                <a:solidFill>
                  <a:srgbClr val="FF0000"/>
                </a:solidFill>
              </a:rPr>
              <a:t>内核级</a:t>
            </a:r>
            <a:r>
              <a:rPr lang="zh-CN" altLang="en-US" dirty="0" smtClean="0">
                <a:solidFill>
                  <a:srgbClr val="FF0000"/>
                </a:solidFill>
              </a:rPr>
              <a:t>线程使用处理器</a:t>
            </a:r>
            <a:endParaRPr lang="zh-CN" altLang="en-US" dirty="0">
              <a:solidFill>
                <a:srgbClr val="FF0000"/>
              </a:solidFill>
            </a:endParaRPr>
          </a:p>
          <a:p>
            <a:pPr lvl="1" algn="just">
              <a:spcBef>
                <a:spcPts val="0"/>
              </a:spcBef>
            </a:pPr>
            <a:r>
              <a:rPr lang="zh-CN" altLang="en-US" dirty="0"/>
              <a:t>操作系统最为核心的部分，执行十分频繁，常驻</a:t>
            </a:r>
            <a:r>
              <a:rPr lang="zh-CN" altLang="en-US" dirty="0" smtClean="0"/>
              <a:t>主存</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进程调度概述</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7399B2D7-E219-4A02-8121-69302136637C}" type="slidenum">
              <a:rPr lang="en-US" altLang="zh-CN"/>
              <a:pPr/>
              <a:t>40</a:t>
            </a:fld>
            <a:endParaRPr lang="en-US" altLang="zh-CN"/>
          </a:p>
        </p:txBody>
      </p:sp>
      <p:sp>
        <p:nvSpPr>
          <p:cNvPr id="889858" name="Rectangle 2"/>
          <p:cNvSpPr>
            <a:spLocks noGrp="1" noChangeArrowheads="1"/>
          </p:cNvSpPr>
          <p:nvPr>
            <p:ph type="title"/>
          </p:nvPr>
        </p:nvSpPr>
        <p:spPr/>
        <p:txBody>
          <a:bodyPr/>
          <a:lstStyle/>
          <a:p>
            <a:r>
              <a:rPr lang="zh-CN" altLang="en-US" dirty="0"/>
              <a:t>非实时进程的</a:t>
            </a:r>
            <a:r>
              <a:rPr lang="en-US" altLang="zh-CN" dirty="0" err="1"/>
              <a:t>couter</a:t>
            </a:r>
            <a:r>
              <a:rPr lang="zh-CN" altLang="en-US" dirty="0"/>
              <a:t>值更新代码</a:t>
            </a:r>
          </a:p>
        </p:txBody>
      </p:sp>
      <p:sp>
        <p:nvSpPr>
          <p:cNvPr id="889859" name="Rectangle 3"/>
          <p:cNvSpPr>
            <a:spLocks noGrp="1" noChangeArrowheads="1"/>
          </p:cNvSpPr>
          <p:nvPr>
            <p:ph type="body" idx="1"/>
          </p:nvPr>
        </p:nvSpPr>
        <p:spPr/>
        <p:txBody>
          <a:bodyPr/>
          <a:lstStyle/>
          <a:p>
            <a:endParaRPr lang="zh-CN" altLang="zh-CN"/>
          </a:p>
        </p:txBody>
      </p:sp>
      <p:pic>
        <p:nvPicPr>
          <p:cNvPr id="889860" name="Picture 4"/>
          <p:cNvPicPr>
            <a:picLocks noChangeAspect="1" noChangeArrowheads="1"/>
          </p:cNvPicPr>
          <p:nvPr/>
        </p:nvPicPr>
        <p:blipFill>
          <a:blip r:embed="rId2" cstate="print"/>
          <a:srcRect/>
          <a:stretch>
            <a:fillRect/>
          </a:stretch>
        </p:blipFill>
        <p:spPr bwMode="auto">
          <a:xfrm>
            <a:off x="920750" y="1341438"/>
            <a:ext cx="7956550" cy="5430837"/>
          </a:xfrm>
          <a:prstGeom prst="rect">
            <a:avLst/>
          </a:prstGeom>
          <a:noFill/>
        </p:spPr>
      </p:pic>
      <p:sp>
        <p:nvSpPr>
          <p:cNvPr id="6" name="椭圆 5"/>
          <p:cNvSpPr/>
          <p:nvPr/>
        </p:nvSpPr>
        <p:spPr bwMode="auto">
          <a:xfrm>
            <a:off x="1158852" y="5524697"/>
            <a:ext cx="7770866" cy="476071"/>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6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2" name="文本框 1"/>
          <p:cNvSpPr txBox="1"/>
          <p:nvPr/>
        </p:nvSpPr>
        <p:spPr>
          <a:xfrm>
            <a:off x="5934353" y="4927995"/>
            <a:ext cx="3057247"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zh-CN" altLang="en-US" dirty="0" smtClean="0"/>
              <a:t>增强经常睡眠的交互式</a:t>
            </a:r>
            <a:r>
              <a:rPr kumimoji="1" lang="zh-CN" altLang="en-US" smtClean="0"/>
              <a:t>进程的优先级</a:t>
            </a:r>
            <a:endParaRPr kumimoji="1" lang="zh-CN" altLang="en-US"/>
          </a:p>
        </p:txBody>
      </p:sp>
      <p:cxnSp>
        <p:nvCxnSpPr>
          <p:cNvPr id="4" name="直线箭头连接符 3"/>
          <p:cNvCxnSpPr/>
          <p:nvPr/>
        </p:nvCxnSpPr>
        <p:spPr bwMode="auto">
          <a:xfrm flipH="1">
            <a:off x="5580112" y="5235772"/>
            <a:ext cx="1728192" cy="288925"/>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77A66B42-E62A-41F4-AE78-D03D9DF07843}" type="slidenum">
              <a:rPr lang="en-US" altLang="zh-CN"/>
              <a:pPr/>
              <a:t>41</a:t>
            </a:fld>
            <a:endParaRPr lang="en-US" altLang="zh-CN"/>
          </a:p>
        </p:txBody>
      </p:sp>
      <p:sp>
        <p:nvSpPr>
          <p:cNvPr id="754690" name="Rectangle 2"/>
          <p:cNvSpPr>
            <a:spLocks noGrp="1" noChangeArrowheads="1"/>
          </p:cNvSpPr>
          <p:nvPr>
            <p:ph type="title"/>
          </p:nvPr>
        </p:nvSpPr>
        <p:spPr/>
        <p:txBody>
          <a:bodyPr/>
          <a:lstStyle/>
          <a:p>
            <a:r>
              <a:rPr lang="zh-CN" altLang="en-US" dirty="0" smtClean="0"/>
              <a:t>进程调度</a:t>
            </a:r>
            <a:r>
              <a:rPr lang="zh-CN" altLang="en-US" dirty="0"/>
              <a:t>时机</a:t>
            </a:r>
            <a:r>
              <a:rPr lang="en-US" altLang="zh-CN" dirty="0"/>
              <a:t>—</a:t>
            </a:r>
            <a:r>
              <a:rPr lang="zh-CN" altLang="en-US" dirty="0"/>
              <a:t>主动调度</a:t>
            </a:r>
          </a:p>
        </p:txBody>
      </p:sp>
      <p:sp>
        <p:nvSpPr>
          <p:cNvPr id="754691" name="Rectangle 3"/>
          <p:cNvSpPr>
            <a:spLocks noGrp="1" noChangeArrowheads="1"/>
          </p:cNvSpPr>
          <p:nvPr>
            <p:ph type="body" idx="1"/>
          </p:nvPr>
        </p:nvSpPr>
        <p:spPr/>
        <p:txBody>
          <a:bodyPr/>
          <a:lstStyle/>
          <a:p>
            <a:r>
              <a:rPr lang="zh-CN" altLang="en-US" sz="2400" dirty="0" smtClean="0"/>
              <a:t>当前进程</a:t>
            </a:r>
            <a:r>
              <a:rPr lang="zh-CN" altLang="en-US" sz="2400" dirty="0"/>
              <a:t>所</a:t>
            </a:r>
            <a:r>
              <a:rPr lang="zh-CN" altLang="en-US" sz="2400" dirty="0" smtClean="0"/>
              <a:t>需资源无法满足</a:t>
            </a:r>
            <a:r>
              <a:rPr lang="zh-CN" altLang="en-US" sz="2400" dirty="0"/>
              <a:t>而</a:t>
            </a:r>
            <a:r>
              <a:rPr lang="zh-CN" altLang="en-US" sz="2400" dirty="0" smtClean="0"/>
              <a:t>必须立即</a:t>
            </a:r>
            <a:r>
              <a:rPr lang="zh-CN" altLang="en-US" sz="2400" dirty="0"/>
              <a:t>阻塞时</a:t>
            </a:r>
            <a:r>
              <a:rPr lang="zh-CN" altLang="en-US" sz="2400" dirty="0" smtClean="0"/>
              <a:t>，直接</a:t>
            </a:r>
            <a:r>
              <a:rPr lang="zh-CN" altLang="en-US" sz="2400" dirty="0"/>
              <a:t>调用</a:t>
            </a:r>
            <a:r>
              <a:rPr lang="en-US" altLang="zh-CN" sz="2400" dirty="0">
                <a:solidFill>
                  <a:srgbClr val="FF0000"/>
                </a:solidFill>
              </a:rPr>
              <a:t>schedule() </a:t>
            </a:r>
          </a:p>
          <a:p>
            <a:r>
              <a:rPr lang="zh-CN" altLang="en-US" sz="2400" dirty="0"/>
              <a:t>步骤</a:t>
            </a:r>
          </a:p>
          <a:p>
            <a:pPr lvl="1"/>
            <a:r>
              <a:rPr lang="en-US" altLang="zh-CN" sz="2000" dirty="0"/>
              <a:t>1</a:t>
            </a:r>
            <a:r>
              <a:rPr lang="zh-CN" altLang="en-US" sz="2000" dirty="0" smtClean="0"/>
              <a:t>、将</a:t>
            </a:r>
            <a:r>
              <a:rPr lang="en-US" altLang="zh-CN" sz="2000" dirty="0" smtClean="0"/>
              <a:t>current</a:t>
            </a:r>
            <a:r>
              <a:rPr lang="zh-CN" altLang="en-US" sz="2000" dirty="0" smtClean="0"/>
              <a:t>进程插入</a:t>
            </a:r>
            <a:r>
              <a:rPr lang="zh-CN" altLang="en-US" sz="2000" dirty="0"/>
              <a:t>到合适的等待队列中</a:t>
            </a:r>
          </a:p>
          <a:p>
            <a:pPr lvl="1"/>
            <a:r>
              <a:rPr lang="en-US" altLang="zh-CN" sz="2000" dirty="0"/>
              <a:t>2</a:t>
            </a:r>
            <a:r>
              <a:rPr lang="zh-CN" altLang="en-US" sz="2000" dirty="0" smtClean="0"/>
              <a:t>、将</a:t>
            </a:r>
            <a:r>
              <a:rPr lang="en-US" altLang="zh-CN" sz="2000" dirty="0" smtClean="0"/>
              <a:t>current</a:t>
            </a:r>
            <a:r>
              <a:rPr lang="zh-CN" altLang="en-US" sz="2000" dirty="0" smtClean="0"/>
              <a:t>进程当前</a:t>
            </a:r>
            <a:r>
              <a:rPr lang="zh-CN" altLang="en-US" sz="2000" dirty="0"/>
              <a:t>状态改变为</a:t>
            </a:r>
            <a:r>
              <a:rPr lang="en-US" altLang="zh-CN" sz="2000" dirty="0"/>
              <a:t>TASK_INTERRUPTIBLE</a:t>
            </a:r>
            <a:r>
              <a:rPr lang="zh-CN" altLang="en-US" sz="2000" dirty="0"/>
              <a:t>或</a:t>
            </a:r>
            <a:r>
              <a:rPr lang="en-US" altLang="zh-CN" sz="2000" dirty="0"/>
              <a:t>TASK_UNINTERRUPTIBLE</a:t>
            </a:r>
          </a:p>
          <a:p>
            <a:pPr lvl="1"/>
            <a:r>
              <a:rPr lang="en-US" altLang="zh-CN" sz="2000" dirty="0"/>
              <a:t>3</a:t>
            </a:r>
            <a:r>
              <a:rPr lang="zh-CN" altLang="en-US" sz="2000" dirty="0"/>
              <a:t>、调用</a:t>
            </a:r>
            <a:r>
              <a:rPr lang="en-US" altLang="zh-CN" sz="2000" dirty="0"/>
              <a:t>schedule()</a:t>
            </a:r>
          </a:p>
          <a:p>
            <a:pPr lvl="1"/>
            <a:r>
              <a:rPr lang="en-US" altLang="zh-CN" sz="2000" dirty="0"/>
              <a:t>4</a:t>
            </a:r>
            <a:r>
              <a:rPr lang="zh-CN" altLang="en-US" sz="2000" dirty="0"/>
              <a:t>、</a:t>
            </a:r>
            <a:r>
              <a:rPr lang="zh-CN" altLang="en-US" sz="2000" dirty="0" smtClean="0"/>
              <a:t>检查所需资源</a:t>
            </a:r>
            <a:r>
              <a:rPr lang="zh-CN" altLang="en-US" sz="2000" dirty="0"/>
              <a:t>是否</a:t>
            </a:r>
            <a:r>
              <a:rPr lang="zh-CN" altLang="en-US" sz="2000" dirty="0" smtClean="0"/>
              <a:t>可用</a:t>
            </a:r>
            <a:endParaRPr lang="en-US" altLang="zh-CN" sz="2000" dirty="0" smtClean="0"/>
          </a:p>
          <a:p>
            <a:pPr lvl="2"/>
            <a:r>
              <a:rPr lang="zh-CN" altLang="en-US" sz="2000" dirty="0" smtClean="0"/>
              <a:t>若不可用，</a:t>
            </a:r>
            <a:r>
              <a:rPr lang="zh-CN" altLang="en-US" sz="2000" dirty="0"/>
              <a:t>转到第</a:t>
            </a:r>
            <a:r>
              <a:rPr lang="en-US" altLang="zh-CN" sz="2000" dirty="0"/>
              <a:t>2 </a:t>
            </a:r>
            <a:r>
              <a:rPr lang="zh-CN" altLang="en-US" sz="2000" dirty="0"/>
              <a:t>步</a:t>
            </a:r>
          </a:p>
          <a:p>
            <a:pPr lvl="1"/>
            <a:r>
              <a:rPr lang="en-US" altLang="zh-CN" sz="2000" dirty="0"/>
              <a:t>5</a:t>
            </a:r>
            <a:r>
              <a:rPr lang="zh-CN" altLang="en-US" sz="2000" dirty="0"/>
              <a:t>、 </a:t>
            </a:r>
            <a:r>
              <a:rPr lang="zh-CN" altLang="en-US" sz="2000" dirty="0" smtClean="0"/>
              <a:t>一旦所需资源可用，将</a:t>
            </a:r>
            <a:r>
              <a:rPr lang="en-US" altLang="zh-CN" sz="2000" dirty="0" smtClean="0"/>
              <a:t>current</a:t>
            </a:r>
            <a:r>
              <a:rPr lang="zh-CN" altLang="en-US" sz="2000" dirty="0" smtClean="0"/>
              <a:t>从</a:t>
            </a:r>
            <a:r>
              <a:rPr lang="zh-CN" altLang="en-US" sz="2000" dirty="0"/>
              <a:t>等待队列中删除</a:t>
            </a:r>
          </a:p>
          <a:p>
            <a:r>
              <a:rPr lang="zh-CN" altLang="en-US" sz="2400" dirty="0"/>
              <a:t>说明</a:t>
            </a:r>
          </a:p>
          <a:p>
            <a:pPr lvl="1"/>
            <a:r>
              <a:rPr lang="zh-CN" altLang="en-US" sz="2000" dirty="0" smtClean="0"/>
              <a:t>长时间执行重复任务的很多</a:t>
            </a:r>
            <a:r>
              <a:rPr lang="zh-CN" altLang="en-US" sz="2000" dirty="0"/>
              <a:t>设备驱动程序也直接调用</a:t>
            </a:r>
            <a:r>
              <a:rPr lang="zh-CN" altLang="en-US" sz="2000" dirty="0" smtClean="0"/>
              <a:t>调度程序</a:t>
            </a:r>
            <a:endParaRPr lang="zh-CN" altLang="en-US" sz="2000" dirty="0"/>
          </a:p>
          <a:p>
            <a:pPr lvl="1"/>
            <a:r>
              <a:rPr lang="zh-CN" altLang="en-US" sz="2000" dirty="0"/>
              <a:t>在每次反复循环中，驱动程序都检查</a:t>
            </a:r>
            <a:r>
              <a:rPr lang="en-US" altLang="zh-CN" sz="2000" dirty="0" err="1" smtClean="0">
                <a:solidFill>
                  <a:srgbClr val="FF0000"/>
                </a:solidFill>
              </a:rPr>
              <a:t>need_resched</a:t>
            </a:r>
            <a:r>
              <a:rPr lang="zh-CN" altLang="en-US" sz="2000" dirty="0" smtClean="0"/>
              <a:t>的</a:t>
            </a:r>
            <a:r>
              <a:rPr lang="zh-CN" altLang="en-US" sz="2000" dirty="0"/>
              <a:t>值，如果必要，调用</a:t>
            </a:r>
            <a:r>
              <a:rPr lang="en-US" altLang="zh-CN" sz="2000" dirty="0"/>
              <a:t>schedule()</a:t>
            </a:r>
            <a:r>
              <a:rPr lang="zh-CN" altLang="en-US" sz="2000" dirty="0"/>
              <a:t>主动放弃</a:t>
            </a:r>
            <a:r>
              <a:rPr lang="en-US" altLang="zh-CN" sz="2000" dirty="0" smtClean="0"/>
              <a:t>CPU</a:t>
            </a:r>
            <a:endParaRPr lang="en-US" altLang="zh-CN" sz="2400"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73CBD72D-3BF8-48D1-850B-14AE86F74355}" type="slidenum">
              <a:rPr lang="en-US" altLang="zh-CN"/>
              <a:pPr/>
              <a:t>42</a:t>
            </a:fld>
            <a:endParaRPr lang="en-US" altLang="zh-CN"/>
          </a:p>
        </p:txBody>
      </p:sp>
      <p:sp>
        <p:nvSpPr>
          <p:cNvPr id="791554" name="Rectangle 2"/>
          <p:cNvSpPr>
            <a:spLocks noGrp="1" noChangeArrowheads="1"/>
          </p:cNvSpPr>
          <p:nvPr>
            <p:ph type="title"/>
          </p:nvPr>
        </p:nvSpPr>
        <p:spPr/>
        <p:txBody>
          <a:bodyPr/>
          <a:lstStyle/>
          <a:p>
            <a:r>
              <a:rPr lang="zh-CN" altLang="en-US" dirty="0" smtClean="0"/>
              <a:t>进程调度</a:t>
            </a:r>
            <a:r>
              <a:rPr lang="zh-CN" altLang="en-US" dirty="0"/>
              <a:t>时机</a:t>
            </a:r>
            <a:r>
              <a:rPr lang="en-US" altLang="zh-CN" dirty="0"/>
              <a:t>—</a:t>
            </a:r>
            <a:r>
              <a:rPr lang="zh-CN" altLang="en-US" dirty="0"/>
              <a:t>被动调度</a:t>
            </a:r>
          </a:p>
        </p:txBody>
      </p:sp>
      <p:sp>
        <p:nvSpPr>
          <p:cNvPr id="791555" name="Rectangle 3"/>
          <p:cNvSpPr>
            <a:spLocks noGrp="1" noChangeArrowheads="1"/>
          </p:cNvSpPr>
          <p:nvPr>
            <p:ph type="body" idx="1"/>
          </p:nvPr>
        </p:nvSpPr>
        <p:spPr>
          <a:xfrm>
            <a:off x="611188" y="1268760"/>
            <a:ext cx="8532812" cy="5589587"/>
          </a:xfrm>
        </p:spPr>
        <p:txBody>
          <a:bodyPr/>
          <a:lstStyle/>
          <a:p>
            <a:pPr>
              <a:lnSpc>
                <a:spcPct val="90000"/>
              </a:lnSpc>
            </a:pPr>
            <a:r>
              <a:rPr lang="zh-CN" altLang="en-US" dirty="0" smtClean="0"/>
              <a:t>将当前</a:t>
            </a:r>
            <a:r>
              <a:rPr lang="zh-CN" altLang="en-US" dirty="0"/>
              <a:t>进程的</a:t>
            </a:r>
            <a:r>
              <a:rPr lang="en-US" altLang="zh-CN" dirty="0" err="1">
                <a:solidFill>
                  <a:srgbClr val="FF0000"/>
                </a:solidFill>
              </a:rPr>
              <a:t>need_resched</a:t>
            </a:r>
            <a:r>
              <a:rPr lang="zh-CN" altLang="en-US" dirty="0"/>
              <a:t>设为</a:t>
            </a:r>
            <a:r>
              <a:rPr lang="en-US" altLang="zh-CN" dirty="0" smtClean="0"/>
              <a:t>1</a:t>
            </a:r>
            <a:r>
              <a:rPr lang="zh-CN" altLang="en-US" dirty="0" smtClean="0"/>
              <a:t>，从而请求调度</a:t>
            </a:r>
            <a:endParaRPr lang="en-US" altLang="zh-CN" dirty="0" smtClean="0"/>
          </a:p>
          <a:p>
            <a:pPr>
              <a:lnSpc>
                <a:spcPct val="90000"/>
              </a:lnSpc>
            </a:pPr>
            <a:r>
              <a:rPr lang="zh-CN" altLang="en-US" dirty="0" smtClean="0"/>
              <a:t>执行</a:t>
            </a:r>
            <a:r>
              <a:rPr lang="zh-CN" altLang="en-US" dirty="0"/>
              <a:t>时机</a:t>
            </a:r>
          </a:p>
          <a:p>
            <a:pPr lvl="1">
              <a:lnSpc>
                <a:spcPct val="90000"/>
              </a:lnSpc>
            </a:pPr>
            <a:r>
              <a:rPr lang="zh-CN" altLang="en-US" dirty="0" smtClean="0"/>
              <a:t>当前进程用完</a:t>
            </a:r>
            <a:r>
              <a:rPr lang="en-US" altLang="zh-CN" dirty="0" smtClean="0"/>
              <a:t>CPU</a:t>
            </a:r>
            <a:r>
              <a:rPr lang="zh-CN" altLang="en-US" dirty="0" smtClean="0"/>
              <a:t>时间片时</a:t>
            </a:r>
            <a:endParaRPr lang="en-US" altLang="zh-CN" dirty="0" smtClean="0"/>
          </a:p>
          <a:p>
            <a:pPr lvl="2">
              <a:lnSpc>
                <a:spcPct val="90000"/>
              </a:lnSpc>
            </a:pPr>
            <a:r>
              <a:rPr lang="zh-CN" altLang="en-US" dirty="0" smtClean="0"/>
              <a:t>通过</a:t>
            </a:r>
            <a:r>
              <a:rPr lang="en-US" altLang="zh-CN" dirty="0" err="1">
                <a:solidFill>
                  <a:srgbClr val="FF0000"/>
                </a:solidFill>
              </a:rPr>
              <a:t>update_process_times</a:t>
            </a:r>
            <a:r>
              <a:rPr lang="en-US" altLang="zh-CN" dirty="0">
                <a:solidFill>
                  <a:srgbClr val="FF0000"/>
                </a:solidFill>
              </a:rPr>
              <a:t>()</a:t>
            </a:r>
            <a:r>
              <a:rPr lang="zh-CN" altLang="en-US" dirty="0"/>
              <a:t>函数</a:t>
            </a:r>
            <a:r>
              <a:rPr lang="zh-CN" altLang="en-US" dirty="0" smtClean="0"/>
              <a:t>进行</a:t>
            </a:r>
            <a:endParaRPr lang="zh-CN" altLang="en-US" dirty="0"/>
          </a:p>
          <a:p>
            <a:pPr lvl="1">
              <a:lnSpc>
                <a:spcPct val="90000"/>
              </a:lnSpc>
            </a:pPr>
            <a:r>
              <a:rPr lang="zh-CN" altLang="en-US" dirty="0" smtClean="0"/>
              <a:t>一</a:t>
            </a:r>
            <a:r>
              <a:rPr lang="zh-CN" altLang="en-US" dirty="0"/>
              <a:t>个进程被唤醒</a:t>
            </a:r>
            <a:r>
              <a:rPr lang="zh-CN" altLang="en-US" dirty="0" smtClean="0"/>
              <a:t>，且优先级高于当前进程时</a:t>
            </a:r>
            <a:endParaRPr lang="zh-CN" altLang="en-US" dirty="0"/>
          </a:p>
          <a:p>
            <a:pPr lvl="2">
              <a:lnSpc>
                <a:spcPct val="90000"/>
              </a:lnSpc>
            </a:pPr>
            <a:r>
              <a:rPr lang="zh-CN" altLang="en-US" dirty="0" smtClean="0">
                <a:solidFill>
                  <a:srgbClr val="FF0000"/>
                </a:solidFill>
              </a:rPr>
              <a:t>在</a:t>
            </a:r>
            <a:r>
              <a:rPr lang="en-US" altLang="zh-CN" dirty="0" err="1" smtClean="0">
                <a:solidFill>
                  <a:srgbClr val="FF0000"/>
                </a:solidFill>
              </a:rPr>
              <a:t>wake_up_process</a:t>
            </a:r>
            <a:r>
              <a:rPr lang="en-US" altLang="zh-CN" dirty="0" smtClean="0">
                <a:solidFill>
                  <a:srgbClr val="FF0000"/>
                </a:solidFill>
              </a:rPr>
              <a:t>()</a:t>
            </a:r>
            <a:r>
              <a:rPr lang="zh-CN" altLang="en-US" dirty="0" smtClean="0"/>
              <a:t>函数中调用</a:t>
            </a:r>
            <a:r>
              <a:rPr lang="en-US" altLang="zh-CN" dirty="0" err="1" smtClean="0">
                <a:solidFill>
                  <a:srgbClr val="FF0000"/>
                </a:solidFill>
              </a:rPr>
              <a:t>reschedule_idle</a:t>
            </a:r>
            <a:r>
              <a:rPr lang="en-US" altLang="zh-CN" dirty="0" smtClean="0">
                <a:solidFill>
                  <a:srgbClr val="FF0000"/>
                </a:solidFill>
              </a:rPr>
              <a:t>()</a:t>
            </a:r>
            <a:endParaRPr lang="zh-CN" altLang="en-US" dirty="0"/>
          </a:p>
          <a:p>
            <a:pPr lvl="2">
              <a:lnSpc>
                <a:spcPct val="90000"/>
              </a:lnSpc>
              <a:buFont typeface="Wingdings" pitchFamily="2" charset="2"/>
              <a:buNone/>
            </a:pPr>
            <a:r>
              <a:rPr lang="en-US" altLang="zh-CN" dirty="0" smtClean="0"/>
              <a:t>	if </a:t>
            </a:r>
            <a:r>
              <a:rPr lang="en-US" altLang="zh-CN" dirty="0"/>
              <a:t>(goodness(current, p) &gt; goodness(current, current))</a:t>
            </a:r>
          </a:p>
          <a:p>
            <a:pPr lvl="2">
              <a:lnSpc>
                <a:spcPct val="90000"/>
              </a:lnSpc>
              <a:buFont typeface="Wingdings" pitchFamily="2" charset="2"/>
              <a:buNone/>
            </a:pPr>
            <a:r>
              <a:rPr lang="en-US" altLang="zh-CN" dirty="0" smtClean="0"/>
              <a:t>	    current-</a:t>
            </a:r>
            <a:r>
              <a:rPr lang="en-US" altLang="zh-CN" dirty="0"/>
              <a:t>&gt;</a:t>
            </a:r>
            <a:r>
              <a:rPr lang="en-US" altLang="zh-CN" dirty="0" err="1"/>
              <a:t>need_resched</a:t>
            </a:r>
            <a:r>
              <a:rPr lang="en-US" altLang="zh-CN" dirty="0"/>
              <a:t> = </a:t>
            </a:r>
            <a:r>
              <a:rPr lang="en-US" altLang="zh-CN" dirty="0" smtClean="0"/>
              <a:t>1;</a:t>
            </a:r>
            <a:endParaRPr lang="en-US" altLang="zh-CN" dirty="0"/>
          </a:p>
          <a:p>
            <a:pPr lvl="1">
              <a:lnSpc>
                <a:spcPct val="90000"/>
              </a:lnSpc>
            </a:pPr>
            <a:r>
              <a:rPr lang="zh-CN" altLang="en-US" dirty="0" smtClean="0"/>
              <a:t>调用</a:t>
            </a:r>
            <a:r>
              <a:rPr lang="en-US" altLang="zh-CN" dirty="0" err="1" smtClean="0">
                <a:solidFill>
                  <a:srgbClr val="FF0000"/>
                </a:solidFill>
              </a:rPr>
              <a:t>sched_setscheduler</a:t>
            </a:r>
            <a:r>
              <a:rPr lang="en-US" altLang="zh-CN" dirty="0">
                <a:solidFill>
                  <a:srgbClr val="FF0000"/>
                </a:solidFill>
              </a:rPr>
              <a:t>()</a:t>
            </a:r>
            <a:r>
              <a:rPr lang="zh-CN" altLang="en-US" dirty="0"/>
              <a:t>或</a:t>
            </a:r>
            <a:r>
              <a:rPr lang="en-US" altLang="zh-CN" dirty="0" err="1">
                <a:solidFill>
                  <a:srgbClr val="FF0000"/>
                </a:solidFill>
              </a:rPr>
              <a:t>sched</a:t>
            </a:r>
            <a:r>
              <a:rPr lang="en-US" altLang="zh-CN" dirty="0">
                <a:solidFill>
                  <a:srgbClr val="FF0000"/>
                </a:solidFill>
              </a:rPr>
              <a:t>_ yield()</a:t>
            </a:r>
            <a:r>
              <a:rPr lang="zh-CN" altLang="en-US" dirty="0"/>
              <a:t>系统调用</a:t>
            </a:r>
            <a:r>
              <a:rPr lang="zh-CN" altLang="en-US" dirty="0" smtClean="0"/>
              <a:t>时</a:t>
            </a:r>
            <a:endParaRPr lang="zh-CN" altLang="en-US" dirty="0"/>
          </a:p>
          <a:p>
            <a:pPr lvl="1">
              <a:lnSpc>
                <a:spcPct val="90000"/>
              </a:lnSpc>
            </a:pPr>
            <a:r>
              <a:rPr lang="zh-CN" altLang="en-US" dirty="0" smtClean="0"/>
              <a:t>每次进入用户</a:t>
            </a:r>
            <a:r>
              <a:rPr lang="zh-CN" altLang="en-US" dirty="0"/>
              <a:t>态</a:t>
            </a:r>
            <a:r>
              <a:rPr lang="zh-CN" altLang="en-US" dirty="0" smtClean="0"/>
              <a:t>进程前</a:t>
            </a:r>
            <a:endParaRPr lang="en-US" altLang="zh-CN" dirty="0" smtClean="0"/>
          </a:p>
          <a:p>
            <a:pPr lvl="2">
              <a:lnSpc>
                <a:spcPct val="90000"/>
              </a:lnSpc>
            </a:pPr>
            <a:r>
              <a:rPr lang="zh-CN" altLang="en-US" dirty="0" smtClean="0"/>
              <a:t>都会</a:t>
            </a:r>
            <a:r>
              <a:rPr lang="zh-CN" altLang="en-US" dirty="0"/>
              <a:t>检查</a:t>
            </a:r>
            <a:r>
              <a:rPr lang="en-US" altLang="zh-CN" dirty="0" err="1" smtClean="0"/>
              <a:t>need_resched</a:t>
            </a:r>
            <a:r>
              <a:rPr lang="zh-CN" altLang="en-US" dirty="0" smtClean="0"/>
              <a:t>，</a:t>
            </a:r>
            <a:r>
              <a:rPr lang="zh-CN" altLang="en-US" dirty="0"/>
              <a:t>决定是否调用函数</a:t>
            </a:r>
            <a:r>
              <a:rPr lang="en-US" altLang="zh-CN" dirty="0"/>
              <a:t>schedule</a:t>
            </a:r>
            <a:r>
              <a:rPr lang="en-US" altLang="zh-CN" dirty="0" smtClean="0"/>
              <a:t>()</a:t>
            </a:r>
          </a:p>
          <a:p>
            <a:pPr lvl="1"/>
            <a:r>
              <a:rPr lang="zh-CN" altLang="en-US" dirty="0" smtClean="0"/>
              <a:t>系统调用执行结束，控制由核心态返回用户态前</a:t>
            </a:r>
            <a:endParaRPr lang="en-US" altLang="zh-CN" dirty="0" smtClean="0"/>
          </a:p>
          <a:p>
            <a:pPr lvl="2"/>
            <a:r>
              <a:rPr lang="zh-CN" altLang="en-US" dirty="0" smtClean="0"/>
              <a:t>在</a:t>
            </a:r>
            <a:r>
              <a:rPr lang="en-US" altLang="zh-CN" dirty="0" err="1" smtClean="0">
                <a:solidFill>
                  <a:srgbClr val="FF0000"/>
                </a:solidFill>
              </a:rPr>
              <a:t>ret_from_sys_call</a:t>
            </a:r>
            <a:r>
              <a:rPr lang="zh-CN" altLang="en-US" dirty="0" smtClean="0"/>
              <a:t>入口检查当前进程的</a:t>
            </a:r>
            <a:r>
              <a:rPr lang="en-US" altLang="zh-CN" dirty="0" err="1" smtClean="0"/>
              <a:t>need_resched</a:t>
            </a:r>
            <a:endParaRPr lang="en-US" altLang="zh-CN"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1D1D30EE-AD4B-4D72-A0B1-6BEDBED29053}" type="slidenum">
              <a:rPr lang="en-US" altLang="zh-CN"/>
              <a:pPr/>
              <a:t>43</a:t>
            </a:fld>
            <a:endParaRPr lang="en-US" altLang="zh-CN"/>
          </a:p>
        </p:txBody>
      </p:sp>
      <p:sp>
        <p:nvSpPr>
          <p:cNvPr id="795650" name="Rectangle 2"/>
          <p:cNvSpPr>
            <a:spLocks noGrp="1" noChangeArrowheads="1"/>
          </p:cNvSpPr>
          <p:nvPr>
            <p:ph type="title"/>
          </p:nvPr>
        </p:nvSpPr>
        <p:spPr/>
        <p:txBody>
          <a:bodyPr/>
          <a:lstStyle/>
          <a:p>
            <a:r>
              <a:rPr lang="zh-CN" altLang="en-US" dirty="0"/>
              <a:t>调度器工作时机</a:t>
            </a:r>
            <a:r>
              <a:rPr lang="en-US" altLang="zh-CN" dirty="0"/>
              <a:t>—</a:t>
            </a:r>
            <a:r>
              <a:rPr lang="zh-CN" altLang="en-US" dirty="0" smtClean="0"/>
              <a:t>被动调度</a:t>
            </a:r>
            <a:r>
              <a:rPr lang="en-US" altLang="zh-CN" dirty="0" smtClean="0"/>
              <a:t>(</a:t>
            </a:r>
            <a:r>
              <a:rPr lang="zh-CN" altLang="en-US" dirty="0" smtClean="0"/>
              <a:t>续</a:t>
            </a:r>
            <a:r>
              <a:rPr lang="en-US" altLang="zh-CN" dirty="0" smtClean="0"/>
              <a:t>)</a:t>
            </a:r>
            <a:endParaRPr lang="zh-CN" altLang="en-US" dirty="0"/>
          </a:p>
        </p:txBody>
      </p:sp>
      <p:sp>
        <p:nvSpPr>
          <p:cNvPr id="795651" name="Rectangle 3"/>
          <p:cNvSpPr>
            <a:spLocks noGrp="1" noChangeArrowheads="1"/>
          </p:cNvSpPr>
          <p:nvPr>
            <p:ph type="body" idx="1"/>
          </p:nvPr>
        </p:nvSpPr>
        <p:spPr/>
        <p:txBody>
          <a:bodyPr/>
          <a:lstStyle/>
          <a:p>
            <a:r>
              <a:rPr lang="en-US" altLang="zh-CN" dirty="0" err="1" smtClean="0">
                <a:solidFill>
                  <a:srgbClr val="0000FF"/>
                </a:solidFill>
                <a:ea typeface="+mn-ea"/>
                <a:cs typeface="+mn-cs"/>
              </a:rPr>
              <a:t>ret_from_sys_call</a:t>
            </a:r>
            <a:r>
              <a:rPr lang="zh-CN" altLang="en-US" dirty="0" smtClean="0">
                <a:solidFill>
                  <a:srgbClr val="0000FF"/>
                </a:solidFill>
                <a:ea typeface="+mn-ea"/>
                <a:cs typeface="+mn-cs"/>
              </a:rPr>
              <a:t>入口代码</a:t>
            </a:r>
            <a:endParaRPr lang="en-US" altLang="zh-CN" dirty="0" smtClean="0"/>
          </a:p>
          <a:p>
            <a:pPr lvl="2">
              <a:buFont typeface="Wingdings" pitchFamily="2" charset="2"/>
              <a:buNone/>
            </a:pPr>
            <a:endParaRPr lang="en-US" altLang="zh-CN" sz="2000" dirty="0" smtClean="0"/>
          </a:p>
          <a:p>
            <a:pPr lvl="2">
              <a:buFont typeface="Wingdings" pitchFamily="2" charset="2"/>
              <a:buNone/>
            </a:pPr>
            <a:r>
              <a:rPr lang="en-US" altLang="zh-CN" sz="2000" dirty="0" smtClean="0"/>
              <a:t>ENTRY(</a:t>
            </a:r>
            <a:r>
              <a:rPr lang="en-US" altLang="zh-CN" sz="2000" dirty="0" err="1" smtClean="0"/>
              <a:t>ret_from_sys_call</a:t>
            </a:r>
            <a:r>
              <a:rPr lang="en-US" altLang="zh-CN" sz="2000" dirty="0"/>
              <a:t>) </a:t>
            </a:r>
          </a:p>
          <a:p>
            <a:pPr lvl="2">
              <a:buFont typeface="Wingdings" pitchFamily="2" charset="2"/>
              <a:buNone/>
            </a:pPr>
            <a:r>
              <a:rPr lang="en-US" altLang="zh-CN" sz="2000" dirty="0" err="1"/>
              <a:t>cli</a:t>
            </a:r>
            <a:endParaRPr lang="en-US" altLang="zh-CN" sz="2000" dirty="0"/>
          </a:p>
          <a:p>
            <a:pPr lvl="2">
              <a:buFont typeface="Wingdings" pitchFamily="2" charset="2"/>
              <a:buNone/>
            </a:pPr>
            <a:r>
              <a:rPr lang="en-US" altLang="zh-CN" sz="2000" dirty="0" err="1">
                <a:solidFill>
                  <a:srgbClr val="FF0000"/>
                </a:solidFill>
              </a:rPr>
              <a:t>cmpl</a:t>
            </a:r>
            <a:r>
              <a:rPr lang="en-US" altLang="zh-CN" sz="2000" dirty="0">
                <a:solidFill>
                  <a:srgbClr val="FF0000"/>
                </a:solidFill>
              </a:rPr>
              <a:t> $0</a:t>
            </a:r>
            <a:r>
              <a:rPr lang="en-US" altLang="zh-CN" sz="2000" dirty="0" smtClean="0">
                <a:solidFill>
                  <a:srgbClr val="FF0000"/>
                </a:solidFill>
              </a:rPr>
              <a:t>, </a:t>
            </a:r>
            <a:r>
              <a:rPr lang="en-US" altLang="zh-CN" sz="2000" dirty="0" err="1" smtClean="0">
                <a:solidFill>
                  <a:srgbClr val="FF0000"/>
                </a:solidFill>
              </a:rPr>
              <a:t>need_resched</a:t>
            </a:r>
            <a:r>
              <a:rPr lang="en-US" altLang="zh-CN" sz="2000" dirty="0">
                <a:solidFill>
                  <a:srgbClr val="FF0000"/>
                </a:solidFill>
              </a:rPr>
              <a:t>(%</a:t>
            </a:r>
            <a:r>
              <a:rPr lang="en-US" altLang="zh-CN" sz="2000" dirty="0" err="1">
                <a:solidFill>
                  <a:srgbClr val="FF0000"/>
                </a:solidFill>
              </a:rPr>
              <a:t>ebx</a:t>
            </a:r>
            <a:r>
              <a:rPr lang="en-US" altLang="zh-CN" sz="2000" dirty="0">
                <a:solidFill>
                  <a:srgbClr val="FF0000"/>
                </a:solidFill>
              </a:rPr>
              <a:t>)  </a:t>
            </a:r>
            <a:r>
              <a:rPr lang="en-US" altLang="zh-CN" sz="2000" dirty="0" smtClean="0">
                <a:solidFill>
                  <a:srgbClr val="FF0000"/>
                </a:solidFill>
              </a:rPr>
              <a:t> </a:t>
            </a:r>
            <a:r>
              <a:rPr lang="en-US" altLang="zh-CN" sz="2000" dirty="0" smtClean="0"/>
              <a:t>#</a:t>
            </a:r>
            <a:r>
              <a:rPr lang="en-US" altLang="zh-CN" sz="2000" dirty="0" err="1"/>
              <a:t>ebx</a:t>
            </a:r>
            <a:r>
              <a:rPr lang="zh-CN" altLang="en-US" sz="2000" dirty="0"/>
              <a:t>中</a:t>
            </a:r>
            <a:r>
              <a:rPr lang="zh-CN" altLang="en-US" sz="2000" dirty="0" smtClean="0"/>
              <a:t>存放</a:t>
            </a:r>
            <a:r>
              <a:rPr lang="en-US" altLang="zh-CN" sz="2000" dirty="0" smtClean="0"/>
              <a:t>current</a:t>
            </a:r>
            <a:r>
              <a:rPr lang="zh-CN" altLang="en-US" sz="2000" dirty="0"/>
              <a:t>指针 </a:t>
            </a:r>
          </a:p>
          <a:p>
            <a:pPr lvl="2">
              <a:buFont typeface="Wingdings" pitchFamily="2" charset="2"/>
              <a:buNone/>
            </a:pPr>
            <a:r>
              <a:rPr lang="en-US" altLang="zh-CN" sz="2000" dirty="0" err="1"/>
              <a:t>jne</a:t>
            </a:r>
            <a:r>
              <a:rPr lang="en-US" altLang="zh-CN" sz="2000" dirty="0"/>
              <a:t> reschedule </a:t>
            </a:r>
          </a:p>
          <a:p>
            <a:pPr lvl="2">
              <a:buFont typeface="Wingdings" pitchFamily="2" charset="2"/>
              <a:buNone/>
            </a:pPr>
            <a:r>
              <a:rPr lang="en-US" altLang="zh-CN" sz="2000" dirty="0"/>
              <a:t>…… </a:t>
            </a:r>
          </a:p>
          <a:p>
            <a:pPr lvl="2">
              <a:buFont typeface="Wingdings" pitchFamily="2" charset="2"/>
              <a:buNone/>
            </a:pPr>
            <a:r>
              <a:rPr lang="en-US" altLang="zh-CN" sz="2000" dirty="0"/>
              <a:t>reschedule: </a:t>
            </a:r>
          </a:p>
          <a:p>
            <a:pPr lvl="2">
              <a:buFont typeface="Wingdings" pitchFamily="2" charset="2"/>
              <a:buNone/>
            </a:pPr>
            <a:r>
              <a:rPr lang="en-US" altLang="zh-CN" sz="2000" dirty="0">
                <a:solidFill>
                  <a:srgbClr val="FF0000"/>
                </a:solidFill>
              </a:rPr>
              <a:t>call SYMBOL_NAME(schedule) </a:t>
            </a:r>
          </a:p>
          <a:p>
            <a:pPr lvl="2">
              <a:buFont typeface="Wingdings" pitchFamily="2" charset="2"/>
              <a:buNone/>
            </a:pPr>
            <a:r>
              <a:rPr lang="en-US" altLang="zh-CN" sz="2000" dirty="0" err="1"/>
              <a:t>jmp</a:t>
            </a:r>
            <a:r>
              <a:rPr lang="en-US" altLang="zh-CN" sz="2000" dirty="0"/>
              <a:t> </a:t>
            </a:r>
            <a:r>
              <a:rPr lang="en-US" altLang="zh-CN" sz="2000" dirty="0" err="1"/>
              <a:t>ret_from_sys_call</a:t>
            </a:r>
            <a:r>
              <a:rPr lang="en-US" altLang="zh-CN" sz="2000" dirty="0"/>
              <a:t>    #</a:t>
            </a:r>
            <a:r>
              <a:rPr lang="zh-CN" altLang="en-US" sz="2000" dirty="0"/>
              <a:t>反复查询</a:t>
            </a:r>
            <a:r>
              <a:rPr lang="en-US" altLang="zh-CN" sz="2000" dirty="0" err="1"/>
              <a:t>need_resched</a:t>
            </a:r>
            <a:r>
              <a:rPr lang="en-US" altLang="zh-CN" sz="2000" dirty="0"/>
              <a:t> </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88AE7E39-0ABC-4002-B2B3-53EBF8C32703}" type="slidenum">
              <a:rPr lang="en-US" altLang="zh-CN"/>
              <a:pPr/>
              <a:t>44</a:t>
            </a:fld>
            <a:endParaRPr lang="en-US" altLang="zh-CN"/>
          </a:p>
        </p:txBody>
      </p:sp>
      <p:sp>
        <p:nvSpPr>
          <p:cNvPr id="812034" name="Rectangle 2"/>
          <p:cNvSpPr>
            <a:spLocks noGrp="1" noChangeArrowheads="1"/>
          </p:cNvSpPr>
          <p:nvPr>
            <p:ph type="title"/>
          </p:nvPr>
        </p:nvSpPr>
        <p:spPr/>
        <p:txBody>
          <a:bodyPr/>
          <a:lstStyle/>
          <a:p>
            <a:r>
              <a:rPr lang="zh-CN" altLang="en-US" dirty="0" smtClean="0"/>
              <a:t>调度器相关函数</a:t>
            </a:r>
            <a:r>
              <a:rPr lang="zh-CN" altLang="en-US" dirty="0"/>
              <a:t>和宏</a:t>
            </a:r>
          </a:p>
        </p:txBody>
      </p:sp>
      <p:sp>
        <p:nvSpPr>
          <p:cNvPr id="812035" name="Rectangle 3"/>
          <p:cNvSpPr>
            <a:spLocks noGrp="1" noChangeArrowheads="1"/>
          </p:cNvSpPr>
          <p:nvPr>
            <p:ph type="body" idx="1"/>
          </p:nvPr>
        </p:nvSpPr>
        <p:spPr/>
        <p:txBody>
          <a:bodyPr/>
          <a:lstStyle/>
          <a:p>
            <a:pPr>
              <a:spcBef>
                <a:spcPts val="0"/>
              </a:spcBef>
            </a:pPr>
            <a:r>
              <a:rPr lang="en-US" altLang="zh-CN" dirty="0"/>
              <a:t>schedule()</a:t>
            </a:r>
          </a:p>
          <a:p>
            <a:pPr lvl="1">
              <a:spcBef>
                <a:spcPts val="0"/>
              </a:spcBef>
            </a:pPr>
            <a:r>
              <a:rPr lang="zh-CN" altLang="en-US" dirty="0" smtClean="0"/>
              <a:t>进程调度主</a:t>
            </a:r>
            <a:r>
              <a:rPr lang="zh-CN" altLang="en-US" dirty="0"/>
              <a:t>函数</a:t>
            </a:r>
          </a:p>
          <a:p>
            <a:pPr>
              <a:spcBef>
                <a:spcPts val="0"/>
              </a:spcBef>
            </a:pPr>
            <a:r>
              <a:rPr lang="en-US" altLang="zh-CN" dirty="0" err="1"/>
              <a:t>switch_to</a:t>
            </a:r>
            <a:r>
              <a:rPr lang="en-US" altLang="zh-CN" dirty="0"/>
              <a:t>()</a:t>
            </a:r>
          </a:p>
          <a:p>
            <a:pPr lvl="1">
              <a:spcBef>
                <a:spcPts val="0"/>
              </a:spcBef>
            </a:pPr>
            <a:r>
              <a:rPr lang="zh-CN" altLang="en-US" dirty="0" smtClean="0"/>
              <a:t>由</a:t>
            </a:r>
            <a:r>
              <a:rPr lang="en-US" altLang="zh-CN" dirty="0" smtClean="0"/>
              <a:t>schedule()</a:t>
            </a:r>
            <a:r>
              <a:rPr lang="zh-CN" altLang="en-US" dirty="0" smtClean="0"/>
              <a:t>调用</a:t>
            </a:r>
            <a:r>
              <a:rPr lang="zh-CN" altLang="en-US" dirty="0"/>
              <a:t>，进行上下文切换的宏</a:t>
            </a:r>
          </a:p>
          <a:p>
            <a:pPr>
              <a:spcBef>
                <a:spcPts val="0"/>
              </a:spcBef>
            </a:pPr>
            <a:r>
              <a:rPr lang="en-US" altLang="zh-CN" dirty="0" err="1"/>
              <a:t>reschedule_idle</a:t>
            </a:r>
            <a:r>
              <a:rPr lang="en-US" altLang="zh-CN" dirty="0"/>
              <a:t>()</a:t>
            </a:r>
          </a:p>
          <a:p>
            <a:pPr lvl="1">
              <a:spcBef>
                <a:spcPts val="0"/>
              </a:spcBef>
            </a:pPr>
            <a:r>
              <a:rPr lang="zh-CN" altLang="en-US" dirty="0"/>
              <a:t>在</a:t>
            </a:r>
            <a:r>
              <a:rPr lang="en-US" altLang="zh-CN" dirty="0"/>
              <a:t>SMP</a:t>
            </a:r>
            <a:r>
              <a:rPr lang="zh-CN" altLang="en-US" dirty="0"/>
              <a:t>系统</a:t>
            </a:r>
            <a:r>
              <a:rPr lang="zh-CN" altLang="en-US" dirty="0" smtClean="0"/>
              <a:t>中</a:t>
            </a:r>
            <a:endParaRPr lang="en-US" altLang="zh-CN" dirty="0" smtClean="0"/>
          </a:p>
          <a:p>
            <a:pPr lvl="2">
              <a:spcBef>
                <a:spcPts val="0"/>
              </a:spcBef>
            </a:pPr>
            <a:r>
              <a:rPr lang="zh-CN" altLang="en-US" dirty="0" smtClean="0"/>
              <a:t>若被切换进程仍可运行，</a:t>
            </a:r>
            <a:r>
              <a:rPr lang="zh-CN" altLang="en-US" dirty="0"/>
              <a:t>则调用</a:t>
            </a:r>
            <a:r>
              <a:rPr lang="en-US" altLang="zh-CN" dirty="0" err="1"/>
              <a:t>reschedule_idle</a:t>
            </a:r>
            <a:r>
              <a:rPr lang="en-US" altLang="zh-CN" dirty="0"/>
              <a:t>()</a:t>
            </a:r>
            <a:r>
              <a:rPr lang="zh-CN" altLang="en-US" dirty="0"/>
              <a:t>重新</a:t>
            </a:r>
            <a:r>
              <a:rPr lang="zh-CN" altLang="en-US" dirty="0" smtClean="0"/>
              <a:t>调度</a:t>
            </a:r>
            <a:endParaRPr lang="en-US" altLang="zh-CN" dirty="0" smtClean="0"/>
          </a:p>
          <a:p>
            <a:pPr lvl="2">
              <a:spcBef>
                <a:spcPts val="0"/>
              </a:spcBef>
            </a:pPr>
            <a:r>
              <a:rPr lang="zh-CN" altLang="en-US" dirty="0" smtClean="0"/>
              <a:t>选择</a:t>
            </a:r>
            <a:r>
              <a:rPr lang="zh-CN" altLang="en-US" dirty="0"/>
              <a:t>一个</a:t>
            </a:r>
            <a:r>
              <a:rPr lang="zh-CN" altLang="en-US" dirty="0" smtClean="0">
                <a:solidFill>
                  <a:srgbClr val="FF0000"/>
                </a:solidFill>
              </a:rPr>
              <a:t>空闲</a:t>
            </a:r>
            <a:r>
              <a:rPr lang="zh-CN" altLang="en-US" dirty="0" smtClean="0"/>
              <a:t>或</a:t>
            </a:r>
            <a:r>
              <a:rPr lang="zh-CN" altLang="en-US" dirty="0" smtClean="0">
                <a:solidFill>
                  <a:srgbClr val="FF0000"/>
                </a:solidFill>
              </a:rPr>
              <a:t>执行低</a:t>
            </a:r>
            <a:r>
              <a:rPr lang="zh-CN" altLang="en-US" dirty="0">
                <a:solidFill>
                  <a:srgbClr val="FF0000"/>
                </a:solidFill>
              </a:rPr>
              <a:t>优先级进程</a:t>
            </a:r>
            <a:r>
              <a:rPr lang="zh-CN" altLang="en-US" dirty="0"/>
              <a:t>的</a:t>
            </a:r>
            <a:r>
              <a:rPr lang="en-US" altLang="zh-CN" dirty="0"/>
              <a:t>CPU</a:t>
            </a:r>
            <a:r>
              <a:rPr lang="zh-CN" altLang="en-US" dirty="0"/>
              <a:t>来</a:t>
            </a:r>
            <a:r>
              <a:rPr lang="zh-CN" altLang="en-US" dirty="0" smtClean="0"/>
              <a:t>运行被切换进程</a:t>
            </a:r>
            <a:endParaRPr lang="zh-CN" altLang="en-US" dirty="0"/>
          </a:p>
          <a:p>
            <a:pPr>
              <a:spcBef>
                <a:spcPts val="0"/>
              </a:spcBef>
            </a:pPr>
            <a:r>
              <a:rPr lang="en-US" altLang="zh-CN" dirty="0"/>
              <a:t>goodness()</a:t>
            </a:r>
          </a:p>
          <a:p>
            <a:pPr lvl="1">
              <a:spcBef>
                <a:spcPts val="0"/>
              </a:spcBef>
            </a:pPr>
            <a:r>
              <a:rPr lang="zh-CN" altLang="en-US" dirty="0"/>
              <a:t>优先级计算函数，选择一个最合适的进程投入</a:t>
            </a:r>
            <a:r>
              <a:rPr lang="zh-CN" altLang="en-US" dirty="0" smtClean="0"/>
              <a:t>运行</a:t>
            </a:r>
            <a:endParaRPr lang="zh-CN" altLang="en-US" dirty="0"/>
          </a:p>
          <a:p>
            <a:pPr>
              <a:spcBef>
                <a:spcPts val="0"/>
              </a:spcBef>
            </a:pPr>
            <a:endParaRPr lang="en-US" altLang="zh-CN"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8419B863-442E-4B3D-A331-AE71EE4686DE}" type="slidenum">
              <a:rPr lang="en-US" altLang="zh-CN"/>
              <a:pPr/>
              <a:t>45</a:t>
            </a:fld>
            <a:endParaRPr lang="en-US" altLang="zh-CN"/>
          </a:p>
        </p:txBody>
      </p:sp>
      <p:sp>
        <p:nvSpPr>
          <p:cNvPr id="755714" name="Rectangle 2"/>
          <p:cNvSpPr>
            <a:spLocks noGrp="1" noChangeArrowheads="1"/>
          </p:cNvSpPr>
          <p:nvPr>
            <p:ph type="title"/>
          </p:nvPr>
        </p:nvSpPr>
        <p:spPr/>
        <p:txBody>
          <a:bodyPr/>
          <a:lstStyle/>
          <a:p>
            <a:r>
              <a:rPr lang="en-US" altLang="zh-CN" dirty="0" smtClean="0"/>
              <a:t>schedule()</a:t>
            </a:r>
            <a:r>
              <a:rPr lang="zh-CN" altLang="en-US" dirty="0" smtClean="0"/>
              <a:t>主要</a:t>
            </a:r>
            <a:r>
              <a:rPr lang="zh-CN" altLang="en-US" dirty="0"/>
              <a:t>工作</a:t>
            </a:r>
          </a:p>
        </p:txBody>
      </p:sp>
      <p:sp>
        <p:nvSpPr>
          <p:cNvPr id="755715" name="Rectangle 3"/>
          <p:cNvSpPr>
            <a:spLocks noGrp="1" noChangeArrowheads="1"/>
          </p:cNvSpPr>
          <p:nvPr>
            <p:ph type="body" idx="1"/>
          </p:nvPr>
        </p:nvSpPr>
        <p:spPr/>
        <p:txBody>
          <a:bodyPr/>
          <a:lstStyle/>
          <a:p>
            <a:pPr>
              <a:spcBef>
                <a:spcPts val="600"/>
              </a:spcBef>
            </a:pPr>
            <a:r>
              <a:rPr lang="zh-CN" altLang="en-US" dirty="0" smtClean="0"/>
              <a:t>从待切换进程的</a:t>
            </a:r>
            <a:r>
              <a:rPr lang="en-US" altLang="zh-CN" dirty="0" smtClean="0"/>
              <a:t>processor</a:t>
            </a:r>
            <a:r>
              <a:rPr lang="zh-CN" altLang="en-US" dirty="0"/>
              <a:t>域</a:t>
            </a:r>
            <a:r>
              <a:rPr lang="zh-CN" altLang="en-US" dirty="0" smtClean="0"/>
              <a:t>读取</a:t>
            </a:r>
            <a:r>
              <a:rPr lang="en-US" altLang="zh-CN" dirty="0" smtClean="0"/>
              <a:t>CPU</a:t>
            </a:r>
            <a:r>
              <a:rPr lang="zh-CN" altLang="en-US" dirty="0" smtClean="0"/>
              <a:t>标识</a:t>
            </a:r>
            <a:r>
              <a:rPr lang="zh-CN" altLang="en-US" dirty="0"/>
              <a:t>，</a:t>
            </a:r>
            <a:r>
              <a:rPr lang="zh-CN" altLang="en-US" dirty="0" smtClean="0"/>
              <a:t>存入</a:t>
            </a:r>
            <a:r>
              <a:rPr lang="en-US" altLang="zh-CN" dirty="0" err="1" smtClean="0"/>
              <a:t>this_cpu</a:t>
            </a:r>
            <a:endParaRPr lang="zh-CN" altLang="en-US" dirty="0"/>
          </a:p>
          <a:p>
            <a:pPr>
              <a:spcBef>
                <a:spcPts val="600"/>
              </a:spcBef>
            </a:pPr>
            <a:r>
              <a:rPr lang="zh-CN" altLang="en-US" dirty="0"/>
              <a:t>初始化</a:t>
            </a:r>
            <a:r>
              <a:rPr lang="en-US" altLang="zh-CN" dirty="0" err="1"/>
              <a:t>sched_data</a:t>
            </a:r>
            <a:r>
              <a:rPr lang="zh-CN" altLang="en-US" dirty="0"/>
              <a:t>变量，指向当前处理器</a:t>
            </a:r>
            <a:r>
              <a:rPr lang="en-US" altLang="zh-CN" dirty="0" err="1"/>
              <a:t>schedule_data</a:t>
            </a:r>
            <a:r>
              <a:rPr lang="zh-CN" altLang="en-US" dirty="0" smtClean="0"/>
              <a:t>结构</a:t>
            </a:r>
            <a:endParaRPr lang="zh-CN" altLang="en-US" dirty="0"/>
          </a:p>
          <a:p>
            <a:pPr>
              <a:spcBef>
                <a:spcPts val="600"/>
              </a:spcBef>
            </a:pPr>
            <a:r>
              <a:rPr lang="zh-CN" altLang="en-US" dirty="0" smtClean="0"/>
              <a:t>调用</a:t>
            </a:r>
            <a:r>
              <a:rPr lang="en-US" altLang="zh-CN" dirty="0"/>
              <a:t>goodness()</a:t>
            </a:r>
            <a:r>
              <a:rPr lang="zh-CN" altLang="en-US" dirty="0"/>
              <a:t>函数</a:t>
            </a:r>
            <a:r>
              <a:rPr lang="zh-CN" altLang="en-US" dirty="0" smtClean="0"/>
              <a:t>选取合适进程</a:t>
            </a:r>
            <a:endParaRPr lang="en-US" altLang="zh-CN" dirty="0" smtClean="0"/>
          </a:p>
          <a:p>
            <a:pPr>
              <a:spcBef>
                <a:spcPts val="600"/>
              </a:spcBef>
            </a:pPr>
            <a:r>
              <a:rPr lang="zh-CN" altLang="en-US" dirty="0" smtClean="0"/>
              <a:t>若需要，重新</a:t>
            </a:r>
            <a:r>
              <a:rPr lang="zh-CN" altLang="en-US" dirty="0"/>
              <a:t>计算动态</a:t>
            </a:r>
            <a:r>
              <a:rPr lang="zh-CN" altLang="en-US" dirty="0" smtClean="0"/>
              <a:t>优先权</a:t>
            </a:r>
            <a:endParaRPr lang="zh-CN" altLang="en-US" dirty="0"/>
          </a:p>
          <a:p>
            <a:pPr>
              <a:spcBef>
                <a:spcPts val="600"/>
              </a:spcBef>
            </a:pPr>
            <a:r>
              <a:rPr lang="zh-CN" altLang="en-US" dirty="0" smtClean="0"/>
              <a:t>将</a:t>
            </a:r>
            <a:r>
              <a:rPr lang="en-US" altLang="zh-CN" dirty="0" err="1" smtClean="0"/>
              <a:t>sched_data</a:t>
            </a:r>
            <a:r>
              <a:rPr lang="en-US" altLang="zh-CN" dirty="0" smtClean="0"/>
              <a:t>-</a:t>
            </a:r>
            <a:r>
              <a:rPr lang="en-US" altLang="zh-CN" dirty="0"/>
              <a:t>&gt;</a:t>
            </a:r>
            <a:r>
              <a:rPr lang="en-US" altLang="zh-CN" dirty="0" err="1"/>
              <a:t>last_schedule</a:t>
            </a:r>
            <a:r>
              <a:rPr lang="zh-CN" altLang="en-US" dirty="0" smtClean="0"/>
              <a:t>值修改为当前时间</a:t>
            </a:r>
            <a:endParaRPr lang="zh-CN" altLang="en-US" dirty="0"/>
          </a:p>
          <a:p>
            <a:pPr>
              <a:spcBef>
                <a:spcPts val="600"/>
              </a:spcBef>
            </a:pPr>
            <a:r>
              <a:rPr lang="zh-CN" altLang="en-US" dirty="0"/>
              <a:t>调用</a:t>
            </a:r>
            <a:r>
              <a:rPr lang="en-US" altLang="zh-CN" dirty="0" err="1">
                <a:solidFill>
                  <a:srgbClr val="FF0000"/>
                </a:solidFill>
              </a:rPr>
              <a:t>switch_to</a:t>
            </a:r>
            <a:r>
              <a:rPr lang="en-US" altLang="zh-CN" dirty="0" smtClean="0">
                <a:solidFill>
                  <a:srgbClr val="FF0000"/>
                </a:solidFill>
              </a:rPr>
              <a:t>()</a:t>
            </a:r>
            <a:r>
              <a:rPr lang="zh-CN" altLang="en-US" dirty="0" smtClean="0"/>
              <a:t>，切换进程上下文</a:t>
            </a:r>
            <a:endParaRPr lang="en-US" altLang="zh-CN" dirty="0" smtClean="0"/>
          </a:p>
          <a:p>
            <a:pPr>
              <a:spcBef>
                <a:spcPts val="600"/>
              </a:spcBef>
            </a:pPr>
            <a:r>
              <a:rPr lang="zh-CN" altLang="en-US" dirty="0" smtClean="0"/>
              <a:t>调用</a:t>
            </a:r>
            <a:r>
              <a:rPr lang="en-US" altLang="zh-CN" dirty="0" err="1" smtClean="0"/>
              <a:t>schedule_tail</a:t>
            </a:r>
            <a:r>
              <a:rPr lang="en-US" altLang="zh-CN" dirty="0" smtClean="0"/>
              <a:t>()</a:t>
            </a:r>
          </a:p>
          <a:p>
            <a:pPr lvl="1">
              <a:spcBef>
                <a:spcPts val="600"/>
              </a:spcBef>
            </a:pPr>
            <a:r>
              <a:rPr lang="zh-CN" altLang="en-US" dirty="0" smtClean="0"/>
              <a:t>若</a:t>
            </a:r>
            <a:r>
              <a:rPr lang="en-US" altLang="zh-CN" dirty="0" err="1" smtClean="0">
                <a:solidFill>
                  <a:srgbClr val="FF0000"/>
                </a:solidFill>
              </a:rPr>
              <a:t>prev</a:t>
            </a:r>
            <a:r>
              <a:rPr lang="zh-CN" altLang="en-US" dirty="0" smtClean="0"/>
              <a:t>所指向进程仍可运行且不是空闲进程</a:t>
            </a:r>
            <a:endParaRPr lang="en-US" altLang="zh-CN" dirty="0" smtClean="0"/>
          </a:p>
          <a:p>
            <a:pPr lvl="2">
              <a:spcBef>
                <a:spcPts val="600"/>
              </a:spcBef>
            </a:pPr>
            <a:r>
              <a:rPr lang="en-US" altLang="zh-CN" dirty="0" err="1" smtClean="0"/>
              <a:t>schedule_tail</a:t>
            </a:r>
            <a:r>
              <a:rPr lang="en-US" altLang="zh-CN" dirty="0" smtClean="0"/>
              <a:t>()</a:t>
            </a:r>
            <a:r>
              <a:rPr lang="zh-CN" altLang="en-US" dirty="0" smtClean="0"/>
              <a:t>调用</a:t>
            </a:r>
            <a:r>
              <a:rPr lang="en-US" altLang="zh-CN" dirty="0" err="1" smtClean="0"/>
              <a:t>reschedule_idle</a:t>
            </a:r>
            <a:r>
              <a:rPr lang="en-US" altLang="zh-CN" dirty="0" smtClean="0"/>
              <a:t>()</a:t>
            </a:r>
            <a:r>
              <a:rPr lang="zh-CN" altLang="en-US" dirty="0" smtClean="0"/>
              <a:t>为其选择合适</a:t>
            </a:r>
            <a:r>
              <a:rPr lang="en-US" altLang="zh-CN" dirty="0" smtClean="0"/>
              <a:t>CPU</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A081C745-D56E-4A00-8DD0-9BDA754DC403}" type="slidenum">
              <a:rPr lang="en-US" altLang="zh-CN"/>
              <a:pPr/>
              <a:t>46</a:t>
            </a:fld>
            <a:endParaRPr lang="en-US" altLang="zh-CN"/>
          </a:p>
        </p:txBody>
      </p:sp>
      <p:sp>
        <p:nvSpPr>
          <p:cNvPr id="757762" name="Rectangle 2"/>
          <p:cNvSpPr>
            <a:spLocks noGrp="1" noChangeArrowheads="1"/>
          </p:cNvSpPr>
          <p:nvPr>
            <p:ph type="title"/>
          </p:nvPr>
        </p:nvSpPr>
        <p:spPr/>
        <p:txBody>
          <a:bodyPr/>
          <a:lstStyle/>
          <a:p>
            <a:r>
              <a:rPr lang="zh-CN" altLang="en-US" dirty="0" smtClean="0"/>
              <a:t>进程调度中的</a:t>
            </a:r>
            <a:r>
              <a:rPr lang="en-US" altLang="zh-CN" dirty="0" err="1" smtClean="0"/>
              <a:t>prev</a:t>
            </a:r>
            <a:r>
              <a:rPr lang="zh-CN" altLang="en-US" dirty="0" smtClean="0"/>
              <a:t>指针</a:t>
            </a:r>
            <a:endParaRPr lang="zh-CN" altLang="en-US" dirty="0"/>
          </a:p>
        </p:txBody>
      </p:sp>
      <p:sp>
        <p:nvSpPr>
          <p:cNvPr id="757763" name="Rectangle 3"/>
          <p:cNvSpPr>
            <a:spLocks noGrp="1" noChangeArrowheads="1"/>
          </p:cNvSpPr>
          <p:nvPr>
            <p:ph type="body" idx="1"/>
          </p:nvPr>
        </p:nvSpPr>
        <p:spPr/>
        <p:txBody>
          <a:bodyPr/>
          <a:lstStyle/>
          <a:p>
            <a:pPr>
              <a:lnSpc>
                <a:spcPct val="90000"/>
              </a:lnSpc>
            </a:pPr>
            <a:r>
              <a:rPr lang="zh-CN" altLang="en-US" dirty="0" smtClean="0"/>
              <a:t>功能</a:t>
            </a:r>
            <a:endParaRPr lang="en-US" altLang="zh-CN" dirty="0" smtClean="0"/>
          </a:p>
          <a:p>
            <a:pPr lvl="1">
              <a:lnSpc>
                <a:spcPct val="90000"/>
              </a:lnSpc>
            </a:pPr>
            <a:r>
              <a:rPr lang="zh-CN" altLang="en-US" dirty="0" smtClean="0"/>
              <a:t>保存当前</a:t>
            </a:r>
            <a:r>
              <a:rPr lang="zh-CN" altLang="en-US" dirty="0"/>
              <a:t>进程，即可能</a:t>
            </a:r>
            <a:r>
              <a:rPr lang="zh-CN" altLang="en-US" dirty="0" smtClean="0"/>
              <a:t>被切换出去的进程</a:t>
            </a:r>
            <a:endParaRPr lang="zh-CN" altLang="en-US" dirty="0"/>
          </a:p>
          <a:p>
            <a:pPr lvl="1">
              <a:lnSpc>
                <a:spcPct val="90000"/>
              </a:lnSpc>
            </a:pPr>
            <a:r>
              <a:rPr lang="zh-CN" altLang="en-US" dirty="0" smtClean="0"/>
              <a:t>对实时进程</a:t>
            </a:r>
            <a:r>
              <a:rPr lang="en-US" altLang="zh-CN" dirty="0" smtClean="0"/>
              <a:t>(SCHED_RR)</a:t>
            </a:r>
            <a:endParaRPr lang="zh-CN" altLang="en-US" dirty="0"/>
          </a:p>
          <a:p>
            <a:pPr lvl="2">
              <a:lnSpc>
                <a:spcPct val="90000"/>
              </a:lnSpc>
            </a:pPr>
            <a:r>
              <a:rPr lang="zh-CN" altLang="en-US" sz="2000" dirty="0"/>
              <a:t>仅</a:t>
            </a:r>
            <a:r>
              <a:rPr lang="zh-CN" altLang="en-US" sz="2000" dirty="0" smtClean="0"/>
              <a:t>当进程</a:t>
            </a:r>
            <a:r>
              <a:rPr lang="zh-CN" altLang="en-US" sz="2000" dirty="0"/>
              <a:t>时间片</a:t>
            </a:r>
            <a:r>
              <a:rPr lang="zh-CN" altLang="en-US" sz="2000" dirty="0" smtClean="0"/>
              <a:t>结束后才切换到</a:t>
            </a:r>
            <a:r>
              <a:rPr lang="zh-CN" altLang="en-US" sz="2000" dirty="0"/>
              <a:t>其他</a:t>
            </a:r>
            <a:r>
              <a:rPr lang="zh-CN" altLang="en-US" sz="2000" dirty="0" smtClean="0"/>
              <a:t>进程</a:t>
            </a:r>
            <a:r>
              <a:rPr lang="zh-CN" altLang="en-US" sz="2000" dirty="0"/>
              <a:t>，此时将根据</a:t>
            </a:r>
            <a:r>
              <a:rPr lang="en-US" altLang="zh-CN" sz="2000" dirty="0"/>
              <a:t>nice</a:t>
            </a:r>
            <a:r>
              <a:rPr lang="zh-CN" altLang="en-US" sz="2000" dirty="0"/>
              <a:t>值重置</a:t>
            </a:r>
            <a:r>
              <a:rPr lang="en-US" altLang="zh-CN" sz="2000" dirty="0"/>
              <a:t>counter</a:t>
            </a:r>
            <a:r>
              <a:rPr lang="zh-CN" altLang="en-US" sz="2000" dirty="0"/>
              <a:t>，并将该进程置于就绪队列的</a:t>
            </a:r>
            <a:r>
              <a:rPr lang="zh-CN" altLang="en-US" sz="2000" dirty="0" smtClean="0"/>
              <a:t>末尾</a:t>
            </a:r>
            <a:endParaRPr lang="zh-CN" altLang="en-US" sz="2000" dirty="0"/>
          </a:p>
          <a:p>
            <a:pPr lvl="1">
              <a:lnSpc>
                <a:spcPct val="90000"/>
              </a:lnSpc>
            </a:pPr>
            <a:r>
              <a:rPr lang="zh-CN" altLang="en-US" dirty="0" smtClean="0"/>
              <a:t>对处于</a:t>
            </a:r>
            <a:r>
              <a:rPr lang="en-US" altLang="zh-CN" dirty="0" smtClean="0"/>
              <a:t>TASK_INTERRUPTIBLE</a:t>
            </a:r>
            <a:r>
              <a:rPr lang="zh-CN" altLang="en-US" dirty="0" smtClean="0"/>
              <a:t>、有信号需处理的进程</a:t>
            </a:r>
            <a:endParaRPr lang="en-US" altLang="zh-CN" dirty="0" smtClean="0"/>
          </a:p>
          <a:p>
            <a:pPr lvl="2">
              <a:lnSpc>
                <a:spcPct val="90000"/>
              </a:lnSpc>
            </a:pPr>
            <a:r>
              <a:rPr lang="zh-CN" altLang="en-US" sz="2000" dirty="0" smtClean="0"/>
              <a:t>不</a:t>
            </a:r>
            <a:r>
              <a:rPr lang="zh-CN" altLang="en-US" sz="2000" dirty="0"/>
              <a:t>立即执行该进程，</a:t>
            </a:r>
            <a:r>
              <a:rPr lang="zh-CN" altLang="en-US" sz="2000" dirty="0" smtClean="0"/>
              <a:t>而将</a:t>
            </a:r>
            <a:r>
              <a:rPr lang="zh-CN" altLang="en-US" sz="2000" dirty="0"/>
              <a:t>该进程置为</a:t>
            </a:r>
            <a:r>
              <a:rPr lang="zh-CN" altLang="en-US" sz="2000" dirty="0">
                <a:solidFill>
                  <a:srgbClr val="FF0000"/>
                </a:solidFill>
              </a:rPr>
              <a:t>就绪态</a:t>
            </a:r>
            <a:r>
              <a:rPr lang="zh-CN" altLang="en-US" sz="2000" dirty="0"/>
              <a:t>，</a:t>
            </a:r>
            <a:r>
              <a:rPr lang="zh-CN" altLang="en-US" sz="2000" dirty="0" smtClean="0"/>
              <a:t>参与</a:t>
            </a:r>
            <a:r>
              <a:rPr lang="en-US" altLang="zh-CN" sz="2000" dirty="0" smtClean="0"/>
              <a:t>goodness</a:t>
            </a:r>
            <a:r>
              <a:rPr lang="zh-CN" altLang="en-US" sz="2000" dirty="0" smtClean="0"/>
              <a:t>选择</a:t>
            </a:r>
            <a:endParaRPr lang="zh-CN" altLang="en-US" sz="2000" dirty="0"/>
          </a:p>
          <a:p>
            <a:pPr lvl="1">
              <a:lnSpc>
                <a:spcPct val="90000"/>
              </a:lnSpc>
            </a:pPr>
            <a:r>
              <a:rPr lang="en-US" altLang="zh-CN" dirty="0" err="1" smtClean="0"/>
              <a:t>prev</a:t>
            </a:r>
            <a:r>
              <a:rPr lang="zh-CN" altLang="en-US" dirty="0"/>
              <a:t>不处于就绪态，也不</a:t>
            </a:r>
            <a:r>
              <a:rPr lang="zh-CN" altLang="en-US" dirty="0" smtClean="0"/>
              <a:t>处于有</a:t>
            </a:r>
            <a:r>
              <a:rPr lang="zh-CN" altLang="en-US" dirty="0"/>
              <a:t>信号等待处理的挂起</a:t>
            </a:r>
            <a:r>
              <a:rPr lang="zh-CN" altLang="en-US" dirty="0" smtClean="0"/>
              <a:t>态</a:t>
            </a:r>
            <a:endParaRPr lang="en-US" altLang="zh-CN" dirty="0" smtClean="0"/>
          </a:p>
          <a:p>
            <a:pPr lvl="2">
              <a:lnSpc>
                <a:spcPct val="90000"/>
              </a:lnSpc>
            </a:pPr>
            <a:r>
              <a:rPr lang="zh-CN" altLang="en-US" sz="2000" dirty="0" smtClean="0"/>
              <a:t>将其从</a:t>
            </a:r>
            <a:r>
              <a:rPr lang="zh-CN" altLang="en-US" sz="2000" dirty="0"/>
              <a:t>就绪队列中</a:t>
            </a:r>
            <a:r>
              <a:rPr lang="zh-CN" altLang="en-US" sz="2000" dirty="0" smtClean="0"/>
              <a:t>删除</a:t>
            </a:r>
            <a:endParaRPr lang="en-US" altLang="zh-CN" sz="2000" dirty="0" smtClean="0"/>
          </a:p>
          <a:p>
            <a:pPr lvl="2">
              <a:lnSpc>
                <a:spcPct val="90000"/>
              </a:lnSpc>
            </a:pPr>
            <a:r>
              <a:rPr lang="zh-CN" altLang="en-US" sz="2000" dirty="0" smtClean="0"/>
              <a:t>此后</a:t>
            </a:r>
            <a:r>
              <a:rPr lang="zh-CN" altLang="en-US" sz="2000" dirty="0"/>
              <a:t>，除非有唤醒操作</a:t>
            </a:r>
            <a:r>
              <a:rPr lang="zh-CN" altLang="en-US" sz="2000" dirty="0" smtClean="0"/>
              <a:t>将其重新放回就绪</a:t>
            </a:r>
            <a:r>
              <a:rPr lang="zh-CN" altLang="en-US" sz="2000" dirty="0"/>
              <a:t>队列，</a:t>
            </a:r>
            <a:r>
              <a:rPr lang="zh-CN" altLang="en-US" sz="2000" dirty="0" smtClean="0"/>
              <a:t>否则不</a:t>
            </a:r>
            <a:r>
              <a:rPr lang="zh-CN" altLang="en-US" sz="2000" dirty="0"/>
              <a:t>参与</a:t>
            </a:r>
            <a:r>
              <a:rPr lang="zh-CN" altLang="en-US" sz="2000" dirty="0" smtClean="0"/>
              <a:t>调度</a:t>
            </a:r>
            <a:endParaRPr lang="zh-CN" altLang="en-US" sz="2000" dirty="0"/>
          </a:p>
          <a:p>
            <a:pPr lvl="1">
              <a:lnSpc>
                <a:spcPct val="90000"/>
              </a:lnSpc>
            </a:pPr>
            <a:r>
              <a:rPr lang="zh-CN" altLang="en-US" dirty="0"/>
              <a:t>被动方式启动调度器工作时，当前进程的</a:t>
            </a:r>
            <a:r>
              <a:rPr lang="en-US" altLang="zh-CN" dirty="0" err="1"/>
              <a:t>need_resched</a:t>
            </a:r>
            <a:r>
              <a:rPr lang="zh-CN" altLang="en-US" dirty="0" smtClean="0"/>
              <a:t>属性置位</a:t>
            </a:r>
            <a:endParaRPr lang="en-US" altLang="zh-CN" dirty="0" smtClean="0"/>
          </a:p>
          <a:p>
            <a:pPr lvl="2">
              <a:lnSpc>
                <a:spcPct val="90000"/>
              </a:lnSpc>
            </a:pPr>
            <a:r>
              <a:rPr lang="en-US" altLang="zh-CN" sz="2000" dirty="0" smtClean="0"/>
              <a:t>schedule()</a:t>
            </a:r>
            <a:r>
              <a:rPr lang="zh-CN" altLang="en-US" sz="2000" dirty="0" smtClean="0"/>
              <a:t>将清除该位，</a:t>
            </a:r>
            <a:r>
              <a:rPr lang="zh-CN" altLang="en-US" sz="2000" dirty="0"/>
              <a:t>表示该进程</a:t>
            </a:r>
            <a:r>
              <a:rPr lang="zh-CN" altLang="en-US" sz="2000" dirty="0" smtClean="0"/>
              <a:t>已在</a:t>
            </a:r>
            <a:r>
              <a:rPr lang="zh-CN" altLang="en-US" sz="2000" dirty="0"/>
              <a:t>调度器中</a:t>
            </a:r>
            <a:r>
              <a:rPr lang="zh-CN" altLang="en-US" sz="2000" dirty="0" smtClean="0"/>
              <a:t>得到处理</a:t>
            </a:r>
            <a:endParaRPr lang="zh-CN" altLang="en-US" sz="2000"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25B4C011-4D32-4A83-92BD-310F85619A24}" type="slidenum">
              <a:rPr lang="en-US" altLang="zh-CN"/>
              <a:pPr/>
              <a:t>47</a:t>
            </a:fld>
            <a:endParaRPr lang="en-US" altLang="zh-CN"/>
          </a:p>
        </p:txBody>
      </p:sp>
      <p:sp>
        <p:nvSpPr>
          <p:cNvPr id="758786" name="Rectangle 2"/>
          <p:cNvSpPr>
            <a:spLocks noGrp="1" noChangeArrowheads="1"/>
          </p:cNvSpPr>
          <p:nvPr>
            <p:ph type="title"/>
          </p:nvPr>
        </p:nvSpPr>
        <p:spPr/>
        <p:txBody>
          <a:bodyPr/>
          <a:lstStyle/>
          <a:p>
            <a:r>
              <a:rPr lang="zh-CN" altLang="en-US" dirty="0" smtClean="0"/>
              <a:t>进程调度中的</a:t>
            </a:r>
            <a:r>
              <a:rPr lang="en-US" altLang="zh-CN" dirty="0" smtClean="0"/>
              <a:t>next</a:t>
            </a:r>
            <a:r>
              <a:rPr lang="zh-CN" altLang="en-US" dirty="0" smtClean="0"/>
              <a:t>指针</a:t>
            </a:r>
            <a:endParaRPr lang="zh-CN" altLang="en-US" dirty="0"/>
          </a:p>
        </p:txBody>
      </p:sp>
      <p:sp>
        <p:nvSpPr>
          <p:cNvPr id="758787" name="Rectangle 3"/>
          <p:cNvSpPr>
            <a:spLocks noGrp="1" noChangeArrowheads="1"/>
          </p:cNvSpPr>
          <p:nvPr>
            <p:ph type="body" idx="1"/>
          </p:nvPr>
        </p:nvSpPr>
        <p:spPr>
          <a:xfrm>
            <a:off x="560388" y="1204913"/>
            <a:ext cx="8532812" cy="5589587"/>
          </a:xfrm>
        </p:spPr>
        <p:txBody>
          <a:bodyPr/>
          <a:lstStyle/>
          <a:p>
            <a:pPr>
              <a:spcBef>
                <a:spcPts val="0"/>
              </a:spcBef>
            </a:pPr>
            <a:r>
              <a:rPr lang="zh-CN" altLang="en-US" sz="2400" dirty="0" smtClean="0"/>
              <a:t>功能</a:t>
            </a:r>
            <a:endParaRPr lang="en-US" altLang="zh-CN" sz="2400" dirty="0" smtClean="0"/>
          </a:p>
          <a:p>
            <a:pPr lvl="1">
              <a:spcBef>
                <a:spcPts val="0"/>
              </a:spcBef>
            </a:pPr>
            <a:r>
              <a:rPr lang="zh-CN" altLang="en-US" dirty="0" smtClean="0"/>
              <a:t>保存待切换入的新进程</a:t>
            </a:r>
            <a:endParaRPr lang="en-US" altLang="zh-CN" dirty="0" smtClean="0"/>
          </a:p>
          <a:p>
            <a:pPr lvl="1">
              <a:spcBef>
                <a:spcPts val="0"/>
              </a:spcBef>
            </a:pPr>
            <a:r>
              <a:rPr lang="zh-CN" altLang="en-US" dirty="0" smtClean="0"/>
              <a:t>新进程</a:t>
            </a:r>
            <a:r>
              <a:rPr lang="zh-CN" altLang="en-US" dirty="0"/>
              <a:t>刚好是</a:t>
            </a:r>
            <a:r>
              <a:rPr lang="zh-CN" altLang="en-US" dirty="0" smtClean="0"/>
              <a:t>需切换</a:t>
            </a:r>
            <a:r>
              <a:rPr lang="zh-CN" altLang="en-US" dirty="0"/>
              <a:t>出去的老</a:t>
            </a:r>
            <a:r>
              <a:rPr lang="zh-CN" altLang="en-US" dirty="0" smtClean="0"/>
              <a:t>进程，不需进行</a:t>
            </a:r>
            <a:r>
              <a:rPr lang="zh-CN" altLang="en-US" dirty="0"/>
              <a:t>进程</a:t>
            </a:r>
            <a:r>
              <a:rPr lang="zh-CN" altLang="en-US" dirty="0" smtClean="0"/>
              <a:t>切换</a:t>
            </a:r>
            <a:endParaRPr lang="zh-CN" altLang="en-US" dirty="0"/>
          </a:p>
          <a:p>
            <a:pPr>
              <a:spcBef>
                <a:spcPts val="0"/>
              </a:spcBef>
            </a:pPr>
            <a:r>
              <a:rPr lang="zh-CN" altLang="en-US" sz="2400" dirty="0"/>
              <a:t>新</a:t>
            </a:r>
            <a:r>
              <a:rPr lang="zh-CN" altLang="en-US" sz="2400" dirty="0" smtClean="0"/>
              <a:t>进程运行</a:t>
            </a:r>
            <a:r>
              <a:rPr lang="zh-CN" altLang="en-US" sz="2400" dirty="0"/>
              <a:t>环境实际上</a:t>
            </a:r>
            <a:r>
              <a:rPr lang="zh-CN" altLang="en-US" sz="2400" dirty="0" smtClean="0"/>
              <a:t>主要指</a:t>
            </a:r>
            <a:r>
              <a:rPr lang="zh-CN" altLang="en-US" sz="2400" dirty="0">
                <a:solidFill>
                  <a:srgbClr val="FF0000"/>
                </a:solidFill>
              </a:rPr>
              <a:t>内存</a:t>
            </a:r>
          </a:p>
          <a:p>
            <a:pPr lvl="1">
              <a:spcBef>
                <a:spcPts val="0"/>
              </a:spcBef>
            </a:pPr>
            <a:r>
              <a:rPr lang="en-US" altLang="zh-CN" dirty="0" err="1" smtClean="0"/>
              <a:t>task_struct</a:t>
            </a:r>
            <a:r>
              <a:rPr lang="zh-CN" altLang="en-US" dirty="0" smtClean="0"/>
              <a:t>与调度相关</a:t>
            </a:r>
            <a:r>
              <a:rPr lang="zh-CN" altLang="en-US" dirty="0"/>
              <a:t>的内存属性：</a:t>
            </a:r>
            <a:r>
              <a:rPr lang="en-US" altLang="zh-CN" dirty="0">
                <a:solidFill>
                  <a:srgbClr val="FF0000"/>
                </a:solidFill>
              </a:rPr>
              <a:t>mm</a:t>
            </a:r>
            <a:r>
              <a:rPr lang="zh-CN" altLang="en-US" dirty="0"/>
              <a:t>和</a:t>
            </a:r>
            <a:r>
              <a:rPr lang="en-US" altLang="zh-CN" dirty="0" err="1" smtClean="0">
                <a:solidFill>
                  <a:srgbClr val="FF0000"/>
                </a:solidFill>
              </a:rPr>
              <a:t>active_mm</a:t>
            </a:r>
            <a:endParaRPr lang="en-US" altLang="zh-CN" dirty="0">
              <a:solidFill>
                <a:srgbClr val="FF0000"/>
              </a:solidFill>
            </a:endParaRPr>
          </a:p>
          <a:p>
            <a:pPr lvl="2">
              <a:spcBef>
                <a:spcPts val="0"/>
              </a:spcBef>
            </a:pPr>
            <a:r>
              <a:rPr lang="zh-CN" altLang="en-US" sz="2000" dirty="0" smtClean="0"/>
              <a:t>前者</a:t>
            </a:r>
            <a:r>
              <a:rPr lang="zh-CN" altLang="en-US" sz="2000" dirty="0"/>
              <a:t>指向进程所拥有的内存区域，</a:t>
            </a:r>
            <a:r>
              <a:rPr lang="zh-CN" altLang="en-US" sz="2000" dirty="0" smtClean="0"/>
              <a:t>后者指向进程实际</a:t>
            </a:r>
            <a:r>
              <a:rPr lang="zh-CN" altLang="en-US" sz="2000" dirty="0"/>
              <a:t>使用的</a:t>
            </a:r>
            <a:r>
              <a:rPr lang="zh-CN" altLang="en-US" sz="2000" dirty="0" smtClean="0"/>
              <a:t>内存</a:t>
            </a:r>
            <a:endParaRPr lang="zh-CN" altLang="en-US" sz="2000" dirty="0"/>
          </a:p>
          <a:p>
            <a:pPr lvl="1">
              <a:spcBef>
                <a:spcPts val="0"/>
              </a:spcBef>
            </a:pPr>
            <a:r>
              <a:rPr lang="zh-CN" altLang="en-US" dirty="0"/>
              <a:t>对于大多数进程，</a:t>
            </a:r>
            <a:r>
              <a:rPr lang="en-US" altLang="zh-CN" dirty="0"/>
              <a:t>mm</a:t>
            </a:r>
            <a:r>
              <a:rPr lang="zh-CN" altLang="en-US" dirty="0"/>
              <a:t>和</a:t>
            </a:r>
            <a:r>
              <a:rPr lang="en-US" altLang="zh-CN" dirty="0" err="1" smtClean="0"/>
              <a:t>active_mm</a:t>
            </a:r>
            <a:r>
              <a:rPr lang="zh-CN" altLang="en-US" dirty="0" smtClean="0"/>
              <a:t>相同</a:t>
            </a:r>
            <a:endParaRPr lang="en-US" altLang="zh-CN" dirty="0" smtClean="0"/>
          </a:p>
          <a:p>
            <a:pPr lvl="2">
              <a:spcBef>
                <a:spcPts val="0"/>
              </a:spcBef>
            </a:pPr>
            <a:r>
              <a:rPr lang="zh-CN" altLang="en-US" sz="2000" dirty="0" smtClean="0"/>
              <a:t>但内核线</a:t>
            </a:r>
            <a:r>
              <a:rPr lang="zh-CN" altLang="en-US" sz="2000" dirty="0"/>
              <a:t>程没有</a:t>
            </a:r>
            <a:r>
              <a:rPr lang="zh-CN" altLang="en-US" sz="2000" dirty="0" smtClean="0"/>
              <a:t>自主内存，其</a:t>
            </a:r>
            <a:r>
              <a:rPr lang="en-US" altLang="zh-CN" sz="2000" dirty="0" smtClean="0"/>
              <a:t>mm</a:t>
            </a:r>
            <a:r>
              <a:rPr lang="zh-CN" altLang="en-US" sz="2000" dirty="0"/>
              <a:t>指针永远为</a:t>
            </a:r>
            <a:r>
              <a:rPr lang="en-US" altLang="zh-CN" sz="2000" dirty="0" smtClean="0"/>
              <a:t>NULL</a:t>
            </a:r>
            <a:endParaRPr lang="zh-CN" altLang="en-US" sz="2000" dirty="0"/>
          </a:p>
          <a:p>
            <a:pPr lvl="1">
              <a:spcBef>
                <a:spcPts val="0"/>
              </a:spcBef>
            </a:pPr>
            <a:r>
              <a:rPr lang="zh-CN" altLang="en-US" dirty="0"/>
              <a:t>调度器</a:t>
            </a:r>
            <a:r>
              <a:rPr lang="zh-CN" altLang="en-US" dirty="0" smtClean="0"/>
              <a:t>判断</a:t>
            </a:r>
            <a:r>
              <a:rPr lang="en-US" altLang="zh-CN" dirty="0" smtClean="0">
                <a:solidFill>
                  <a:srgbClr val="FF0000"/>
                </a:solidFill>
              </a:rPr>
              <a:t>next-</a:t>
            </a:r>
            <a:r>
              <a:rPr lang="en-US" altLang="zh-CN" dirty="0">
                <a:solidFill>
                  <a:srgbClr val="FF0000"/>
                </a:solidFill>
              </a:rPr>
              <a:t>&gt;mm</a:t>
            </a:r>
            <a:r>
              <a:rPr lang="zh-CN" altLang="en-US" dirty="0">
                <a:solidFill>
                  <a:srgbClr val="FF0000"/>
                </a:solidFill>
              </a:rPr>
              <a:t>是否为</a:t>
            </a:r>
            <a:r>
              <a:rPr lang="zh-CN" altLang="en-US" dirty="0" smtClean="0">
                <a:solidFill>
                  <a:srgbClr val="FF0000"/>
                </a:solidFill>
              </a:rPr>
              <a:t>空</a:t>
            </a:r>
            <a:r>
              <a:rPr lang="zh-CN" altLang="en-US" dirty="0" smtClean="0"/>
              <a:t>，即可判断该</a:t>
            </a:r>
            <a:r>
              <a:rPr lang="zh-CN" altLang="en-US" dirty="0"/>
              <a:t>进程</a:t>
            </a:r>
            <a:r>
              <a:rPr lang="zh-CN" altLang="en-US" dirty="0" smtClean="0"/>
              <a:t>是否为内核线程</a:t>
            </a:r>
            <a:endParaRPr lang="zh-CN" altLang="en-US" dirty="0"/>
          </a:p>
          <a:p>
            <a:pPr lvl="2">
              <a:spcBef>
                <a:spcPts val="0"/>
              </a:spcBef>
            </a:pPr>
            <a:r>
              <a:rPr altLang="en-US" sz="2000" dirty="0" smtClean="0"/>
              <a:t>若</a:t>
            </a:r>
            <a:r>
              <a:rPr lang="zh-CN" altLang="en-US" sz="2000" dirty="0" smtClean="0"/>
              <a:t>是</a:t>
            </a:r>
            <a:r>
              <a:rPr lang="zh-CN" altLang="en-US" sz="2000" dirty="0"/>
              <a:t>，则继续使用</a:t>
            </a:r>
            <a:r>
              <a:rPr lang="en-US" altLang="zh-CN" sz="2000" dirty="0" err="1"/>
              <a:t>prev</a:t>
            </a:r>
            <a:r>
              <a:rPr lang="zh-CN" altLang="en-US" sz="2000" dirty="0"/>
              <a:t>的</a:t>
            </a:r>
            <a:r>
              <a:rPr lang="en-US" altLang="zh-CN" sz="2000" dirty="0" err="1" smtClean="0"/>
              <a:t>active_mm</a:t>
            </a:r>
            <a:r>
              <a:rPr lang="zh-CN" altLang="en-US" sz="2000" dirty="0" smtClean="0"/>
              <a:t>，并将</a:t>
            </a:r>
            <a:r>
              <a:rPr lang="en-US" altLang="zh-CN" sz="2000" dirty="0" err="1" smtClean="0"/>
              <a:t>cpu_tlbstate</a:t>
            </a:r>
            <a:r>
              <a:rPr lang="en-US" altLang="zh-CN" sz="2000" dirty="0" smtClean="0"/>
              <a:t>[</a:t>
            </a:r>
            <a:r>
              <a:rPr lang="en-US" altLang="zh-CN" sz="2000" dirty="0" err="1" smtClean="0"/>
              <a:t>cpu</a:t>
            </a:r>
            <a:r>
              <a:rPr lang="en-US" altLang="zh-CN" sz="2000" dirty="0"/>
              <a:t>].</a:t>
            </a:r>
            <a:r>
              <a:rPr lang="en-US" altLang="zh-CN" sz="2000" dirty="0" smtClean="0"/>
              <a:t>state</a:t>
            </a:r>
            <a:r>
              <a:rPr lang="zh-CN" altLang="en-US" sz="2000" dirty="0" smtClean="0"/>
              <a:t>设置为</a:t>
            </a:r>
            <a:r>
              <a:rPr lang="en-US" altLang="zh-CN" sz="2000" dirty="0"/>
              <a:t>TLBSTATE_LAZY</a:t>
            </a:r>
            <a:r>
              <a:rPr lang="zh-CN" altLang="en-US" sz="2000" dirty="0" smtClean="0"/>
              <a:t>，表示内存</a:t>
            </a:r>
            <a:r>
              <a:rPr lang="zh-CN" altLang="en-US" sz="2000" dirty="0"/>
              <a:t>管理部件不要刷新</a:t>
            </a:r>
            <a:r>
              <a:rPr lang="en-US" altLang="zh-CN" sz="2000" dirty="0" smtClean="0"/>
              <a:t>TLB</a:t>
            </a:r>
            <a:endParaRPr lang="zh-CN" altLang="en-US" sz="2000" dirty="0"/>
          </a:p>
          <a:p>
            <a:pPr lvl="2">
              <a:spcBef>
                <a:spcPts val="0"/>
              </a:spcBef>
            </a:pPr>
            <a:r>
              <a:rPr lang="zh-CN" altLang="en-US" sz="2000" dirty="0" smtClean="0"/>
              <a:t>否则，调用</a:t>
            </a:r>
            <a:r>
              <a:rPr lang="en-US" altLang="zh-CN" sz="2000" dirty="0" err="1"/>
              <a:t>switch_mm</a:t>
            </a:r>
            <a:r>
              <a:rPr lang="en-US" altLang="zh-CN" sz="2000" dirty="0"/>
              <a:t>()</a:t>
            </a:r>
            <a:r>
              <a:rPr lang="zh-CN" altLang="en-US" sz="2000" dirty="0"/>
              <a:t>函数进行内存的</a:t>
            </a:r>
            <a:r>
              <a:rPr lang="zh-CN" altLang="en-US" sz="2000" dirty="0" smtClean="0"/>
              <a:t>切换</a:t>
            </a:r>
            <a:endParaRPr lang="zh-CN" altLang="en-US" sz="2000" dirty="0"/>
          </a:p>
          <a:p>
            <a:pPr lvl="1">
              <a:spcBef>
                <a:spcPts val="0"/>
              </a:spcBef>
            </a:pPr>
            <a:r>
              <a:rPr lang="zh-CN" altLang="en-US" dirty="0"/>
              <a:t>设置好</a:t>
            </a:r>
            <a:r>
              <a:rPr lang="en-US" altLang="zh-CN" dirty="0" smtClean="0"/>
              <a:t>next</a:t>
            </a:r>
            <a:r>
              <a:rPr lang="zh-CN" altLang="en-US" dirty="0" smtClean="0"/>
              <a:t>内存环境后，可调用</a:t>
            </a:r>
            <a:r>
              <a:rPr lang="en-US" altLang="zh-CN" dirty="0" err="1"/>
              <a:t>mmdrop</a:t>
            </a:r>
            <a:r>
              <a:rPr lang="en-US" altLang="zh-CN" dirty="0"/>
              <a:t>()</a:t>
            </a:r>
            <a:r>
              <a:rPr lang="zh-CN" altLang="en-US" dirty="0" smtClean="0"/>
              <a:t>释放</a:t>
            </a:r>
            <a:r>
              <a:rPr lang="en-US" altLang="zh-CN" dirty="0" err="1" smtClean="0"/>
              <a:t>prev</a:t>
            </a:r>
            <a:r>
              <a:rPr lang="zh-CN" altLang="en-US" dirty="0"/>
              <a:t>的内存</a:t>
            </a:r>
            <a:r>
              <a:rPr lang="zh-CN" altLang="en-US" dirty="0" smtClean="0"/>
              <a:t>结构</a:t>
            </a:r>
            <a:endParaRPr lang="en-US" altLang="zh-CN" dirty="0" smtClean="0"/>
          </a:p>
          <a:p>
            <a:pPr lvl="2">
              <a:spcBef>
                <a:spcPts val="0"/>
              </a:spcBef>
            </a:pPr>
            <a:r>
              <a:rPr lang="zh-CN" altLang="en-US" sz="2000" dirty="0" smtClean="0"/>
              <a:t>所有</a:t>
            </a:r>
            <a:r>
              <a:rPr lang="zh-CN" altLang="en-US" sz="2000" dirty="0"/>
              <a:t>不在运行中的进程，其</a:t>
            </a:r>
            <a:r>
              <a:rPr lang="en-US" altLang="zh-CN" sz="2000" dirty="0" err="1"/>
              <a:t>active_mm</a:t>
            </a:r>
            <a:r>
              <a:rPr lang="zh-CN" altLang="en-US" sz="2000" dirty="0"/>
              <a:t>属性都应该为</a:t>
            </a:r>
            <a:r>
              <a:rPr lang="zh-CN" altLang="en-US" sz="2000" dirty="0" smtClean="0"/>
              <a:t>空</a:t>
            </a:r>
            <a:endParaRPr lang="zh-CN" altLang="en-US" sz="2000"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0B50E752-B5E8-40D7-8D8E-440A935E0440}" type="slidenum">
              <a:rPr lang="en-US" altLang="zh-CN"/>
              <a:pPr/>
              <a:t>48</a:t>
            </a:fld>
            <a:endParaRPr lang="en-US" altLang="zh-CN"/>
          </a:p>
        </p:txBody>
      </p:sp>
      <p:sp>
        <p:nvSpPr>
          <p:cNvPr id="796674" name="Rectangle 2"/>
          <p:cNvSpPr>
            <a:spLocks noGrp="1" noChangeArrowheads="1"/>
          </p:cNvSpPr>
          <p:nvPr>
            <p:ph type="title"/>
          </p:nvPr>
        </p:nvSpPr>
        <p:spPr/>
        <p:txBody>
          <a:bodyPr/>
          <a:lstStyle/>
          <a:p>
            <a:r>
              <a:rPr lang="en-US" altLang="zh-CN"/>
              <a:t>schedule()</a:t>
            </a:r>
            <a:r>
              <a:rPr lang="zh-CN" altLang="en-US"/>
              <a:t>函数代码分析</a:t>
            </a:r>
          </a:p>
        </p:txBody>
      </p:sp>
      <p:sp>
        <p:nvSpPr>
          <p:cNvPr id="796675" name="Rectangle 3"/>
          <p:cNvSpPr>
            <a:spLocks noGrp="1" noChangeArrowheads="1"/>
          </p:cNvSpPr>
          <p:nvPr>
            <p:ph type="body" idx="1"/>
          </p:nvPr>
        </p:nvSpPr>
        <p:spPr/>
        <p:txBody>
          <a:bodyPr/>
          <a:lstStyle/>
          <a:p>
            <a:endParaRPr lang="zh-CN" altLang="zh-CN"/>
          </a:p>
        </p:txBody>
      </p:sp>
      <p:pic>
        <p:nvPicPr>
          <p:cNvPr id="796676" name="Picture 4"/>
          <p:cNvPicPr>
            <a:picLocks noChangeAspect="1" noChangeArrowheads="1"/>
          </p:cNvPicPr>
          <p:nvPr/>
        </p:nvPicPr>
        <p:blipFill>
          <a:blip r:embed="rId2" cstate="print"/>
          <a:srcRect/>
          <a:stretch>
            <a:fillRect/>
          </a:stretch>
        </p:blipFill>
        <p:spPr bwMode="auto">
          <a:xfrm>
            <a:off x="1692275" y="1341438"/>
            <a:ext cx="5975350" cy="5267325"/>
          </a:xfrm>
          <a:prstGeom prst="rect">
            <a:avLst/>
          </a:prstGeom>
          <a:noFill/>
        </p:spPr>
      </p:pic>
      <p:sp>
        <p:nvSpPr>
          <p:cNvPr id="6" name="椭圆 5"/>
          <p:cNvSpPr/>
          <p:nvPr/>
        </p:nvSpPr>
        <p:spPr bwMode="auto">
          <a:xfrm>
            <a:off x="1142976" y="4340490"/>
            <a:ext cx="4214842" cy="302956"/>
          </a:xfrm>
          <a:prstGeom prst="ellipse">
            <a:avLst/>
          </a:prstGeom>
          <a:noFill/>
          <a:ln w="19050" cap="flat" cmpd="sng" algn="ctr">
            <a:solidFill>
              <a:srgbClr val="9900CC"/>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097654C7-A634-4369-BF8E-F9A1BB5DF12D}" type="slidenum">
              <a:rPr lang="en-US" altLang="zh-CN"/>
              <a:pPr/>
              <a:t>49</a:t>
            </a:fld>
            <a:endParaRPr lang="en-US" altLang="zh-CN"/>
          </a:p>
        </p:txBody>
      </p:sp>
      <p:sp>
        <p:nvSpPr>
          <p:cNvPr id="797698" name="Rectangle 2"/>
          <p:cNvSpPr>
            <a:spLocks noGrp="1" noChangeArrowheads="1"/>
          </p:cNvSpPr>
          <p:nvPr>
            <p:ph type="title"/>
          </p:nvPr>
        </p:nvSpPr>
        <p:spPr/>
        <p:txBody>
          <a:bodyPr/>
          <a:lstStyle/>
          <a:p>
            <a:r>
              <a:rPr lang="en-US" altLang="zh-CN" dirty="0"/>
              <a:t>schedule()</a:t>
            </a:r>
            <a:r>
              <a:rPr lang="zh-CN" altLang="en-US" dirty="0"/>
              <a:t>函数代码</a:t>
            </a:r>
            <a:r>
              <a:rPr lang="zh-CN" altLang="en-US" dirty="0" smtClean="0"/>
              <a:t>分析</a:t>
            </a:r>
            <a:r>
              <a:rPr lang="en-US" altLang="zh-CN" dirty="0" smtClean="0"/>
              <a:t>(</a:t>
            </a:r>
            <a:r>
              <a:rPr lang="zh-CN" altLang="en-US" dirty="0" smtClean="0"/>
              <a:t>续</a:t>
            </a:r>
            <a:r>
              <a:rPr lang="en-US" altLang="zh-CN" dirty="0" smtClean="0"/>
              <a:t>)</a:t>
            </a:r>
            <a:endParaRPr lang="zh-CN" altLang="en-US" dirty="0"/>
          </a:p>
        </p:txBody>
      </p:sp>
      <p:sp>
        <p:nvSpPr>
          <p:cNvPr id="797699" name="Rectangle 3"/>
          <p:cNvSpPr>
            <a:spLocks noGrp="1" noChangeArrowheads="1"/>
          </p:cNvSpPr>
          <p:nvPr>
            <p:ph type="body" idx="1"/>
          </p:nvPr>
        </p:nvSpPr>
        <p:spPr/>
        <p:txBody>
          <a:bodyPr/>
          <a:lstStyle/>
          <a:p>
            <a:endParaRPr lang="zh-CN" altLang="zh-CN" dirty="0"/>
          </a:p>
        </p:txBody>
      </p:sp>
      <p:pic>
        <p:nvPicPr>
          <p:cNvPr id="797700" name="Picture 4"/>
          <p:cNvPicPr>
            <a:picLocks noChangeAspect="1" noChangeArrowheads="1"/>
          </p:cNvPicPr>
          <p:nvPr/>
        </p:nvPicPr>
        <p:blipFill>
          <a:blip r:embed="rId2" cstate="print"/>
          <a:srcRect/>
          <a:stretch>
            <a:fillRect/>
          </a:stretch>
        </p:blipFill>
        <p:spPr bwMode="auto">
          <a:xfrm>
            <a:off x="1255713" y="1420813"/>
            <a:ext cx="6264275" cy="5230812"/>
          </a:xfrm>
          <a:prstGeom prst="rect">
            <a:avLst/>
          </a:prstGeom>
          <a:noFill/>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7" name="椭圆 6"/>
          <p:cNvSpPr/>
          <p:nvPr/>
        </p:nvSpPr>
        <p:spPr bwMode="auto">
          <a:xfrm>
            <a:off x="760386" y="3222624"/>
            <a:ext cx="7429552" cy="908864"/>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36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8" name="椭圆 7"/>
          <p:cNvSpPr/>
          <p:nvPr/>
        </p:nvSpPr>
        <p:spPr bwMode="auto">
          <a:xfrm>
            <a:off x="785786" y="6286520"/>
            <a:ext cx="4000528" cy="476071"/>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6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灯片编号占位符 3"/>
          <p:cNvSpPr>
            <a:spLocks noGrp="1"/>
          </p:cNvSpPr>
          <p:nvPr>
            <p:ph type="sldNum" sz="quarter" idx="10"/>
          </p:nvPr>
        </p:nvSpPr>
        <p:spPr/>
        <p:txBody>
          <a:bodyPr/>
          <a:lstStyle/>
          <a:p>
            <a:fld id="{263AAD5D-0655-489A-928F-14DF49D3179D}" type="slidenum">
              <a:rPr lang="en-US" altLang="zh-CN"/>
              <a:pPr/>
              <a:t>5</a:t>
            </a:fld>
            <a:endParaRPr lang="en-US" altLang="zh-CN" dirty="0"/>
          </a:p>
        </p:txBody>
      </p:sp>
      <p:sp>
        <p:nvSpPr>
          <p:cNvPr id="816130" name="Rectangle 2"/>
          <p:cNvSpPr>
            <a:spLocks noGrp="1" noChangeArrowheads="1"/>
          </p:cNvSpPr>
          <p:nvPr>
            <p:ph type="title"/>
          </p:nvPr>
        </p:nvSpPr>
        <p:spPr/>
        <p:txBody>
          <a:bodyPr/>
          <a:lstStyle/>
          <a:p>
            <a:r>
              <a:rPr lang="zh-CN" altLang="en-US" dirty="0" smtClean="0"/>
              <a:t>三</a:t>
            </a:r>
            <a:r>
              <a:rPr lang="zh-CN" altLang="en-US" dirty="0"/>
              <a:t>级调度模型</a:t>
            </a:r>
          </a:p>
        </p:txBody>
      </p:sp>
      <p:sp>
        <p:nvSpPr>
          <p:cNvPr id="816131" name="Rectangle 3"/>
          <p:cNvSpPr>
            <a:spLocks noGrp="1" noChangeArrowheads="1"/>
          </p:cNvSpPr>
          <p:nvPr>
            <p:ph type="body" idx="1"/>
          </p:nvPr>
        </p:nvSpPr>
        <p:spPr/>
        <p:txBody>
          <a:bodyPr/>
          <a:lstStyle/>
          <a:p>
            <a:endParaRPr lang="zh-CN" altLang="zh-CN" dirty="0"/>
          </a:p>
        </p:txBody>
      </p:sp>
      <p:grpSp>
        <p:nvGrpSpPr>
          <p:cNvPr id="816132" name="Group 4"/>
          <p:cNvGrpSpPr>
            <a:grpSpLocks/>
          </p:cNvGrpSpPr>
          <p:nvPr/>
        </p:nvGrpSpPr>
        <p:grpSpPr bwMode="auto">
          <a:xfrm>
            <a:off x="755650" y="2133600"/>
            <a:ext cx="8101013" cy="4105275"/>
            <a:chOff x="1753" y="3235"/>
            <a:chExt cx="7740" cy="4913"/>
          </a:xfrm>
        </p:grpSpPr>
        <p:grpSp>
          <p:nvGrpSpPr>
            <p:cNvPr id="816133" name="Group 5"/>
            <p:cNvGrpSpPr>
              <a:grpSpLocks/>
            </p:cNvGrpSpPr>
            <p:nvPr/>
          </p:nvGrpSpPr>
          <p:grpSpPr bwMode="auto">
            <a:xfrm>
              <a:off x="4697" y="3959"/>
              <a:ext cx="1635" cy="312"/>
              <a:chOff x="3780" y="5028"/>
              <a:chExt cx="1800" cy="312"/>
            </a:xfrm>
          </p:grpSpPr>
          <p:sp>
            <p:nvSpPr>
              <p:cNvPr id="816134" name="Line 6"/>
              <p:cNvSpPr>
                <a:spLocks noChangeShapeType="1"/>
              </p:cNvSpPr>
              <p:nvPr/>
            </p:nvSpPr>
            <p:spPr bwMode="auto">
              <a:xfrm>
                <a:off x="3780" y="5028"/>
                <a:ext cx="1800" cy="0"/>
              </a:xfrm>
              <a:prstGeom prst="line">
                <a:avLst/>
              </a:prstGeom>
              <a:noFill/>
              <a:ln w="19050">
                <a:solidFill>
                  <a:srgbClr val="000000"/>
                </a:solidFill>
                <a:round/>
                <a:headEnd/>
                <a:tailEnd/>
              </a:ln>
            </p:spPr>
            <p:txBody>
              <a:bodyPr/>
              <a:lstStyle/>
              <a:p>
                <a:endParaRPr lang="zh-CN" altLang="en-US"/>
              </a:p>
            </p:txBody>
          </p:sp>
          <p:sp>
            <p:nvSpPr>
              <p:cNvPr id="816135" name="Line 7"/>
              <p:cNvSpPr>
                <a:spLocks noChangeShapeType="1"/>
              </p:cNvSpPr>
              <p:nvPr/>
            </p:nvSpPr>
            <p:spPr bwMode="auto">
              <a:xfrm>
                <a:off x="3780" y="5340"/>
                <a:ext cx="1800" cy="0"/>
              </a:xfrm>
              <a:prstGeom prst="line">
                <a:avLst/>
              </a:prstGeom>
              <a:noFill/>
              <a:ln w="19050">
                <a:solidFill>
                  <a:srgbClr val="000000"/>
                </a:solidFill>
                <a:round/>
                <a:headEnd/>
                <a:tailEnd/>
              </a:ln>
            </p:spPr>
            <p:txBody>
              <a:bodyPr/>
              <a:lstStyle/>
              <a:p>
                <a:endParaRPr lang="zh-CN" altLang="en-US"/>
              </a:p>
            </p:txBody>
          </p:sp>
          <p:sp>
            <p:nvSpPr>
              <p:cNvPr id="816136" name="Line 8"/>
              <p:cNvSpPr>
                <a:spLocks noChangeShapeType="1"/>
              </p:cNvSpPr>
              <p:nvPr/>
            </p:nvSpPr>
            <p:spPr bwMode="auto">
              <a:xfrm>
                <a:off x="5580" y="5028"/>
                <a:ext cx="0" cy="312"/>
              </a:xfrm>
              <a:prstGeom prst="line">
                <a:avLst/>
              </a:prstGeom>
              <a:noFill/>
              <a:ln w="19050">
                <a:solidFill>
                  <a:srgbClr val="000000"/>
                </a:solidFill>
                <a:round/>
                <a:headEnd/>
                <a:tailEnd/>
              </a:ln>
            </p:spPr>
            <p:txBody>
              <a:bodyPr/>
              <a:lstStyle/>
              <a:p>
                <a:endParaRPr lang="zh-CN" altLang="en-US"/>
              </a:p>
            </p:txBody>
          </p:sp>
          <p:sp>
            <p:nvSpPr>
              <p:cNvPr id="816137" name="Line 9"/>
              <p:cNvSpPr>
                <a:spLocks noChangeShapeType="1"/>
              </p:cNvSpPr>
              <p:nvPr/>
            </p:nvSpPr>
            <p:spPr bwMode="auto">
              <a:xfrm>
                <a:off x="5400" y="5028"/>
                <a:ext cx="0" cy="312"/>
              </a:xfrm>
              <a:prstGeom prst="line">
                <a:avLst/>
              </a:prstGeom>
              <a:noFill/>
              <a:ln w="9525">
                <a:solidFill>
                  <a:srgbClr val="000000"/>
                </a:solidFill>
                <a:round/>
                <a:headEnd/>
                <a:tailEnd/>
              </a:ln>
            </p:spPr>
            <p:txBody>
              <a:bodyPr/>
              <a:lstStyle/>
              <a:p>
                <a:endParaRPr lang="zh-CN" altLang="en-US"/>
              </a:p>
            </p:txBody>
          </p:sp>
          <p:sp>
            <p:nvSpPr>
              <p:cNvPr id="816138" name="Line 10"/>
              <p:cNvSpPr>
                <a:spLocks noChangeShapeType="1"/>
              </p:cNvSpPr>
              <p:nvPr/>
            </p:nvSpPr>
            <p:spPr bwMode="auto">
              <a:xfrm>
                <a:off x="5220" y="5028"/>
                <a:ext cx="0" cy="312"/>
              </a:xfrm>
              <a:prstGeom prst="line">
                <a:avLst/>
              </a:prstGeom>
              <a:noFill/>
              <a:ln w="9525">
                <a:solidFill>
                  <a:srgbClr val="000000"/>
                </a:solidFill>
                <a:round/>
                <a:headEnd/>
                <a:tailEnd/>
              </a:ln>
            </p:spPr>
            <p:txBody>
              <a:bodyPr/>
              <a:lstStyle/>
              <a:p>
                <a:endParaRPr lang="zh-CN" altLang="en-US"/>
              </a:p>
            </p:txBody>
          </p:sp>
          <p:sp>
            <p:nvSpPr>
              <p:cNvPr id="816139" name="Line 11"/>
              <p:cNvSpPr>
                <a:spLocks noChangeShapeType="1"/>
              </p:cNvSpPr>
              <p:nvPr/>
            </p:nvSpPr>
            <p:spPr bwMode="auto">
              <a:xfrm>
                <a:off x="5040" y="5028"/>
                <a:ext cx="0" cy="312"/>
              </a:xfrm>
              <a:prstGeom prst="line">
                <a:avLst/>
              </a:prstGeom>
              <a:noFill/>
              <a:ln w="9525">
                <a:solidFill>
                  <a:srgbClr val="000000"/>
                </a:solidFill>
                <a:round/>
                <a:headEnd/>
                <a:tailEnd/>
              </a:ln>
            </p:spPr>
            <p:txBody>
              <a:bodyPr/>
              <a:lstStyle/>
              <a:p>
                <a:endParaRPr lang="zh-CN" altLang="en-US"/>
              </a:p>
            </p:txBody>
          </p:sp>
          <p:sp>
            <p:nvSpPr>
              <p:cNvPr id="816140" name="Line 12"/>
              <p:cNvSpPr>
                <a:spLocks noChangeShapeType="1"/>
              </p:cNvSpPr>
              <p:nvPr/>
            </p:nvSpPr>
            <p:spPr bwMode="auto">
              <a:xfrm>
                <a:off x="4860" y="5028"/>
                <a:ext cx="0" cy="312"/>
              </a:xfrm>
              <a:prstGeom prst="line">
                <a:avLst/>
              </a:prstGeom>
              <a:noFill/>
              <a:ln w="9525">
                <a:solidFill>
                  <a:srgbClr val="000000"/>
                </a:solidFill>
                <a:round/>
                <a:headEnd/>
                <a:tailEnd/>
              </a:ln>
            </p:spPr>
            <p:txBody>
              <a:bodyPr/>
              <a:lstStyle/>
              <a:p>
                <a:endParaRPr lang="zh-CN" altLang="en-US"/>
              </a:p>
            </p:txBody>
          </p:sp>
          <p:sp>
            <p:nvSpPr>
              <p:cNvPr id="816141" name="Line 13"/>
              <p:cNvSpPr>
                <a:spLocks noChangeShapeType="1"/>
              </p:cNvSpPr>
              <p:nvPr/>
            </p:nvSpPr>
            <p:spPr bwMode="auto">
              <a:xfrm>
                <a:off x="4680" y="5028"/>
                <a:ext cx="0" cy="312"/>
              </a:xfrm>
              <a:prstGeom prst="line">
                <a:avLst/>
              </a:prstGeom>
              <a:noFill/>
              <a:ln w="9525">
                <a:solidFill>
                  <a:srgbClr val="000000"/>
                </a:solidFill>
                <a:round/>
                <a:headEnd/>
                <a:tailEnd/>
              </a:ln>
            </p:spPr>
            <p:txBody>
              <a:bodyPr/>
              <a:lstStyle/>
              <a:p>
                <a:endParaRPr lang="zh-CN" altLang="en-US"/>
              </a:p>
            </p:txBody>
          </p:sp>
          <p:sp>
            <p:nvSpPr>
              <p:cNvPr id="816142" name="Line 14"/>
              <p:cNvSpPr>
                <a:spLocks noChangeShapeType="1"/>
              </p:cNvSpPr>
              <p:nvPr/>
            </p:nvSpPr>
            <p:spPr bwMode="auto">
              <a:xfrm>
                <a:off x="4500" y="5028"/>
                <a:ext cx="0" cy="312"/>
              </a:xfrm>
              <a:prstGeom prst="line">
                <a:avLst/>
              </a:prstGeom>
              <a:noFill/>
              <a:ln w="9525">
                <a:solidFill>
                  <a:srgbClr val="000000"/>
                </a:solidFill>
                <a:round/>
                <a:headEnd/>
                <a:tailEnd/>
              </a:ln>
            </p:spPr>
            <p:txBody>
              <a:bodyPr/>
              <a:lstStyle/>
              <a:p>
                <a:endParaRPr lang="zh-CN" altLang="en-US"/>
              </a:p>
            </p:txBody>
          </p:sp>
          <p:sp>
            <p:nvSpPr>
              <p:cNvPr id="816143" name="Line 15"/>
              <p:cNvSpPr>
                <a:spLocks noChangeShapeType="1"/>
              </p:cNvSpPr>
              <p:nvPr/>
            </p:nvSpPr>
            <p:spPr bwMode="auto">
              <a:xfrm>
                <a:off x="4320" y="5028"/>
                <a:ext cx="0" cy="312"/>
              </a:xfrm>
              <a:prstGeom prst="line">
                <a:avLst/>
              </a:prstGeom>
              <a:noFill/>
              <a:ln w="9525">
                <a:solidFill>
                  <a:srgbClr val="000000"/>
                </a:solidFill>
                <a:round/>
                <a:headEnd/>
                <a:tailEnd/>
              </a:ln>
            </p:spPr>
            <p:txBody>
              <a:bodyPr/>
              <a:lstStyle/>
              <a:p>
                <a:endParaRPr lang="zh-CN" altLang="en-US"/>
              </a:p>
            </p:txBody>
          </p:sp>
          <p:sp>
            <p:nvSpPr>
              <p:cNvPr id="816144" name="Line 16"/>
              <p:cNvSpPr>
                <a:spLocks noChangeShapeType="1"/>
              </p:cNvSpPr>
              <p:nvPr/>
            </p:nvSpPr>
            <p:spPr bwMode="auto">
              <a:xfrm>
                <a:off x="4140" y="5028"/>
                <a:ext cx="0" cy="312"/>
              </a:xfrm>
              <a:prstGeom prst="line">
                <a:avLst/>
              </a:prstGeom>
              <a:noFill/>
              <a:ln w="9525">
                <a:solidFill>
                  <a:srgbClr val="000000"/>
                </a:solidFill>
                <a:round/>
                <a:headEnd/>
                <a:tailEnd/>
              </a:ln>
            </p:spPr>
            <p:txBody>
              <a:bodyPr/>
              <a:lstStyle/>
              <a:p>
                <a:endParaRPr lang="zh-CN" altLang="en-US"/>
              </a:p>
            </p:txBody>
          </p:sp>
          <p:sp>
            <p:nvSpPr>
              <p:cNvPr id="816145" name="Line 17"/>
              <p:cNvSpPr>
                <a:spLocks noChangeShapeType="1"/>
              </p:cNvSpPr>
              <p:nvPr/>
            </p:nvSpPr>
            <p:spPr bwMode="auto">
              <a:xfrm>
                <a:off x="3960" y="5028"/>
                <a:ext cx="0" cy="312"/>
              </a:xfrm>
              <a:prstGeom prst="line">
                <a:avLst/>
              </a:prstGeom>
              <a:noFill/>
              <a:ln w="9525">
                <a:solidFill>
                  <a:srgbClr val="000000"/>
                </a:solidFill>
                <a:round/>
                <a:headEnd/>
                <a:tailEnd/>
              </a:ln>
            </p:spPr>
            <p:txBody>
              <a:bodyPr/>
              <a:lstStyle/>
              <a:p>
                <a:endParaRPr lang="zh-CN" altLang="en-US"/>
              </a:p>
            </p:txBody>
          </p:sp>
        </p:grpSp>
        <p:grpSp>
          <p:nvGrpSpPr>
            <p:cNvPr id="816146" name="Group 18"/>
            <p:cNvGrpSpPr>
              <a:grpSpLocks/>
            </p:cNvGrpSpPr>
            <p:nvPr/>
          </p:nvGrpSpPr>
          <p:grpSpPr bwMode="auto">
            <a:xfrm>
              <a:off x="4697" y="5029"/>
              <a:ext cx="1635" cy="312"/>
              <a:chOff x="3780" y="5808"/>
              <a:chExt cx="1800" cy="312"/>
            </a:xfrm>
          </p:grpSpPr>
          <p:sp>
            <p:nvSpPr>
              <p:cNvPr id="816147" name="Line 19"/>
              <p:cNvSpPr>
                <a:spLocks noChangeShapeType="1"/>
              </p:cNvSpPr>
              <p:nvPr/>
            </p:nvSpPr>
            <p:spPr bwMode="auto">
              <a:xfrm>
                <a:off x="3780" y="5808"/>
                <a:ext cx="1800" cy="0"/>
              </a:xfrm>
              <a:prstGeom prst="line">
                <a:avLst/>
              </a:prstGeom>
              <a:noFill/>
              <a:ln w="19050">
                <a:solidFill>
                  <a:srgbClr val="000000"/>
                </a:solidFill>
                <a:round/>
                <a:headEnd/>
                <a:tailEnd/>
              </a:ln>
            </p:spPr>
            <p:txBody>
              <a:bodyPr/>
              <a:lstStyle/>
              <a:p>
                <a:endParaRPr lang="zh-CN" altLang="en-US"/>
              </a:p>
            </p:txBody>
          </p:sp>
          <p:sp>
            <p:nvSpPr>
              <p:cNvPr id="816148" name="Line 20"/>
              <p:cNvSpPr>
                <a:spLocks noChangeShapeType="1"/>
              </p:cNvSpPr>
              <p:nvPr/>
            </p:nvSpPr>
            <p:spPr bwMode="auto">
              <a:xfrm>
                <a:off x="3780" y="6120"/>
                <a:ext cx="1800" cy="0"/>
              </a:xfrm>
              <a:prstGeom prst="line">
                <a:avLst/>
              </a:prstGeom>
              <a:noFill/>
              <a:ln w="19050">
                <a:solidFill>
                  <a:srgbClr val="000000"/>
                </a:solidFill>
                <a:round/>
                <a:headEnd/>
                <a:tailEnd/>
              </a:ln>
            </p:spPr>
            <p:txBody>
              <a:bodyPr/>
              <a:lstStyle/>
              <a:p>
                <a:endParaRPr lang="zh-CN" altLang="en-US"/>
              </a:p>
            </p:txBody>
          </p:sp>
          <p:sp>
            <p:nvSpPr>
              <p:cNvPr id="816149" name="Line 21"/>
              <p:cNvSpPr>
                <a:spLocks noChangeShapeType="1"/>
              </p:cNvSpPr>
              <p:nvPr/>
            </p:nvSpPr>
            <p:spPr bwMode="auto">
              <a:xfrm>
                <a:off x="3780" y="5808"/>
                <a:ext cx="0" cy="312"/>
              </a:xfrm>
              <a:prstGeom prst="line">
                <a:avLst/>
              </a:prstGeom>
              <a:noFill/>
              <a:ln w="19050">
                <a:solidFill>
                  <a:srgbClr val="000000"/>
                </a:solidFill>
                <a:round/>
                <a:headEnd/>
                <a:tailEnd/>
              </a:ln>
            </p:spPr>
            <p:txBody>
              <a:bodyPr/>
              <a:lstStyle/>
              <a:p>
                <a:endParaRPr lang="zh-CN" altLang="en-US"/>
              </a:p>
            </p:txBody>
          </p:sp>
          <p:sp>
            <p:nvSpPr>
              <p:cNvPr id="816150" name="Line 22"/>
              <p:cNvSpPr>
                <a:spLocks noChangeShapeType="1"/>
              </p:cNvSpPr>
              <p:nvPr/>
            </p:nvSpPr>
            <p:spPr bwMode="auto">
              <a:xfrm>
                <a:off x="5400" y="5808"/>
                <a:ext cx="0" cy="312"/>
              </a:xfrm>
              <a:prstGeom prst="line">
                <a:avLst/>
              </a:prstGeom>
              <a:noFill/>
              <a:ln w="9525">
                <a:solidFill>
                  <a:srgbClr val="000000"/>
                </a:solidFill>
                <a:round/>
                <a:headEnd/>
                <a:tailEnd/>
              </a:ln>
            </p:spPr>
            <p:txBody>
              <a:bodyPr/>
              <a:lstStyle/>
              <a:p>
                <a:endParaRPr lang="zh-CN" altLang="en-US"/>
              </a:p>
            </p:txBody>
          </p:sp>
          <p:sp>
            <p:nvSpPr>
              <p:cNvPr id="816151" name="Line 23"/>
              <p:cNvSpPr>
                <a:spLocks noChangeShapeType="1"/>
              </p:cNvSpPr>
              <p:nvPr/>
            </p:nvSpPr>
            <p:spPr bwMode="auto">
              <a:xfrm>
                <a:off x="5220" y="5808"/>
                <a:ext cx="0" cy="312"/>
              </a:xfrm>
              <a:prstGeom prst="line">
                <a:avLst/>
              </a:prstGeom>
              <a:noFill/>
              <a:ln w="9525">
                <a:solidFill>
                  <a:srgbClr val="000000"/>
                </a:solidFill>
                <a:round/>
                <a:headEnd/>
                <a:tailEnd/>
              </a:ln>
            </p:spPr>
            <p:txBody>
              <a:bodyPr/>
              <a:lstStyle/>
              <a:p>
                <a:endParaRPr lang="zh-CN" altLang="en-US"/>
              </a:p>
            </p:txBody>
          </p:sp>
          <p:sp>
            <p:nvSpPr>
              <p:cNvPr id="816152" name="Line 24"/>
              <p:cNvSpPr>
                <a:spLocks noChangeShapeType="1"/>
              </p:cNvSpPr>
              <p:nvPr/>
            </p:nvSpPr>
            <p:spPr bwMode="auto">
              <a:xfrm>
                <a:off x="5040" y="5808"/>
                <a:ext cx="0" cy="312"/>
              </a:xfrm>
              <a:prstGeom prst="line">
                <a:avLst/>
              </a:prstGeom>
              <a:noFill/>
              <a:ln w="9525">
                <a:solidFill>
                  <a:srgbClr val="000000"/>
                </a:solidFill>
                <a:round/>
                <a:headEnd/>
                <a:tailEnd/>
              </a:ln>
            </p:spPr>
            <p:txBody>
              <a:bodyPr/>
              <a:lstStyle/>
              <a:p>
                <a:endParaRPr lang="zh-CN" altLang="en-US"/>
              </a:p>
            </p:txBody>
          </p:sp>
          <p:sp>
            <p:nvSpPr>
              <p:cNvPr id="816153" name="Line 25"/>
              <p:cNvSpPr>
                <a:spLocks noChangeShapeType="1"/>
              </p:cNvSpPr>
              <p:nvPr/>
            </p:nvSpPr>
            <p:spPr bwMode="auto">
              <a:xfrm>
                <a:off x="4860" y="5808"/>
                <a:ext cx="0" cy="312"/>
              </a:xfrm>
              <a:prstGeom prst="line">
                <a:avLst/>
              </a:prstGeom>
              <a:noFill/>
              <a:ln w="9525">
                <a:solidFill>
                  <a:srgbClr val="000000"/>
                </a:solidFill>
                <a:round/>
                <a:headEnd/>
                <a:tailEnd/>
              </a:ln>
            </p:spPr>
            <p:txBody>
              <a:bodyPr/>
              <a:lstStyle/>
              <a:p>
                <a:endParaRPr lang="zh-CN" altLang="en-US"/>
              </a:p>
            </p:txBody>
          </p:sp>
          <p:sp>
            <p:nvSpPr>
              <p:cNvPr id="816154" name="Line 26"/>
              <p:cNvSpPr>
                <a:spLocks noChangeShapeType="1"/>
              </p:cNvSpPr>
              <p:nvPr/>
            </p:nvSpPr>
            <p:spPr bwMode="auto">
              <a:xfrm>
                <a:off x="4680" y="5808"/>
                <a:ext cx="0" cy="312"/>
              </a:xfrm>
              <a:prstGeom prst="line">
                <a:avLst/>
              </a:prstGeom>
              <a:noFill/>
              <a:ln w="9525">
                <a:solidFill>
                  <a:srgbClr val="000000"/>
                </a:solidFill>
                <a:round/>
                <a:headEnd/>
                <a:tailEnd/>
              </a:ln>
            </p:spPr>
            <p:txBody>
              <a:bodyPr/>
              <a:lstStyle/>
              <a:p>
                <a:endParaRPr lang="zh-CN" altLang="en-US"/>
              </a:p>
            </p:txBody>
          </p:sp>
          <p:sp>
            <p:nvSpPr>
              <p:cNvPr id="816155" name="Line 27"/>
              <p:cNvSpPr>
                <a:spLocks noChangeShapeType="1"/>
              </p:cNvSpPr>
              <p:nvPr/>
            </p:nvSpPr>
            <p:spPr bwMode="auto">
              <a:xfrm>
                <a:off x="4500" y="5808"/>
                <a:ext cx="0" cy="312"/>
              </a:xfrm>
              <a:prstGeom prst="line">
                <a:avLst/>
              </a:prstGeom>
              <a:noFill/>
              <a:ln w="9525">
                <a:solidFill>
                  <a:srgbClr val="000000"/>
                </a:solidFill>
                <a:round/>
                <a:headEnd/>
                <a:tailEnd/>
              </a:ln>
            </p:spPr>
            <p:txBody>
              <a:bodyPr/>
              <a:lstStyle/>
              <a:p>
                <a:endParaRPr lang="zh-CN" altLang="en-US"/>
              </a:p>
            </p:txBody>
          </p:sp>
          <p:sp>
            <p:nvSpPr>
              <p:cNvPr id="816156" name="Line 28"/>
              <p:cNvSpPr>
                <a:spLocks noChangeShapeType="1"/>
              </p:cNvSpPr>
              <p:nvPr/>
            </p:nvSpPr>
            <p:spPr bwMode="auto">
              <a:xfrm>
                <a:off x="4320" y="5808"/>
                <a:ext cx="0" cy="312"/>
              </a:xfrm>
              <a:prstGeom prst="line">
                <a:avLst/>
              </a:prstGeom>
              <a:noFill/>
              <a:ln w="9525">
                <a:solidFill>
                  <a:srgbClr val="000000"/>
                </a:solidFill>
                <a:round/>
                <a:headEnd/>
                <a:tailEnd/>
              </a:ln>
            </p:spPr>
            <p:txBody>
              <a:bodyPr/>
              <a:lstStyle/>
              <a:p>
                <a:endParaRPr lang="zh-CN" altLang="en-US"/>
              </a:p>
            </p:txBody>
          </p:sp>
          <p:sp>
            <p:nvSpPr>
              <p:cNvPr id="816157" name="Line 29"/>
              <p:cNvSpPr>
                <a:spLocks noChangeShapeType="1"/>
              </p:cNvSpPr>
              <p:nvPr/>
            </p:nvSpPr>
            <p:spPr bwMode="auto">
              <a:xfrm>
                <a:off x="4140" y="5808"/>
                <a:ext cx="0" cy="312"/>
              </a:xfrm>
              <a:prstGeom prst="line">
                <a:avLst/>
              </a:prstGeom>
              <a:noFill/>
              <a:ln w="9525">
                <a:solidFill>
                  <a:srgbClr val="000000"/>
                </a:solidFill>
                <a:round/>
                <a:headEnd/>
                <a:tailEnd/>
              </a:ln>
            </p:spPr>
            <p:txBody>
              <a:bodyPr/>
              <a:lstStyle/>
              <a:p>
                <a:endParaRPr lang="zh-CN" altLang="en-US"/>
              </a:p>
            </p:txBody>
          </p:sp>
          <p:sp>
            <p:nvSpPr>
              <p:cNvPr id="816158" name="Line 30"/>
              <p:cNvSpPr>
                <a:spLocks noChangeShapeType="1"/>
              </p:cNvSpPr>
              <p:nvPr/>
            </p:nvSpPr>
            <p:spPr bwMode="auto">
              <a:xfrm>
                <a:off x="3960" y="5808"/>
                <a:ext cx="0" cy="312"/>
              </a:xfrm>
              <a:prstGeom prst="line">
                <a:avLst/>
              </a:prstGeom>
              <a:noFill/>
              <a:ln w="9525">
                <a:solidFill>
                  <a:srgbClr val="000000"/>
                </a:solidFill>
                <a:round/>
                <a:headEnd/>
                <a:tailEnd/>
              </a:ln>
            </p:spPr>
            <p:txBody>
              <a:bodyPr/>
              <a:lstStyle/>
              <a:p>
                <a:endParaRPr lang="zh-CN" altLang="en-US"/>
              </a:p>
            </p:txBody>
          </p:sp>
        </p:grpSp>
        <p:grpSp>
          <p:nvGrpSpPr>
            <p:cNvPr id="816159" name="Group 31"/>
            <p:cNvGrpSpPr>
              <a:grpSpLocks/>
            </p:cNvGrpSpPr>
            <p:nvPr/>
          </p:nvGrpSpPr>
          <p:grpSpPr bwMode="auto">
            <a:xfrm>
              <a:off x="4697" y="7057"/>
              <a:ext cx="1635" cy="312"/>
              <a:chOff x="3780" y="5808"/>
              <a:chExt cx="1800" cy="312"/>
            </a:xfrm>
          </p:grpSpPr>
          <p:sp>
            <p:nvSpPr>
              <p:cNvPr id="816160" name="Line 32"/>
              <p:cNvSpPr>
                <a:spLocks noChangeShapeType="1"/>
              </p:cNvSpPr>
              <p:nvPr/>
            </p:nvSpPr>
            <p:spPr bwMode="auto">
              <a:xfrm>
                <a:off x="3780" y="5808"/>
                <a:ext cx="1800" cy="0"/>
              </a:xfrm>
              <a:prstGeom prst="line">
                <a:avLst/>
              </a:prstGeom>
              <a:noFill/>
              <a:ln w="19050">
                <a:solidFill>
                  <a:srgbClr val="000000"/>
                </a:solidFill>
                <a:round/>
                <a:headEnd/>
                <a:tailEnd/>
              </a:ln>
            </p:spPr>
            <p:txBody>
              <a:bodyPr/>
              <a:lstStyle/>
              <a:p>
                <a:endParaRPr lang="zh-CN" altLang="en-US"/>
              </a:p>
            </p:txBody>
          </p:sp>
          <p:sp>
            <p:nvSpPr>
              <p:cNvPr id="816161" name="Line 33"/>
              <p:cNvSpPr>
                <a:spLocks noChangeShapeType="1"/>
              </p:cNvSpPr>
              <p:nvPr/>
            </p:nvSpPr>
            <p:spPr bwMode="auto">
              <a:xfrm>
                <a:off x="3780" y="6120"/>
                <a:ext cx="1800" cy="0"/>
              </a:xfrm>
              <a:prstGeom prst="line">
                <a:avLst/>
              </a:prstGeom>
              <a:noFill/>
              <a:ln w="19050">
                <a:solidFill>
                  <a:srgbClr val="000000"/>
                </a:solidFill>
                <a:round/>
                <a:headEnd/>
                <a:tailEnd/>
              </a:ln>
            </p:spPr>
            <p:txBody>
              <a:bodyPr/>
              <a:lstStyle/>
              <a:p>
                <a:endParaRPr lang="zh-CN" altLang="en-US"/>
              </a:p>
            </p:txBody>
          </p:sp>
          <p:sp>
            <p:nvSpPr>
              <p:cNvPr id="816162" name="Line 34"/>
              <p:cNvSpPr>
                <a:spLocks noChangeShapeType="1"/>
              </p:cNvSpPr>
              <p:nvPr/>
            </p:nvSpPr>
            <p:spPr bwMode="auto">
              <a:xfrm>
                <a:off x="3780" y="5808"/>
                <a:ext cx="0" cy="312"/>
              </a:xfrm>
              <a:prstGeom prst="line">
                <a:avLst/>
              </a:prstGeom>
              <a:noFill/>
              <a:ln w="19050">
                <a:solidFill>
                  <a:srgbClr val="000000"/>
                </a:solidFill>
                <a:round/>
                <a:headEnd/>
                <a:tailEnd/>
              </a:ln>
            </p:spPr>
            <p:txBody>
              <a:bodyPr/>
              <a:lstStyle/>
              <a:p>
                <a:endParaRPr lang="zh-CN" altLang="en-US"/>
              </a:p>
            </p:txBody>
          </p:sp>
          <p:sp>
            <p:nvSpPr>
              <p:cNvPr id="816163" name="Line 35"/>
              <p:cNvSpPr>
                <a:spLocks noChangeShapeType="1"/>
              </p:cNvSpPr>
              <p:nvPr/>
            </p:nvSpPr>
            <p:spPr bwMode="auto">
              <a:xfrm>
                <a:off x="5400" y="5808"/>
                <a:ext cx="0" cy="312"/>
              </a:xfrm>
              <a:prstGeom prst="line">
                <a:avLst/>
              </a:prstGeom>
              <a:noFill/>
              <a:ln w="9525">
                <a:solidFill>
                  <a:srgbClr val="000000"/>
                </a:solidFill>
                <a:round/>
                <a:headEnd/>
                <a:tailEnd/>
              </a:ln>
            </p:spPr>
            <p:txBody>
              <a:bodyPr/>
              <a:lstStyle/>
              <a:p>
                <a:endParaRPr lang="zh-CN" altLang="en-US"/>
              </a:p>
            </p:txBody>
          </p:sp>
          <p:sp>
            <p:nvSpPr>
              <p:cNvPr id="816164" name="Line 36"/>
              <p:cNvSpPr>
                <a:spLocks noChangeShapeType="1"/>
              </p:cNvSpPr>
              <p:nvPr/>
            </p:nvSpPr>
            <p:spPr bwMode="auto">
              <a:xfrm>
                <a:off x="5220" y="5808"/>
                <a:ext cx="0" cy="312"/>
              </a:xfrm>
              <a:prstGeom prst="line">
                <a:avLst/>
              </a:prstGeom>
              <a:noFill/>
              <a:ln w="9525">
                <a:solidFill>
                  <a:srgbClr val="000000"/>
                </a:solidFill>
                <a:round/>
                <a:headEnd/>
                <a:tailEnd/>
              </a:ln>
            </p:spPr>
            <p:txBody>
              <a:bodyPr/>
              <a:lstStyle/>
              <a:p>
                <a:endParaRPr lang="zh-CN" altLang="en-US"/>
              </a:p>
            </p:txBody>
          </p:sp>
          <p:sp>
            <p:nvSpPr>
              <p:cNvPr id="816165" name="Line 37"/>
              <p:cNvSpPr>
                <a:spLocks noChangeShapeType="1"/>
              </p:cNvSpPr>
              <p:nvPr/>
            </p:nvSpPr>
            <p:spPr bwMode="auto">
              <a:xfrm>
                <a:off x="5040" y="5808"/>
                <a:ext cx="0" cy="312"/>
              </a:xfrm>
              <a:prstGeom prst="line">
                <a:avLst/>
              </a:prstGeom>
              <a:noFill/>
              <a:ln w="9525">
                <a:solidFill>
                  <a:srgbClr val="000000"/>
                </a:solidFill>
                <a:round/>
                <a:headEnd/>
                <a:tailEnd/>
              </a:ln>
            </p:spPr>
            <p:txBody>
              <a:bodyPr/>
              <a:lstStyle/>
              <a:p>
                <a:endParaRPr lang="zh-CN" altLang="en-US"/>
              </a:p>
            </p:txBody>
          </p:sp>
          <p:sp>
            <p:nvSpPr>
              <p:cNvPr id="816166" name="Line 38"/>
              <p:cNvSpPr>
                <a:spLocks noChangeShapeType="1"/>
              </p:cNvSpPr>
              <p:nvPr/>
            </p:nvSpPr>
            <p:spPr bwMode="auto">
              <a:xfrm>
                <a:off x="4860" y="5808"/>
                <a:ext cx="0" cy="312"/>
              </a:xfrm>
              <a:prstGeom prst="line">
                <a:avLst/>
              </a:prstGeom>
              <a:noFill/>
              <a:ln w="9525">
                <a:solidFill>
                  <a:srgbClr val="000000"/>
                </a:solidFill>
                <a:round/>
                <a:headEnd/>
                <a:tailEnd/>
              </a:ln>
            </p:spPr>
            <p:txBody>
              <a:bodyPr/>
              <a:lstStyle/>
              <a:p>
                <a:endParaRPr lang="zh-CN" altLang="en-US"/>
              </a:p>
            </p:txBody>
          </p:sp>
          <p:sp>
            <p:nvSpPr>
              <p:cNvPr id="816167" name="Line 39"/>
              <p:cNvSpPr>
                <a:spLocks noChangeShapeType="1"/>
              </p:cNvSpPr>
              <p:nvPr/>
            </p:nvSpPr>
            <p:spPr bwMode="auto">
              <a:xfrm>
                <a:off x="4680" y="5808"/>
                <a:ext cx="0" cy="312"/>
              </a:xfrm>
              <a:prstGeom prst="line">
                <a:avLst/>
              </a:prstGeom>
              <a:noFill/>
              <a:ln w="9525">
                <a:solidFill>
                  <a:srgbClr val="000000"/>
                </a:solidFill>
                <a:round/>
                <a:headEnd/>
                <a:tailEnd/>
              </a:ln>
            </p:spPr>
            <p:txBody>
              <a:bodyPr/>
              <a:lstStyle/>
              <a:p>
                <a:endParaRPr lang="zh-CN" altLang="en-US"/>
              </a:p>
            </p:txBody>
          </p:sp>
          <p:sp>
            <p:nvSpPr>
              <p:cNvPr id="816168" name="Line 40"/>
              <p:cNvSpPr>
                <a:spLocks noChangeShapeType="1"/>
              </p:cNvSpPr>
              <p:nvPr/>
            </p:nvSpPr>
            <p:spPr bwMode="auto">
              <a:xfrm>
                <a:off x="4500" y="5808"/>
                <a:ext cx="0" cy="312"/>
              </a:xfrm>
              <a:prstGeom prst="line">
                <a:avLst/>
              </a:prstGeom>
              <a:noFill/>
              <a:ln w="9525">
                <a:solidFill>
                  <a:srgbClr val="000000"/>
                </a:solidFill>
                <a:round/>
                <a:headEnd/>
                <a:tailEnd/>
              </a:ln>
            </p:spPr>
            <p:txBody>
              <a:bodyPr/>
              <a:lstStyle/>
              <a:p>
                <a:endParaRPr lang="zh-CN" altLang="en-US"/>
              </a:p>
            </p:txBody>
          </p:sp>
          <p:sp>
            <p:nvSpPr>
              <p:cNvPr id="816169" name="Line 41"/>
              <p:cNvSpPr>
                <a:spLocks noChangeShapeType="1"/>
              </p:cNvSpPr>
              <p:nvPr/>
            </p:nvSpPr>
            <p:spPr bwMode="auto">
              <a:xfrm>
                <a:off x="4320" y="5808"/>
                <a:ext cx="0" cy="312"/>
              </a:xfrm>
              <a:prstGeom prst="line">
                <a:avLst/>
              </a:prstGeom>
              <a:noFill/>
              <a:ln w="9525">
                <a:solidFill>
                  <a:srgbClr val="000000"/>
                </a:solidFill>
                <a:round/>
                <a:headEnd/>
                <a:tailEnd/>
              </a:ln>
            </p:spPr>
            <p:txBody>
              <a:bodyPr/>
              <a:lstStyle/>
              <a:p>
                <a:endParaRPr lang="zh-CN" altLang="en-US"/>
              </a:p>
            </p:txBody>
          </p:sp>
          <p:sp>
            <p:nvSpPr>
              <p:cNvPr id="816170" name="Line 42"/>
              <p:cNvSpPr>
                <a:spLocks noChangeShapeType="1"/>
              </p:cNvSpPr>
              <p:nvPr/>
            </p:nvSpPr>
            <p:spPr bwMode="auto">
              <a:xfrm>
                <a:off x="4140" y="5808"/>
                <a:ext cx="0" cy="312"/>
              </a:xfrm>
              <a:prstGeom prst="line">
                <a:avLst/>
              </a:prstGeom>
              <a:noFill/>
              <a:ln w="9525">
                <a:solidFill>
                  <a:srgbClr val="000000"/>
                </a:solidFill>
                <a:round/>
                <a:headEnd/>
                <a:tailEnd/>
              </a:ln>
            </p:spPr>
            <p:txBody>
              <a:bodyPr/>
              <a:lstStyle/>
              <a:p>
                <a:endParaRPr lang="zh-CN" altLang="en-US"/>
              </a:p>
            </p:txBody>
          </p:sp>
          <p:sp>
            <p:nvSpPr>
              <p:cNvPr id="816171" name="Line 43"/>
              <p:cNvSpPr>
                <a:spLocks noChangeShapeType="1"/>
              </p:cNvSpPr>
              <p:nvPr/>
            </p:nvSpPr>
            <p:spPr bwMode="auto">
              <a:xfrm>
                <a:off x="3960" y="5808"/>
                <a:ext cx="0" cy="312"/>
              </a:xfrm>
              <a:prstGeom prst="line">
                <a:avLst/>
              </a:prstGeom>
              <a:noFill/>
              <a:ln w="9525">
                <a:solidFill>
                  <a:srgbClr val="000000"/>
                </a:solidFill>
                <a:round/>
                <a:headEnd/>
                <a:tailEnd/>
              </a:ln>
            </p:spPr>
            <p:txBody>
              <a:bodyPr/>
              <a:lstStyle/>
              <a:p>
                <a:endParaRPr lang="zh-CN" altLang="en-US"/>
              </a:p>
            </p:txBody>
          </p:sp>
        </p:grpSp>
        <p:grpSp>
          <p:nvGrpSpPr>
            <p:cNvPr id="816172" name="Group 44"/>
            <p:cNvGrpSpPr>
              <a:grpSpLocks/>
            </p:cNvGrpSpPr>
            <p:nvPr/>
          </p:nvGrpSpPr>
          <p:grpSpPr bwMode="auto">
            <a:xfrm>
              <a:off x="4697" y="5987"/>
              <a:ext cx="1635" cy="312"/>
              <a:chOff x="3780" y="5808"/>
              <a:chExt cx="1800" cy="312"/>
            </a:xfrm>
          </p:grpSpPr>
          <p:sp>
            <p:nvSpPr>
              <p:cNvPr id="816173" name="Line 45"/>
              <p:cNvSpPr>
                <a:spLocks noChangeShapeType="1"/>
              </p:cNvSpPr>
              <p:nvPr/>
            </p:nvSpPr>
            <p:spPr bwMode="auto">
              <a:xfrm>
                <a:off x="3780" y="5808"/>
                <a:ext cx="1800" cy="0"/>
              </a:xfrm>
              <a:prstGeom prst="line">
                <a:avLst/>
              </a:prstGeom>
              <a:noFill/>
              <a:ln w="19050">
                <a:solidFill>
                  <a:srgbClr val="000000"/>
                </a:solidFill>
                <a:round/>
                <a:headEnd/>
                <a:tailEnd/>
              </a:ln>
            </p:spPr>
            <p:txBody>
              <a:bodyPr/>
              <a:lstStyle/>
              <a:p>
                <a:endParaRPr lang="zh-CN" altLang="en-US"/>
              </a:p>
            </p:txBody>
          </p:sp>
          <p:sp>
            <p:nvSpPr>
              <p:cNvPr id="816174" name="Line 46"/>
              <p:cNvSpPr>
                <a:spLocks noChangeShapeType="1"/>
              </p:cNvSpPr>
              <p:nvPr/>
            </p:nvSpPr>
            <p:spPr bwMode="auto">
              <a:xfrm>
                <a:off x="3780" y="6120"/>
                <a:ext cx="1800" cy="0"/>
              </a:xfrm>
              <a:prstGeom prst="line">
                <a:avLst/>
              </a:prstGeom>
              <a:noFill/>
              <a:ln w="19050">
                <a:solidFill>
                  <a:srgbClr val="000000"/>
                </a:solidFill>
                <a:round/>
                <a:headEnd/>
                <a:tailEnd/>
              </a:ln>
            </p:spPr>
            <p:txBody>
              <a:bodyPr/>
              <a:lstStyle/>
              <a:p>
                <a:endParaRPr lang="zh-CN" altLang="en-US"/>
              </a:p>
            </p:txBody>
          </p:sp>
          <p:sp>
            <p:nvSpPr>
              <p:cNvPr id="816175" name="Line 47"/>
              <p:cNvSpPr>
                <a:spLocks noChangeShapeType="1"/>
              </p:cNvSpPr>
              <p:nvPr/>
            </p:nvSpPr>
            <p:spPr bwMode="auto">
              <a:xfrm>
                <a:off x="3780" y="5808"/>
                <a:ext cx="0" cy="312"/>
              </a:xfrm>
              <a:prstGeom prst="line">
                <a:avLst/>
              </a:prstGeom>
              <a:noFill/>
              <a:ln w="19050">
                <a:solidFill>
                  <a:srgbClr val="000000"/>
                </a:solidFill>
                <a:round/>
                <a:headEnd/>
                <a:tailEnd/>
              </a:ln>
            </p:spPr>
            <p:txBody>
              <a:bodyPr/>
              <a:lstStyle/>
              <a:p>
                <a:endParaRPr lang="zh-CN" altLang="en-US"/>
              </a:p>
            </p:txBody>
          </p:sp>
          <p:sp>
            <p:nvSpPr>
              <p:cNvPr id="816176" name="Line 48"/>
              <p:cNvSpPr>
                <a:spLocks noChangeShapeType="1"/>
              </p:cNvSpPr>
              <p:nvPr/>
            </p:nvSpPr>
            <p:spPr bwMode="auto">
              <a:xfrm>
                <a:off x="5400" y="5808"/>
                <a:ext cx="0" cy="312"/>
              </a:xfrm>
              <a:prstGeom prst="line">
                <a:avLst/>
              </a:prstGeom>
              <a:noFill/>
              <a:ln w="9525">
                <a:solidFill>
                  <a:srgbClr val="000000"/>
                </a:solidFill>
                <a:round/>
                <a:headEnd/>
                <a:tailEnd/>
              </a:ln>
            </p:spPr>
            <p:txBody>
              <a:bodyPr/>
              <a:lstStyle/>
              <a:p>
                <a:endParaRPr lang="zh-CN" altLang="en-US"/>
              </a:p>
            </p:txBody>
          </p:sp>
          <p:sp>
            <p:nvSpPr>
              <p:cNvPr id="816177" name="Line 49"/>
              <p:cNvSpPr>
                <a:spLocks noChangeShapeType="1"/>
              </p:cNvSpPr>
              <p:nvPr/>
            </p:nvSpPr>
            <p:spPr bwMode="auto">
              <a:xfrm>
                <a:off x="5220" y="5808"/>
                <a:ext cx="0" cy="312"/>
              </a:xfrm>
              <a:prstGeom prst="line">
                <a:avLst/>
              </a:prstGeom>
              <a:noFill/>
              <a:ln w="9525">
                <a:solidFill>
                  <a:srgbClr val="000000"/>
                </a:solidFill>
                <a:round/>
                <a:headEnd/>
                <a:tailEnd/>
              </a:ln>
            </p:spPr>
            <p:txBody>
              <a:bodyPr/>
              <a:lstStyle/>
              <a:p>
                <a:endParaRPr lang="zh-CN" altLang="en-US"/>
              </a:p>
            </p:txBody>
          </p:sp>
          <p:sp>
            <p:nvSpPr>
              <p:cNvPr id="816178" name="Line 50"/>
              <p:cNvSpPr>
                <a:spLocks noChangeShapeType="1"/>
              </p:cNvSpPr>
              <p:nvPr/>
            </p:nvSpPr>
            <p:spPr bwMode="auto">
              <a:xfrm>
                <a:off x="5040" y="5808"/>
                <a:ext cx="0" cy="312"/>
              </a:xfrm>
              <a:prstGeom prst="line">
                <a:avLst/>
              </a:prstGeom>
              <a:noFill/>
              <a:ln w="9525">
                <a:solidFill>
                  <a:srgbClr val="000000"/>
                </a:solidFill>
                <a:round/>
                <a:headEnd/>
                <a:tailEnd/>
              </a:ln>
            </p:spPr>
            <p:txBody>
              <a:bodyPr/>
              <a:lstStyle/>
              <a:p>
                <a:endParaRPr lang="zh-CN" altLang="en-US"/>
              </a:p>
            </p:txBody>
          </p:sp>
          <p:sp>
            <p:nvSpPr>
              <p:cNvPr id="816179" name="Line 51"/>
              <p:cNvSpPr>
                <a:spLocks noChangeShapeType="1"/>
              </p:cNvSpPr>
              <p:nvPr/>
            </p:nvSpPr>
            <p:spPr bwMode="auto">
              <a:xfrm>
                <a:off x="4860" y="5808"/>
                <a:ext cx="0" cy="312"/>
              </a:xfrm>
              <a:prstGeom prst="line">
                <a:avLst/>
              </a:prstGeom>
              <a:noFill/>
              <a:ln w="9525">
                <a:solidFill>
                  <a:srgbClr val="000000"/>
                </a:solidFill>
                <a:round/>
                <a:headEnd/>
                <a:tailEnd/>
              </a:ln>
            </p:spPr>
            <p:txBody>
              <a:bodyPr/>
              <a:lstStyle/>
              <a:p>
                <a:endParaRPr lang="zh-CN" altLang="en-US"/>
              </a:p>
            </p:txBody>
          </p:sp>
          <p:sp>
            <p:nvSpPr>
              <p:cNvPr id="816180" name="Line 52"/>
              <p:cNvSpPr>
                <a:spLocks noChangeShapeType="1"/>
              </p:cNvSpPr>
              <p:nvPr/>
            </p:nvSpPr>
            <p:spPr bwMode="auto">
              <a:xfrm>
                <a:off x="4680" y="5808"/>
                <a:ext cx="0" cy="312"/>
              </a:xfrm>
              <a:prstGeom prst="line">
                <a:avLst/>
              </a:prstGeom>
              <a:noFill/>
              <a:ln w="9525">
                <a:solidFill>
                  <a:srgbClr val="000000"/>
                </a:solidFill>
                <a:round/>
                <a:headEnd/>
                <a:tailEnd/>
              </a:ln>
            </p:spPr>
            <p:txBody>
              <a:bodyPr/>
              <a:lstStyle/>
              <a:p>
                <a:endParaRPr lang="zh-CN" altLang="en-US"/>
              </a:p>
            </p:txBody>
          </p:sp>
          <p:sp>
            <p:nvSpPr>
              <p:cNvPr id="816181" name="Line 53"/>
              <p:cNvSpPr>
                <a:spLocks noChangeShapeType="1"/>
              </p:cNvSpPr>
              <p:nvPr/>
            </p:nvSpPr>
            <p:spPr bwMode="auto">
              <a:xfrm>
                <a:off x="4500" y="5808"/>
                <a:ext cx="0" cy="312"/>
              </a:xfrm>
              <a:prstGeom prst="line">
                <a:avLst/>
              </a:prstGeom>
              <a:noFill/>
              <a:ln w="9525">
                <a:solidFill>
                  <a:srgbClr val="000000"/>
                </a:solidFill>
                <a:round/>
                <a:headEnd/>
                <a:tailEnd/>
              </a:ln>
            </p:spPr>
            <p:txBody>
              <a:bodyPr/>
              <a:lstStyle/>
              <a:p>
                <a:endParaRPr lang="zh-CN" altLang="en-US"/>
              </a:p>
            </p:txBody>
          </p:sp>
          <p:sp>
            <p:nvSpPr>
              <p:cNvPr id="816182" name="Line 54"/>
              <p:cNvSpPr>
                <a:spLocks noChangeShapeType="1"/>
              </p:cNvSpPr>
              <p:nvPr/>
            </p:nvSpPr>
            <p:spPr bwMode="auto">
              <a:xfrm>
                <a:off x="4320" y="5808"/>
                <a:ext cx="0" cy="312"/>
              </a:xfrm>
              <a:prstGeom prst="line">
                <a:avLst/>
              </a:prstGeom>
              <a:noFill/>
              <a:ln w="9525">
                <a:solidFill>
                  <a:srgbClr val="000000"/>
                </a:solidFill>
                <a:round/>
                <a:headEnd/>
                <a:tailEnd/>
              </a:ln>
            </p:spPr>
            <p:txBody>
              <a:bodyPr/>
              <a:lstStyle/>
              <a:p>
                <a:endParaRPr lang="zh-CN" altLang="en-US"/>
              </a:p>
            </p:txBody>
          </p:sp>
          <p:sp>
            <p:nvSpPr>
              <p:cNvPr id="816183" name="Line 55"/>
              <p:cNvSpPr>
                <a:spLocks noChangeShapeType="1"/>
              </p:cNvSpPr>
              <p:nvPr/>
            </p:nvSpPr>
            <p:spPr bwMode="auto">
              <a:xfrm>
                <a:off x="4140" y="5808"/>
                <a:ext cx="0" cy="312"/>
              </a:xfrm>
              <a:prstGeom prst="line">
                <a:avLst/>
              </a:prstGeom>
              <a:noFill/>
              <a:ln w="9525">
                <a:solidFill>
                  <a:srgbClr val="000000"/>
                </a:solidFill>
                <a:round/>
                <a:headEnd/>
                <a:tailEnd/>
              </a:ln>
            </p:spPr>
            <p:txBody>
              <a:bodyPr/>
              <a:lstStyle/>
              <a:p>
                <a:endParaRPr lang="zh-CN" altLang="en-US"/>
              </a:p>
            </p:txBody>
          </p:sp>
          <p:sp>
            <p:nvSpPr>
              <p:cNvPr id="816184" name="Line 56"/>
              <p:cNvSpPr>
                <a:spLocks noChangeShapeType="1"/>
              </p:cNvSpPr>
              <p:nvPr/>
            </p:nvSpPr>
            <p:spPr bwMode="auto">
              <a:xfrm>
                <a:off x="3960" y="5808"/>
                <a:ext cx="0" cy="312"/>
              </a:xfrm>
              <a:prstGeom prst="line">
                <a:avLst/>
              </a:prstGeom>
              <a:noFill/>
              <a:ln w="9525">
                <a:solidFill>
                  <a:srgbClr val="000000"/>
                </a:solidFill>
                <a:round/>
                <a:headEnd/>
                <a:tailEnd/>
              </a:ln>
            </p:spPr>
            <p:txBody>
              <a:bodyPr/>
              <a:lstStyle/>
              <a:p>
                <a:endParaRPr lang="zh-CN" altLang="en-US"/>
              </a:p>
            </p:txBody>
          </p:sp>
        </p:grpSp>
        <p:sp>
          <p:nvSpPr>
            <p:cNvPr id="816185" name="Text Box 57"/>
            <p:cNvSpPr txBox="1">
              <a:spLocks noChangeArrowheads="1"/>
            </p:cNvSpPr>
            <p:nvPr/>
          </p:nvSpPr>
          <p:spPr bwMode="auto">
            <a:xfrm>
              <a:off x="7477" y="3803"/>
              <a:ext cx="817" cy="780"/>
            </a:xfrm>
            <a:prstGeom prst="rect">
              <a:avLst/>
            </a:prstGeom>
            <a:solidFill>
              <a:srgbClr val="FFFFFF"/>
            </a:solidFill>
            <a:ln w="19050">
              <a:miter lim="800000"/>
              <a:headEnd/>
              <a:tailEnd/>
            </a:ln>
            <a:effectLst/>
            <a:scene3d>
              <a:camera prst="legacyObliqueTopRight"/>
              <a:lightRig rig="legacyFlat3" dir="b"/>
            </a:scene3d>
            <a:sp3d extrusionH="176200" prstMaterial="legacyMetal">
              <a:bevelT w="13500" h="13500" prst="angle"/>
              <a:bevelB w="13500" h="13500" prst="angle"/>
              <a:extrusionClr>
                <a:srgbClr val="FFFFFF"/>
              </a:extrusionClr>
            </a:sp3d>
          </p:spPr>
          <p:txBody>
            <a:bodyPr lIns="0" tIns="118800" rIns="0">
              <a:flatTx/>
            </a:bodyPr>
            <a:lstStyle/>
            <a:p>
              <a:pPr algn="ctr"/>
              <a:r>
                <a:rPr lang="zh-CN" altLang="en-US" sz="1600" b="1" dirty="0">
                  <a:solidFill>
                    <a:srgbClr val="0000FF"/>
                  </a:solidFill>
                  <a:effectLst/>
                  <a:latin typeface="楷体_GB2312" pitchFamily="49" charset="-122"/>
                </a:rPr>
                <a:t>处理器</a:t>
              </a:r>
              <a:endParaRPr lang="zh-CN" altLang="en-US" sz="1600" b="1" dirty="0">
                <a:solidFill>
                  <a:srgbClr val="0000FF"/>
                </a:solidFill>
                <a:effectLst>
                  <a:outerShdw blurRad="38100" dist="38100" dir="2700000" algn="tl">
                    <a:srgbClr val="C0C0C0"/>
                  </a:outerShdw>
                </a:effectLst>
                <a:latin typeface="楷体_GB2312" pitchFamily="49" charset="-122"/>
              </a:endParaRPr>
            </a:p>
          </p:txBody>
        </p:sp>
        <p:sp>
          <p:nvSpPr>
            <p:cNvPr id="816186" name="Line 58"/>
            <p:cNvSpPr>
              <a:spLocks noChangeShapeType="1"/>
            </p:cNvSpPr>
            <p:nvPr/>
          </p:nvSpPr>
          <p:spPr bwMode="auto">
            <a:xfrm>
              <a:off x="6332" y="4040"/>
              <a:ext cx="1145" cy="0"/>
            </a:xfrm>
            <a:prstGeom prst="line">
              <a:avLst/>
            </a:prstGeom>
            <a:noFill/>
            <a:ln w="19050">
              <a:solidFill>
                <a:srgbClr val="000000"/>
              </a:solidFill>
              <a:prstDash val="sysDot"/>
              <a:round/>
              <a:headEnd/>
              <a:tailEnd type="triangle" w="sm" len="med"/>
            </a:ln>
          </p:spPr>
          <p:txBody>
            <a:bodyPr/>
            <a:lstStyle/>
            <a:p>
              <a:endParaRPr lang="zh-CN" altLang="en-US"/>
            </a:p>
          </p:txBody>
        </p:sp>
        <p:sp>
          <p:nvSpPr>
            <p:cNvPr id="816187" name="Text Box 59"/>
            <p:cNvSpPr txBox="1">
              <a:spLocks noChangeArrowheads="1"/>
            </p:cNvSpPr>
            <p:nvPr/>
          </p:nvSpPr>
          <p:spPr bwMode="auto">
            <a:xfrm>
              <a:off x="6403" y="3728"/>
              <a:ext cx="875" cy="233"/>
            </a:xfrm>
            <a:prstGeom prst="rect">
              <a:avLst/>
            </a:prstGeom>
            <a:noFill/>
            <a:ln w="9525">
              <a:noFill/>
              <a:miter lim="800000"/>
              <a:headEnd/>
              <a:tailEnd/>
            </a:ln>
          </p:spPr>
          <p:txBody>
            <a:bodyPr lIns="0" tIns="0" rIns="0" bIns="0"/>
            <a:lstStyle/>
            <a:p>
              <a:r>
                <a:rPr lang="zh-CN" altLang="en-US" sz="1600" b="1">
                  <a:effectLst/>
                  <a:latin typeface="楷体_GB2312" pitchFamily="49" charset="-122"/>
                </a:rPr>
                <a:t>低级调度</a:t>
              </a:r>
              <a:endParaRPr lang="zh-CN" altLang="en-US" sz="1600" b="1">
                <a:effectLst>
                  <a:outerShdw blurRad="38100" dist="38100" dir="2700000" algn="tl">
                    <a:srgbClr val="C0C0C0"/>
                  </a:outerShdw>
                </a:effectLst>
                <a:latin typeface="楷体_GB2312" pitchFamily="49" charset="-122"/>
              </a:endParaRPr>
            </a:p>
          </p:txBody>
        </p:sp>
        <p:sp>
          <p:nvSpPr>
            <p:cNvPr id="816188" name="Line 60"/>
            <p:cNvSpPr>
              <a:spLocks noChangeShapeType="1"/>
            </p:cNvSpPr>
            <p:nvPr/>
          </p:nvSpPr>
          <p:spPr bwMode="auto">
            <a:xfrm>
              <a:off x="3373" y="4184"/>
              <a:ext cx="1324" cy="0"/>
            </a:xfrm>
            <a:prstGeom prst="line">
              <a:avLst/>
            </a:prstGeom>
            <a:noFill/>
            <a:ln w="19050">
              <a:solidFill>
                <a:srgbClr val="000000"/>
              </a:solidFill>
              <a:round/>
              <a:headEnd/>
              <a:tailEnd type="triangle" w="sm" len="med"/>
            </a:ln>
          </p:spPr>
          <p:txBody>
            <a:bodyPr/>
            <a:lstStyle/>
            <a:p>
              <a:endParaRPr lang="zh-CN" altLang="en-US"/>
            </a:p>
          </p:txBody>
        </p:sp>
        <p:sp>
          <p:nvSpPr>
            <p:cNvPr id="816189" name="Text Box 61"/>
            <p:cNvSpPr txBox="1">
              <a:spLocks noChangeArrowheads="1"/>
            </p:cNvSpPr>
            <p:nvPr/>
          </p:nvSpPr>
          <p:spPr bwMode="auto">
            <a:xfrm>
              <a:off x="3253" y="3384"/>
              <a:ext cx="840" cy="351"/>
            </a:xfrm>
            <a:prstGeom prst="rect">
              <a:avLst/>
            </a:prstGeom>
            <a:noFill/>
            <a:ln w="9525">
              <a:noFill/>
              <a:miter lim="800000"/>
              <a:headEnd/>
              <a:tailEnd/>
            </a:ln>
          </p:spPr>
          <p:txBody>
            <a:bodyPr lIns="0" tIns="0" rIns="0" bIns="0"/>
            <a:lstStyle/>
            <a:p>
              <a:r>
                <a:rPr lang="zh-CN" altLang="en-US" sz="1600" b="1" dirty="0">
                  <a:effectLst/>
                  <a:latin typeface="楷体_GB2312" pitchFamily="49" charset="-122"/>
                </a:rPr>
                <a:t>高级调度</a:t>
              </a:r>
              <a:endParaRPr lang="zh-CN" altLang="en-US" sz="1600" b="1" dirty="0">
                <a:effectLst>
                  <a:outerShdw blurRad="38100" dist="38100" dir="2700000" algn="tl">
                    <a:srgbClr val="C0C0C0"/>
                  </a:outerShdw>
                </a:effectLst>
                <a:latin typeface="楷体_GB2312" pitchFamily="49" charset="-122"/>
              </a:endParaRPr>
            </a:p>
          </p:txBody>
        </p:sp>
        <p:sp>
          <p:nvSpPr>
            <p:cNvPr id="816190" name="Line 62"/>
            <p:cNvSpPr>
              <a:spLocks noChangeShapeType="1"/>
            </p:cNvSpPr>
            <p:nvPr/>
          </p:nvSpPr>
          <p:spPr bwMode="auto">
            <a:xfrm>
              <a:off x="8349" y="4184"/>
              <a:ext cx="1144" cy="0"/>
            </a:xfrm>
            <a:prstGeom prst="line">
              <a:avLst/>
            </a:prstGeom>
            <a:noFill/>
            <a:ln w="19050">
              <a:solidFill>
                <a:srgbClr val="000000"/>
              </a:solidFill>
              <a:round/>
              <a:headEnd/>
              <a:tailEnd type="triangle" w="med" len="med"/>
            </a:ln>
          </p:spPr>
          <p:txBody>
            <a:bodyPr/>
            <a:lstStyle/>
            <a:p>
              <a:endParaRPr lang="zh-CN" altLang="en-US"/>
            </a:p>
          </p:txBody>
        </p:sp>
        <p:sp>
          <p:nvSpPr>
            <p:cNvPr id="816191" name="Text Box 63"/>
            <p:cNvSpPr txBox="1">
              <a:spLocks noChangeArrowheads="1"/>
            </p:cNvSpPr>
            <p:nvPr/>
          </p:nvSpPr>
          <p:spPr bwMode="auto">
            <a:xfrm>
              <a:off x="8893" y="3798"/>
              <a:ext cx="600" cy="386"/>
            </a:xfrm>
            <a:prstGeom prst="rect">
              <a:avLst/>
            </a:prstGeom>
            <a:noFill/>
            <a:ln w="9525">
              <a:noFill/>
              <a:miter lim="800000"/>
              <a:headEnd/>
              <a:tailEnd/>
            </a:ln>
          </p:spPr>
          <p:txBody>
            <a:bodyPr lIns="0" tIns="0" rIns="0" bIns="0"/>
            <a:lstStyle/>
            <a:p>
              <a:r>
                <a:rPr lang="zh-CN" altLang="en-US" sz="1600" b="1">
                  <a:solidFill>
                    <a:srgbClr val="0000FF"/>
                  </a:solidFill>
                  <a:effectLst/>
                  <a:latin typeface="楷体_GB2312" pitchFamily="49" charset="-122"/>
                </a:rPr>
                <a:t>完成</a:t>
              </a:r>
              <a:endParaRPr lang="zh-CN" altLang="en-US" sz="1600" b="1">
                <a:solidFill>
                  <a:srgbClr val="0000FF"/>
                </a:solidFill>
                <a:effectLst>
                  <a:outerShdw blurRad="38100" dist="38100" dir="2700000" algn="tl">
                    <a:srgbClr val="C0C0C0"/>
                  </a:outerShdw>
                </a:effectLst>
                <a:latin typeface="楷体_GB2312" pitchFamily="49" charset="-122"/>
              </a:endParaRPr>
            </a:p>
          </p:txBody>
        </p:sp>
        <p:sp>
          <p:nvSpPr>
            <p:cNvPr id="816192" name="Line 64"/>
            <p:cNvSpPr>
              <a:spLocks noChangeShapeType="1"/>
            </p:cNvSpPr>
            <p:nvPr/>
          </p:nvSpPr>
          <p:spPr bwMode="auto">
            <a:xfrm>
              <a:off x="8362" y="4391"/>
              <a:ext cx="423" cy="0"/>
            </a:xfrm>
            <a:prstGeom prst="line">
              <a:avLst/>
            </a:prstGeom>
            <a:noFill/>
            <a:ln w="19050">
              <a:solidFill>
                <a:srgbClr val="000000"/>
              </a:solidFill>
              <a:round/>
              <a:headEnd/>
              <a:tailEnd/>
            </a:ln>
          </p:spPr>
          <p:txBody>
            <a:bodyPr/>
            <a:lstStyle/>
            <a:p>
              <a:endParaRPr lang="zh-CN" altLang="en-US"/>
            </a:p>
          </p:txBody>
        </p:sp>
        <p:sp>
          <p:nvSpPr>
            <p:cNvPr id="816193" name="Line 65"/>
            <p:cNvSpPr>
              <a:spLocks noChangeShapeType="1"/>
            </p:cNvSpPr>
            <p:nvPr/>
          </p:nvSpPr>
          <p:spPr bwMode="auto">
            <a:xfrm>
              <a:off x="8785" y="4373"/>
              <a:ext cx="0" cy="2852"/>
            </a:xfrm>
            <a:prstGeom prst="line">
              <a:avLst/>
            </a:prstGeom>
            <a:noFill/>
            <a:ln w="19050">
              <a:solidFill>
                <a:srgbClr val="000000"/>
              </a:solidFill>
              <a:round/>
              <a:headEnd/>
              <a:tailEnd/>
            </a:ln>
          </p:spPr>
          <p:txBody>
            <a:bodyPr/>
            <a:lstStyle/>
            <a:p>
              <a:endParaRPr lang="zh-CN" altLang="en-US"/>
            </a:p>
          </p:txBody>
        </p:sp>
        <p:grpSp>
          <p:nvGrpSpPr>
            <p:cNvPr id="816194" name="Group 66"/>
            <p:cNvGrpSpPr>
              <a:grpSpLocks/>
            </p:cNvGrpSpPr>
            <p:nvPr/>
          </p:nvGrpSpPr>
          <p:grpSpPr bwMode="auto">
            <a:xfrm>
              <a:off x="4195" y="3235"/>
              <a:ext cx="4578" cy="312"/>
              <a:chOff x="5580" y="4872"/>
              <a:chExt cx="900" cy="312"/>
            </a:xfrm>
          </p:grpSpPr>
          <p:sp>
            <p:nvSpPr>
              <p:cNvPr id="816195" name="Line 67"/>
              <p:cNvSpPr>
                <a:spLocks noChangeShapeType="1"/>
              </p:cNvSpPr>
              <p:nvPr/>
            </p:nvSpPr>
            <p:spPr bwMode="auto">
              <a:xfrm>
                <a:off x="5580" y="5184"/>
                <a:ext cx="900" cy="0"/>
              </a:xfrm>
              <a:prstGeom prst="line">
                <a:avLst/>
              </a:prstGeom>
              <a:noFill/>
              <a:ln w="19050">
                <a:solidFill>
                  <a:srgbClr val="000000"/>
                </a:solidFill>
                <a:round/>
                <a:headEnd/>
                <a:tailEnd/>
              </a:ln>
            </p:spPr>
            <p:txBody>
              <a:bodyPr/>
              <a:lstStyle/>
              <a:p>
                <a:endParaRPr lang="zh-CN" altLang="en-US"/>
              </a:p>
            </p:txBody>
          </p:sp>
          <p:sp>
            <p:nvSpPr>
              <p:cNvPr id="816196" name="Text Box 68"/>
              <p:cNvSpPr txBox="1">
                <a:spLocks noChangeArrowheads="1"/>
              </p:cNvSpPr>
              <p:nvPr/>
            </p:nvSpPr>
            <p:spPr bwMode="auto">
              <a:xfrm>
                <a:off x="5760" y="4872"/>
                <a:ext cx="540" cy="312"/>
              </a:xfrm>
              <a:prstGeom prst="rect">
                <a:avLst/>
              </a:prstGeom>
              <a:noFill/>
              <a:ln w="9525">
                <a:noFill/>
                <a:miter lim="800000"/>
                <a:headEnd/>
                <a:tailEnd/>
              </a:ln>
            </p:spPr>
            <p:txBody>
              <a:bodyPr lIns="0" tIns="0" rIns="0" bIns="0"/>
              <a:lstStyle/>
              <a:p>
                <a:r>
                  <a:rPr lang="zh-CN" altLang="en-US" sz="1600" b="1">
                    <a:solidFill>
                      <a:srgbClr val="0000FF"/>
                    </a:solidFill>
                    <a:effectLst/>
                    <a:latin typeface="楷体_GB2312" pitchFamily="49" charset="-122"/>
                  </a:rPr>
                  <a:t>超时</a:t>
                </a:r>
                <a:endParaRPr lang="zh-CN" altLang="en-US" sz="1600" b="1">
                  <a:solidFill>
                    <a:srgbClr val="0000FF"/>
                  </a:solidFill>
                  <a:effectLst>
                    <a:outerShdw blurRad="38100" dist="38100" dir="2700000" algn="tl">
                      <a:srgbClr val="C0C0C0"/>
                    </a:outerShdw>
                  </a:effectLst>
                  <a:latin typeface="楷体_GB2312" pitchFamily="49" charset="-122"/>
                </a:endParaRPr>
              </a:p>
            </p:txBody>
          </p:sp>
        </p:grpSp>
        <p:sp>
          <p:nvSpPr>
            <p:cNvPr id="816197" name="Text Box 69"/>
            <p:cNvSpPr txBox="1">
              <a:spLocks noChangeArrowheads="1"/>
            </p:cNvSpPr>
            <p:nvPr/>
          </p:nvSpPr>
          <p:spPr bwMode="auto">
            <a:xfrm>
              <a:off x="4697" y="4717"/>
              <a:ext cx="1635" cy="312"/>
            </a:xfrm>
            <a:prstGeom prst="rect">
              <a:avLst/>
            </a:prstGeom>
            <a:noFill/>
            <a:ln w="9525">
              <a:noFill/>
              <a:miter lim="800000"/>
              <a:headEnd/>
              <a:tailEnd/>
            </a:ln>
          </p:spPr>
          <p:txBody>
            <a:bodyPr lIns="0" tIns="0" rIns="0" bIns="0"/>
            <a:lstStyle/>
            <a:p>
              <a:r>
                <a:rPr lang="zh-CN" altLang="en-US" sz="1600" b="1" dirty="0">
                  <a:solidFill>
                    <a:srgbClr val="660066"/>
                  </a:solidFill>
                  <a:effectLst/>
                  <a:latin typeface="楷体_GB2312" pitchFamily="49" charset="-122"/>
                </a:rPr>
                <a:t>挂起就绪队列</a:t>
              </a:r>
              <a:endParaRPr lang="zh-CN" altLang="en-US" sz="1600" b="1" dirty="0">
                <a:solidFill>
                  <a:srgbClr val="660066"/>
                </a:solidFill>
                <a:effectLst>
                  <a:outerShdw blurRad="38100" dist="38100" dir="2700000" algn="tl">
                    <a:srgbClr val="C0C0C0"/>
                  </a:outerShdw>
                </a:effectLst>
                <a:latin typeface="楷体_GB2312" pitchFamily="49" charset="-122"/>
              </a:endParaRPr>
            </a:p>
          </p:txBody>
        </p:sp>
        <p:sp>
          <p:nvSpPr>
            <p:cNvPr id="816198" name="Text Box 70"/>
            <p:cNvSpPr txBox="1">
              <a:spLocks noChangeArrowheads="1"/>
            </p:cNvSpPr>
            <p:nvPr/>
          </p:nvSpPr>
          <p:spPr bwMode="auto">
            <a:xfrm>
              <a:off x="4697" y="5675"/>
              <a:ext cx="1635" cy="312"/>
            </a:xfrm>
            <a:prstGeom prst="rect">
              <a:avLst/>
            </a:prstGeom>
            <a:noFill/>
            <a:ln w="9525">
              <a:noFill/>
              <a:miter lim="800000"/>
              <a:headEnd/>
              <a:tailEnd/>
            </a:ln>
          </p:spPr>
          <p:txBody>
            <a:bodyPr lIns="0" tIns="0" rIns="0" bIns="0"/>
            <a:lstStyle/>
            <a:p>
              <a:r>
                <a:rPr lang="zh-CN" altLang="en-US" sz="1600" b="1" dirty="0">
                  <a:solidFill>
                    <a:srgbClr val="660066"/>
                  </a:solidFill>
                  <a:effectLst/>
                  <a:latin typeface="楷体_GB2312" pitchFamily="49" charset="-122"/>
                </a:rPr>
                <a:t>挂起等待队列</a:t>
              </a:r>
              <a:endParaRPr lang="zh-CN" altLang="en-US" sz="1600" b="1" dirty="0">
                <a:solidFill>
                  <a:srgbClr val="660066"/>
                </a:solidFill>
                <a:effectLst>
                  <a:outerShdw blurRad="38100" dist="38100" dir="2700000" algn="tl">
                    <a:srgbClr val="C0C0C0"/>
                  </a:outerShdw>
                </a:effectLst>
                <a:latin typeface="楷体_GB2312" pitchFamily="49" charset="-122"/>
              </a:endParaRPr>
            </a:p>
          </p:txBody>
        </p:sp>
        <p:sp>
          <p:nvSpPr>
            <p:cNvPr id="816199" name="Text Box 71"/>
            <p:cNvSpPr txBox="1">
              <a:spLocks noChangeArrowheads="1"/>
            </p:cNvSpPr>
            <p:nvPr/>
          </p:nvSpPr>
          <p:spPr bwMode="auto">
            <a:xfrm>
              <a:off x="4697" y="6707"/>
              <a:ext cx="1635" cy="312"/>
            </a:xfrm>
            <a:prstGeom prst="rect">
              <a:avLst/>
            </a:prstGeom>
            <a:noFill/>
            <a:ln w="9525">
              <a:noFill/>
              <a:miter lim="800000"/>
              <a:headEnd/>
              <a:tailEnd/>
            </a:ln>
          </p:spPr>
          <p:txBody>
            <a:bodyPr lIns="0" tIns="0" rIns="0" bIns="0"/>
            <a:lstStyle/>
            <a:p>
              <a:r>
                <a:rPr lang="zh-CN" altLang="en-US" sz="1600" b="1">
                  <a:solidFill>
                    <a:srgbClr val="0000FF"/>
                  </a:solidFill>
                  <a:effectLst/>
                  <a:latin typeface="楷体_GB2312" pitchFamily="49" charset="-122"/>
                </a:rPr>
                <a:t>等待队列</a:t>
              </a:r>
              <a:endParaRPr lang="zh-CN" altLang="en-US" sz="1600" b="1">
                <a:solidFill>
                  <a:srgbClr val="0000FF"/>
                </a:solidFill>
                <a:effectLst>
                  <a:outerShdw blurRad="38100" dist="38100" dir="2700000" algn="tl">
                    <a:srgbClr val="C0C0C0"/>
                  </a:outerShdw>
                </a:effectLst>
                <a:latin typeface="楷体_GB2312" pitchFamily="49" charset="-122"/>
              </a:endParaRPr>
            </a:p>
          </p:txBody>
        </p:sp>
        <p:sp>
          <p:nvSpPr>
            <p:cNvPr id="816200" name="Text Box 72"/>
            <p:cNvSpPr txBox="1">
              <a:spLocks noChangeArrowheads="1"/>
            </p:cNvSpPr>
            <p:nvPr/>
          </p:nvSpPr>
          <p:spPr bwMode="auto">
            <a:xfrm>
              <a:off x="4697" y="3647"/>
              <a:ext cx="1635" cy="312"/>
            </a:xfrm>
            <a:prstGeom prst="rect">
              <a:avLst/>
            </a:prstGeom>
            <a:noFill/>
            <a:ln w="9525">
              <a:noFill/>
              <a:miter lim="800000"/>
              <a:headEnd/>
              <a:tailEnd/>
            </a:ln>
          </p:spPr>
          <p:txBody>
            <a:bodyPr lIns="0" tIns="0" rIns="0" bIns="0"/>
            <a:lstStyle/>
            <a:p>
              <a:r>
                <a:rPr lang="zh-CN" altLang="en-US" sz="1600" b="1" dirty="0">
                  <a:solidFill>
                    <a:srgbClr val="008000"/>
                  </a:solidFill>
                  <a:effectLst/>
                  <a:latin typeface="楷体_GB2312" pitchFamily="49" charset="-122"/>
                </a:rPr>
                <a:t>就绪队列</a:t>
              </a:r>
              <a:endParaRPr lang="zh-CN" altLang="en-US" sz="1600" b="1" dirty="0">
                <a:solidFill>
                  <a:srgbClr val="008000"/>
                </a:solidFill>
                <a:effectLst>
                  <a:outerShdw blurRad="38100" dist="38100" dir="2700000" algn="tl">
                    <a:srgbClr val="C0C0C0"/>
                  </a:outerShdw>
                </a:effectLst>
                <a:latin typeface="楷体_GB2312" pitchFamily="49" charset="-122"/>
              </a:endParaRPr>
            </a:p>
          </p:txBody>
        </p:sp>
        <p:grpSp>
          <p:nvGrpSpPr>
            <p:cNvPr id="816201" name="Group 73"/>
            <p:cNvGrpSpPr>
              <a:grpSpLocks/>
            </p:cNvGrpSpPr>
            <p:nvPr/>
          </p:nvGrpSpPr>
          <p:grpSpPr bwMode="auto">
            <a:xfrm>
              <a:off x="6343" y="4701"/>
              <a:ext cx="374" cy="394"/>
              <a:chOff x="5580" y="4872"/>
              <a:chExt cx="900" cy="312"/>
            </a:xfrm>
          </p:grpSpPr>
          <p:sp>
            <p:nvSpPr>
              <p:cNvPr id="816202" name="Line 74"/>
              <p:cNvSpPr>
                <a:spLocks noChangeShapeType="1"/>
              </p:cNvSpPr>
              <p:nvPr/>
            </p:nvSpPr>
            <p:spPr bwMode="auto">
              <a:xfrm>
                <a:off x="5580" y="5184"/>
                <a:ext cx="900" cy="0"/>
              </a:xfrm>
              <a:prstGeom prst="line">
                <a:avLst/>
              </a:prstGeom>
              <a:noFill/>
              <a:ln w="19050">
                <a:solidFill>
                  <a:srgbClr val="000000"/>
                </a:solidFill>
                <a:round/>
                <a:headEnd type="triangle" w="sm" len="med"/>
                <a:tailEnd/>
              </a:ln>
            </p:spPr>
            <p:txBody>
              <a:bodyPr/>
              <a:lstStyle/>
              <a:p>
                <a:endParaRPr lang="zh-CN" altLang="en-US"/>
              </a:p>
            </p:txBody>
          </p:sp>
          <p:sp>
            <p:nvSpPr>
              <p:cNvPr id="816203" name="Text Box 75"/>
              <p:cNvSpPr txBox="1">
                <a:spLocks noChangeArrowheads="1"/>
              </p:cNvSpPr>
              <p:nvPr/>
            </p:nvSpPr>
            <p:spPr bwMode="auto">
              <a:xfrm>
                <a:off x="5760" y="4872"/>
                <a:ext cx="540" cy="312"/>
              </a:xfrm>
              <a:prstGeom prst="rect">
                <a:avLst/>
              </a:prstGeom>
              <a:noFill/>
              <a:ln w="9525">
                <a:noFill/>
                <a:miter lim="800000"/>
                <a:headEnd/>
                <a:tailEnd/>
              </a:ln>
            </p:spPr>
            <p:txBody>
              <a:bodyPr lIns="0" tIns="0" rIns="0" bIns="0"/>
              <a:lstStyle/>
              <a:p>
                <a:endParaRPr lang="zh-CN" altLang="zh-CN" sz="1600" b="1">
                  <a:solidFill>
                    <a:srgbClr val="0000FF"/>
                  </a:solidFill>
                  <a:effectLst>
                    <a:outerShdw blurRad="38100" dist="38100" dir="2700000" algn="tl">
                      <a:srgbClr val="C0C0C0"/>
                    </a:outerShdw>
                  </a:effectLst>
                  <a:latin typeface="楷体_GB2312" pitchFamily="49" charset="-122"/>
                </a:endParaRPr>
              </a:p>
            </p:txBody>
          </p:sp>
        </p:grpSp>
        <p:grpSp>
          <p:nvGrpSpPr>
            <p:cNvPr id="816204" name="Group 76"/>
            <p:cNvGrpSpPr>
              <a:grpSpLocks/>
            </p:cNvGrpSpPr>
            <p:nvPr/>
          </p:nvGrpSpPr>
          <p:grpSpPr bwMode="auto">
            <a:xfrm>
              <a:off x="6332" y="6893"/>
              <a:ext cx="2453" cy="312"/>
              <a:chOff x="5580" y="4872"/>
              <a:chExt cx="900" cy="312"/>
            </a:xfrm>
          </p:grpSpPr>
          <p:sp>
            <p:nvSpPr>
              <p:cNvPr id="816205" name="Line 77"/>
              <p:cNvSpPr>
                <a:spLocks noChangeShapeType="1"/>
              </p:cNvSpPr>
              <p:nvPr/>
            </p:nvSpPr>
            <p:spPr bwMode="auto">
              <a:xfrm>
                <a:off x="5580" y="5184"/>
                <a:ext cx="900" cy="0"/>
              </a:xfrm>
              <a:prstGeom prst="line">
                <a:avLst/>
              </a:prstGeom>
              <a:noFill/>
              <a:ln w="19050">
                <a:solidFill>
                  <a:srgbClr val="000000"/>
                </a:solidFill>
                <a:round/>
                <a:headEnd type="triangle" w="sm" len="med"/>
                <a:tailEnd/>
              </a:ln>
            </p:spPr>
            <p:txBody>
              <a:bodyPr/>
              <a:lstStyle/>
              <a:p>
                <a:endParaRPr lang="zh-CN" altLang="en-US"/>
              </a:p>
            </p:txBody>
          </p:sp>
          <p:sp>
            <p:nvSpPr>
              <p:cNvPr id="816206" name="Text Box 78"/>
              <p:cNvSpPr txBox="1">
                <a:spLocks noChangeArrowheads="1"/>
              </p:cNvSpPr>
              <p:nvPr/>
            </p:nvSpPr>
            <p:spPr bwMode="auto">
              <a:xfrm>
                <a:off x="5760" y="4872"/>
                <a:ext cx="540" cy="312"/>
              </a:xfrm>
              <a:prstGeom prst="rect">
                <a:avLst/>
              </a:prstGeom>
              <a:noFill/>
              <a:ln w="9525">
                <a:noFill/>
                <a:miter lim="800000"/>
                <a:headEnd/>
                <a:tailEnd/>
              </a:ln>
            </p:spPr>
            <p:txBody>
              <a:bodyPr lIns="0" tIns="0" rIns="0" bIns="0"/>
              <a:lstStyle/>
              <a:p>
                <a:r>
                  <a:rPr lang="zh-CN" altLang="en-US" sz="1600" b="1">
                    <a:solidFill>
                      <a:srgbClr val="0000FF"/>
                    </a:solidFill>
                    <a:effectLst/>
                    <a:latin typeface="楷体_GB2312" pitchFamily="49" charset="-122"/>
                  </a:rPr>
                  <a:t>等待事件</a:t>
                </a:r>
                <a:endParaRPr lang="zh-CN" altLang="en-US" sz="1600" b="1">
                  <a:solidFill>
                    <a:srgbClr val="0000FF"/>
                  </a:solidFill>
                  <a:effectLst>
                    <a:outerShdw blurRad="38100" dist="38100" dir="2700000" algn="tl">
                      <a:srgbClr val="C0C0C0"/>
                    </a:outerShdw>
                  </a:effectLst>
                  <a:latin typeface="楷体_GB2312" pitchFamily="49" charset="-122"/>
                </a:endParaRPr>
              </a:p>
            </p:txBody>
          </p:sp>
        </p:grpSp>
        <p:sp>
          <p:nvSpPr>
            <p:cNvPr id="816207" name="Line 79"/>
            <p:cNvSpPr>
              <a:spLocks noChangeShapeType="1"/>
            </p:cNvSpPr>
            <p:nvPr/>
          </p:nvSpPr>
          <p:spPr bwMode="auto">
            <a:xfrm flipV="1">
              <a:off x="4207" y="4192"/>
              <a:ext cx="0" cy="3120"/>
            </a:xfrm>
            <a:prstGeom prst="line">
              <a:avLst/>
            </a:prstGeom>
            <a:noFill/>
            <a:ln w="19050">
              <a:solidFill>
                <a:srgbClr val="000000"/>
              </a:solidFill>
              <a:round/>
              <a:headEnd/>
              <a:tailEnd type="triangle" w="sm" len="med"/>
            </a:ln>
          </p:spPr>
          <p:txBody>
            <a:bodyPr/>
            <a:lstStyle/>
            <a:p>
              <a:endParaRPr lang="zh-CN" altLang="en-US"/>
            </a:p>
          </p:txBody>
        </p:sp>
        <p:sp>
          <p:nvSpPr>
            <p:cNvPr id="816208" name="Line 80"/>
            <p:cNvSpPr>
              <a:spLocks noChangeShapeType="1"/>
            </p:cNvSpPr>
            <p:nvPr/>
          </p:nvSpPr>
          <p:spPr bwMode="auto">
            <a:xfrm flipH="1">
              <a:off x="4207" y="7295"/>
              <a:ext cx="490" cy="0"/>
            </a:xfrm>
            <a:prstGeom prst="line">
              <a:avLst/>
            </a:prstGeom>
            <a:noFill/>
            <a:ln w="19050">
              <a:solidFill>
                <a:srgbClr val="000000"/>
              </a:solidFill>
              <a:round/>
              <a:headEnd/>
              <a:tailEnd/>
            </a:ln>
          </p:spPr>
          <p:txBody>
            <a:bodyPr/>
            <a:lstStyle/>
            <a:p>
              <a:endParaRPr lang="zh-CN" altLang="en-US"/>
            </a:p>
          </p:txBody>
        </p:sp>
        <p:sp>
          <p:nvSpPr>
            <p:cNvPr id="816209" name="Line 81"/>
            <p:cNvSpPr>
              <a:spLocks noChangeShapeType="1"/>
            </p:cNvSpPr>
            <p:nvPr/>
          </p:nvSpPr>
          <p:spPr bwMode="auto">
            <a:xfrm flipH="1">
              <a:off x="4453" y="6153"/>
              <a:ext cx="240" cy="0"/>
            </a:xfrm>
            <a:prstGeom prst="line">
              <a:avLst/>
            </a:prstGeom>
            <a:noFill/>
            <a:ln w="19050">
              <a:solidFill>
                <a:srgbClr val="000000"/>
              </a:solidFill>
              <a:round/>
              <a:headEnd/>
              <a:tailEnd/>
            </a:ln>
          </p:spPr>
          <p:txBody>
            <a:bodyPr/>
            <a:lstStyle/>
            <a:p>
              <a:endParaRPr lang="zh-CN" altLang="en-US"/>
            </a:p>
          </p:txBody>
        </p:sp>
        <p:sp>
          <p:nvSpPr>
            <p:cNvPr id="816210" name="Line 82"/>
            <p:cNvSpPr>
              <a:spLocks noChangeShapeType="1"/>
            </p:cNvSpPr>
            <p:nvPr/>
          </p:nvSpPr>
          <p:spPr bwMode="auto">
            <a:xfrm flipH="1">
              <a:off x="4207" y="5188"/>
              <a:ext cx="490" cy="0"/>
            </a:xfrm>
            <a:prstGeom prst="line">
              <a:avLst/>
            </a:prstGeom>
            <a:noFill/>
            <a:ln w="19050">
              <a:solidFill>
                <a:srgbClr val="000000"/>
              </a:solidFill>
              <a:round/>
              <a:headEnd/>
              <a:tailEnd type="triangle" w="sm" len="med"/>
            </a:ln>
          </p:spPr>
          <p:txBody>
            <a:bodyPr/>
            <a:lstStyle/>
            <a:p>
              <a:endParaRPr lang="zh-CN" altLang="en-US"/>
            </a:p>
          </p:txBody>
        </p:sp>
        <p:sp>
          <p:nvSpPr>
            <p:cNvPr id="816211" name="Text Box 83"/>
            <p:cNvSpPr txBox="1">
              <a:spLocks noChangeArrowheads="1"/>
            </p:cNvSpPr>
            <p:nvPr/>
          </p:nvSpPr>
          <p:spPr bwMode="auto">
            <a:xfrm>
              <a:off x="2231" y="4804"/>
              <a:ext cx="1014" cy="326"/>
            </a:xfrm>
            <a:prstGeom prst="rect">
              <a:avLst/>
            </a:prstGeom>
            <a:noFill/>
            <a:ln w="9525">
              <a:noFill/>
              <a:miter lim="800000"/>
              <a:headEnd/>
              <a:tailEnd/>
            </a:ln>
          </p:spPr>
          <p:txBody>
            <a:bodyPr lIns="0" tIns="0" rIns="0" bIns="0"/>
            <a:lstStyle/>
            <a:p>
              <a:r>
                <a:rPr lang="zh-CN" altLang="en-US" sz="1600" b="1">
                  <a:solidFill>
                    <a:srgbClr val="0000FF"/>
                  </a:solidFill>
                  <a:effectLst/>
                  <a:latin typeface="楷体_GB2312" pitchFamily="49" charset="-122"/>
                </a:rPr>
                <a:t>交互式用户</a:t>
              </a:r>
              <a:endParaRPr lang="zh-CN" altLang="en-US" sz="1600" b="1">
                <a:solidFill>
                  <a:srgbClr val="0000FF"/>
                </a:solidFill>
                <a:effectLst>
                  <a:outerShdw blurRad="38100" dist="38100" dir="2700000" algn="tl">
                    <a:srgbClr val="C0C0C0"/>
                  </a:outerShdw>
                </a:effectLst>
                <a:latin typeface="楷体_GB2312" pitchFamily="49" charset="-122"/>
              </a:endParaRPr>
            </a:p>
          </p:txBody>
        </p:sp>
        <p:sp>
          <p:nvSpPr>
            <p:cNvPr id="816212" name="Text Box 84"/>
            <p:cNvSpPr txBox="1">
              <a:spLocks noChangeArrowheads="1"/>
            </p:cNvSpPr>
            <p:nvPr/>
          </p:nvSpPr>
          <p:spPr bwMode="auto">
            <a:xfrm>
              <a:off x="3553" y="6923"/>
              <a:ext cx="654" cy="624"/>
            </a:xfrm>
            <a:prstGeom prst="rect">
              <a:avLst/>
            </a:prstGeom>
            <a:noFill/>
            <a:ln w="9525">
              <a:noFill/>
              <a:miter lim="800000"/>
              <a:headEnd/>
              <a:tailEnd/>
            </a:ln>
          </p:spPr>
          <p:txBody>
            <a:bodyPr lIns="0" tIns="0" rIns="0" bIns="0"/>
            <a:lstStyle/>
            <a:p>
              <a:r>
                <a:rPr lang="zh-CN" altLang="en-US" sz="1600" b="1">
                  <a:solidFill>
                    <a:srgbClr val="0000FF"/>
                  </a:solidFill>
                  <a:effectLst/>
                  <a:latin typeface="楷体_GB2312" pitchFamily="49" charset="-122"/>
                </a:rPr>
                <a:t>事件</a:t>
              </a:r>
            </a:p>
            <a:p>
              <a:r>
                <a:rPr lang="zh-CN" altLang="en-US" sz="1600" b="1">
                  <a:solidFill>
                    <a:srgbClr val="0000FF"/>
                  </a:solidFill>
                  <a:effectLst/>
                  <a:latin typeface="楷体_GB2312" pitchFamily="49" charset="-122"/>
                </a:rPr>
                <a:t>出现</a:t>
              </a:r>
              <a:endParaRPr lang="zh-CN" altLang="en-US" sz="1600" b="1">
                <a:solidFill>
                  <a:srgbClr val="0000FF"/>
                </a:solidFill>
                <a:effectLst>
                  <a:outerShdw blurRad="38100" dist="38100" dir="2700000" algn="tl">
                    <a:srgbClr val="C0C0C0"/>
                  </a:outerShdw>
                </a:effectLst>
                <a:latin typeface="楷体_GB2312" pitchFamily="49" charset="-122"/>
              </a:endParaRPr>
            </a:p>
          </p:txBody>
        </p:sp>
        <p:grpSp>
          <p:nvGrpSpPr>
            <p:cNvPr id="816213" name="Group 85"/>
            <p:cNvGrpSpPr>
              <a:grpSpLocks/>
            </p:cNvGrpSpPr>
            <p:nvPr/>
          </p:nvGrpSpPr>
          <p:grpSpPr bwMode="auto">
            <a:xfrm>
              <a:off x="1753" y="3961"/>
              <a:ext cx="1635" cy="312"/>
              <a:chOff x="3780" y="5028"/>
              <a:chExt cx="1800" cy="312"/>
            </a:xfrm>
          </p:grpSpPr>
          <p:sp>
            <p:nvSpPr>
              <p:cNvPr id="816214" name="Line 86"/>
              <p:cNvSpPr>
                <a:spLocks noChangeShapeType="1"/>
              </p:cNvSpPr>
              <p:nvPr/>
            </p:nvSpPr>
            <p:spPr bwMode="auto">
              <a:xfrm>
                <a:off x="3780" y="5028"/>
                <a:ext cx="1800" cy="0"/>
              </a:xfrm>
              <a:prstGeom prst="line">
                <a:avLst/>
              </a:prstGeom>
              <a:noFill/>
              <a:ln w="19050">
                <a:solidFill>
                  <a:srgbClr val="000000"/>
                </a:solidFill>
                <a:round/>
                <a:headEnd/>
                <a:tailEnd/>
              </a:ln>
            </p:spPr>
            <p:txBody>
              <a:bodyPr/>
              <a:lstStyle/>
              <a:p>
                <a:endParaRPr lang="zh-CN" altLang="en-US"/>
              </a:p>
            </p:txBody>
          </p:sp>
          <p:sp>
            <p:nvSpPr>
              <p:cNvPr id="816215" name="Line 87"/>
              <p:cNvSpPr>
                <a:spLocks noChangeShapeType="1"/>
              </p:cNvSpPr>
              <p:nvPr/>
            </p:nvSpPr>
            <p:spPr bwMode="auto">
              <a:xfrm>
                <a:off x="3780" y="5340"/>
                <a:ext cx="1800" cy="0"/>
              </a:xfrm>
              <a:prstGeom prst="line">
                <a:avLst/>
              </a:prstGeom>
              <a:noFill/>
              <a:ln w="19050">
                <a:solidFill>
                  <a:srgbClr val="000000"/>
                </a:solidFill>
                <a:round/>
                <a:headEnd/>
                <a:tailEnd/>
              </a:ln>
            </p:spPr>
            <p:txBody>
              <a:bodyPr/>
              <a:lstStyle/>
              <a:p>
                <a:endParaRPr lang="zh-CN" altLang="en-US"/>
              </a:p>
            </p:txBody>
          </p:sp>
          <p:sp>
            <p:nvSpPr>
              <p:cNvPr id="816216" name="Line 88"/>
              <p:cNvSpPr>
                <a:spLocks noChangeShapeType="1"/>
              </p:cNvSpPr>
              <p:nvPr/>
            </p:nvSpPr>
            <p:spPr bwMode="auto">
              <a:xfrm>
                <a:off x="5580" y="5028"/>
                <a:ext cx="0" cy="312"/>
              </a:xfrm>
              <a:prstGeom prst="line">
                <a:avLst/>
              </a:prstGeom>
              <a:noFill/>
              <a:ln w="19050">
                <a:solidFill>
                  <a:srgbClr val="000000"/>
                </a:solidFill>
                <a:round/>
                <a:headEnd/>
                <a:tailEnd/>
              </a:ln>
            </p:spPr>
            <p:txBody>
              <a:bodyPr/>
              <a:lstStyle/>
              <a:p>
                <a:endParaRPr lang="zh-CN" altLang="en-US"/>
              </a:p>
            </p:txBody>
          </p:sp>
          <p:sp>
            <p:nvSpPr>
              <p:cNvPr id="816217" name="Line 89"/>
              <p:cNvSpPr>
                <a:spLocks noChangeShapeType="1"/>
              </p:cNvSpPr>
              <p:nvPr/>
            </p:nvSpPr>
            <p:spPr bwMode="auto">
              <a:xfrm>
                <a:off x="5400" y="5028"/>
                <a:ext cx="0" cy="312"/>
              </a:xfrm>
              <a:prstGeom prst="line">
                <a:avLst/>
              </a:prstGeom>
              <a:noFill/>
              <a:ln w="9525">
                <a:solidFill>
                  <a:srgbClr val="000000"/>
                </a:solidFill>
                <a:round/>
                <a:headEnd/>
                <a:tailEnd/>
              </a:ln>
            </p:spPr>
            <p:txBody>
              <a:bodyPr/>
              <a:lstStyle/>
              <a:p>
                <a:endParaRPr lang="zh-CN" altLang="en-US"/>
              </a:p>
            </p:txBody>
          </p:sp>
          <p:sp>
            <p:nvSpPr>
              <p:cNvPr id="816218" name="Line 90"/>
              <p:cNvSpPr>
                <a:spLocks noChangeShapeType="1"/>
              </p:cNvSpPr>
              <p:nvPr/>
            </p:nvSpPr>
            <p:spPr bwMode="auto">
              <a:xfrm>
                <a:off x="5220" y="5028"/>
                <a:ext cx="0" cy="312"/>
              </a:xfrm>
              <a:prstGeom prst="line">
                <a:avLst/>
              </a:prstGeom>
              <a:noFill/>
              <a:ln w="9525">
                <a:solidFill>
                  <a:srgbClr val="000000"/>
                </a:solidFill>
                <a:round/>
                <a:headEnd/>
                <a:tailEnd/>
              </a:ln>
            </p:spPr>
            <p:txBody>
              <a:bodyPr/>
              <a:lstStyle/>
              <a:p>
                <a:endParaRPr lang="zh-CN" altLang="en-US"/>
              </a:p>
            </p:txBody>
          </p:sp>
          <p:sp>
            <p:nvSpPr>
              <p:cNvPr id="816219" name="Line 91"/>
              <p:cNvSpPr>
                <a:spLocks noChangeShapeType="1"/>
              </p:cNvSpPr>
              <p:nvPr/>
            </p:nvSpPr>
            <p:spPr bwMode="auto">
              <a:xfrm>
                <a:off x="5040" y="5028"/>
                <a:ext cx="0" cy="312"/>
              </a:xfrm>
              <a:prstGeom prst="line">
                <a:avLst/>
              </a:prstGeom>
              <a:noFill/>
              <a:ln w="9525">
                <a:solidFill>
                  <a:srgbClr val="000000"/>
                </a:solidFill>
                <a:round/>
                <a:headEnd/>
                <a:tailEnd/>
              </a:ln>
            </p:spPr>
            <p:txBody>
              <a:bodyPr/>
              <a:lstStyle/>
              <a:p>
                <a:endParaRPr lang="zh-CN" altLang="en-US"/>
              </a:p>
            </p:txBody>
          </p:sp>
          <p:sp>
            <p:nvSpPr>
              <p:cNvPr id="816220" name="Line 92"/>
              <p:cNvSpPr>
                <a:spLocks noChangeShapeType="1"/>
              </p:cNvSpPr>
              <p:nvPr/>
            </p:nvSpPr>
            <p:spPr bwMode="auto">
              <a:xfrm>
                <a:off x="4860" y="5028"/>
                <a:ext cx="0" cy="312"/>
              </a:xfrm>
              <a:prstGeom prst="line">
                <a:avLst/>
              </a:prstGeom>
              <a:noFill/>
              <a:ln w="9525">
                <a:solidFill>
                  <a:srgbClr val="000000"/>
                </a:solidFill>
                <a:round/>
                <a:headEnd/>
                <a:tailEnd/>
              </a:ln>
            </p:spPr>
            <p:txBody>
              <a:bodyPr/>
              <a:lstStyle/>
              <a:p>
                <a:endParaRPr lang="zh-CN" altLang="en-US"/>
              </a:p>
            </p:txBody>
          </p:sp>
          <p:sp>
            <p:nvSpPr>
              <p:cNvPr id="816221" name="Line 93"/>
              <p:cNvSpPr>
                <a:spLocks noChangeShapeType="1"/>
              </p:cNvSpPr>
              <p:nvPr/>
            </p:nvSpPr>
            <p:spPr bwMode="auto">
              <a:xfrm>
                <a:off x="4680" y="5028"/>
                <a:ext cx="0" cy="312"/>
              </a:xfrm>
              <a:prstGeom prst="line">
                <a:avLst/>
              </a:prstGeom>
              <a:noFill/>
              <a:ln w="9525">
                <a:solidFill>
                  <a:srgbClr val="000000"/>
                </a:solidFill>
                <a:round/>
                <a:headEnd/>
                <a:tailEnd/>
              </a:ln>
            </p:spPr>
            <p:txBody>
              <a:bodyPr/>
              <a:lstStyle/>
              <a:p>
                <a:endParaRPr lang="zh-CN" altLang="en-US"/>
              </a:p>
            </p:txBody>
          </p:sp>
          <p:sp>
            <p:nvSpPr>
              <p:cNvPr id="816222" name="Line 94"/>
              <p:cNvSpPr>
                <a:spLocks noChangeShapeType="1"/>
              </p:cNvSpPr>
              <p:nvPr/>
            </p:nvSpPr>
            <p:spPr bwMode="auto">
              <a:xfrm>
                <a:off x="4500" y="5028"/>
                <a:ext cx="0" cy="312"/>
              </a:xfrm>
              <a:prstGeom prst="line">
                <a:avLst/>
              </a:prstGeom>
              <a:noFill/>
              <a:ln w="9525">
                <a:solidFill>
                  <a:srgbClr val="000000"/>
                </a:solidFill>
                <a:round/>
                <a:headEnd/>
                <a:tailEnd/>
              </a:ln>
            </p:spPr>
            <p:txBody>
              <a:bodyPr/>
              <a:lstStyle/>
              <a:p>
                <a:endParaRPr lang="zh-CN" altLang="en-US"/>
              </a:p>
            </p:txBody>
          </p:sp>
          <p:sp>
            <p:nvSpPr>
              <p:cNvPr id="816223" name="Line 95"/>
              <p:cNvSpPr>
                <a:spLocks noChangeShapeType="1"/>
              </p:cNvSpPr>
              <p:nvPr/>
            </p:nvSpPr>
            <p:spPr bwMode="auto">
              <a:xfrm>
                <a:off x="4320" y="5028"/>
                <a:ext cx="0" cy="312"/>
              </a:xfrm>
              <a:prstGeom prst="line">
                <a:avLst/>
              </a:prstGeom>
              <a:noFill/>
              <a:ln w="9525">
                <a:solidFill>
                  <a:srgbClr val="000000"/>
                </a:solidFill>
                <a:round/>
                <a:headEnd/>
                <a:tailEnd/>
              </a:ln>
            </p:spPr>
            <p:txBody>
              <a:bodyPr/>
              <a:lstStyle/>
              <a:p>
                <a:endParaRPr lang="zh-CN" altLang="en-US"/>
              </a:p>
            </p:txBody>
          </p:sp>
          <p:sp>
            <p:nvSpPr>
              <p:cNvPr id="816224" name="Line 96"/>
              <p:cNvSpPr>
                <a:spLocks noChangeShapeType="1"/>
              </p:cNvSpPr>
              <p:nvPr/>
            </p:nvSpPr>
            <p:spPr bwMode="auto">
              <a:xfrm>
                <a:off x="4140" y="5028"/>
                <a:ext cx="0" cy="312"/>
              </a:xfrm>
              <a:prstGeom prst="line">
                <a:avLst/>
              </a:prstGeom>
              <a:noFill/>
              <a:ln w="9525">
                <a:solidFill>
                  <a:srgbClr val="000000"/>
                </a:solidFill>
                <a:round/>
                <a:headEnd/>
                <a:tailEnd/>
              </a:ln>
            </p:spPr>
            <p:txBody>
              <a:bodyPr/>
              <a:lstStyle/>
              <a:p>
                <a:endParaRPr lang="zh-CN" altLang="en-US"/>
              </a:p>
            </p:txBody>
          </p:sp>
          <p:sp>
            <p:nvSpPr>
              <p:cNvPr id="816225" name="Line 97"/>
              <p:cNvSpPr>
                <a:spLocks noChangeShapeType="1"/>
              </p:cNvSpPr>
              <p:nvPr/>
            </p:nvSpPr>
            <p:spPr bwMode="auto">
              <a:xfrm>
                <a:off x="3960" y="5028"/>
                <a:ext cx="0" cy="312"/>
              </a:xfrm>
              <a:prstGeom prst="line">
                <a:avLst/>
              </a:prstGeom>
              <a:noFill/>
              <a:ln w="9525">
                <a:solidFill>
                  <a:srgbClr val="000000"/>
                </a:solidFill>
                <a:round/>
                <a:headEnd/>
                <a:tailEnd/>
              </a:ln>
            </p:spPr>
            <p:txBody>
              <a:bodyPr/>
              <a:lstStyle/>
              <a:p>
                <a:endParaRPr lang="zh-CN" altLang="en-US"/>
              </a:p>
            </p:txBody>
          </p:sp>
        </p:grpSp>
        <p:sp>
          <p:nvSpPr>
            <p:cNvPr id="816226" name="Text Box 98"/>
            <p:cNvSpPr txBox="1">
              <a:spLocks noChangeArrowheads="1"/>
            </p:cNvSpPr>
            <p:nvPr/>
          </p:nvSpPr>
          <p:spPr bwMode="auto">
            <a:xfrm>
              <a:off x="1813" y="3635"/>
              <a:ext cx="1560" cy="326"/>
            </a:xfrm>
            <a:prstGeom prst="rect">
              <a:avLst/>
            </a:prstGeom>
            <a:noFill/>
            <a:ln w="9525">
              <a:noFill/>
              <a:miter lim="800000"/>
              <a:headEnd/>
              <a:tailEnd/>
            </a:ln>
          </p:spPr>
          <p:txBody>
            <a:bodyPr lIns="0" tIns="0" rIns="0" bIns="0"/>
            <a:lstStyle/>
            <a:p>
              <a:r>
                <a:rPr lang="zh-CN" altLang="en-US" sz="1600" b="1" dirty="0">
                  <a:solidFill>
                    <a:srgbClr val="003366"/>
                  </a:solidFill>
                  <a:effectLst/>
                  <a:latin typeface="楷体_GB2312" pitchFamily="49" charset="-122"/>
                </a:rPr>
                <a:t>后备作业队列</a:t>
              </a:r>
              <a:endParaRPr lang="zh-CN" altLang="en-US" sz="1600" b="1" dirty="0">
                <a:solidFill>
                  <a:srgbClr val="003366"/>
                </a:solidFill>
                <a:effectLst>
                  <a:outerShdw blurRad="38100" dist="38100" dir="2700000" algn="tl">
                    <a:srgbClr val="C0C0C0"/>
                  </a:outerShdw>
                </a:effectLst>
                <a:latin typeface="楷体_GB2312" pitchFamily="49" charset="-122"/>
              </a:endParaRPr>
            </a:p>
          </p:txBody>
        </p:sp>
        <p:sp>
          <p:nvSpPr>
            <p:cNvPr id="816227" name="Line 99"/>
            <p:cNvSpPr>
              <a:spLocks noChangeShapeType="1"/>
            </p:cNvSpPr>
            <p:nvPr/>
          </p:nvSpPr>
          <p:spPr bwMode="auto">
            <a:xfrm flipV="1">
              <a:off x="3605" y="3635"/>
              <a:ext cx="0" cy="489"/>
            </a:xfrm>
            <a:prstGeom prst="line">
              <a:avLst/>
            </a:prstGeom>
            <a:noFill/>
            <a:ln w="19050">
              <a:solidFill>
                <a:srgbClr val="000000"/>
              </a:solidFill>
              <a:prstDash val="sysDot"/>
              <a:round/>
              <a:headEnd type="triangle" w="sm" len="med"/>
              <a:tailEnd/>
            </a:ln>
          </p:spPr>
          <p:txBody>
            <a:bodyPr/>
            <a:lstStyle/>
            <a:p>
              <a:endParaRPr lang="zh-CN" altLang="en-US"/>
            </a:p>
          </p:txBody>
        </p:sp>
        <p:sp>
          <p:nvSpPr>
            <p:cNvPr id="816228" name="Line 100"/>
            <p:cNvSpPr>
              <a:spLocks noChangeShapeType="1"/>
            </p:cNvSpPr>
            <p:nvPr/>
          </p:nvSpPr>
          <p:spPr bwMode="auto">
            <a:xfrm flipH="1">
              <a:off x="2413" y="4746"/>
              <a:ext cx="1200" cy="0"/>
            </a:xfrm>
            <a:prstGeom prst="line">
              <a:avLst/>
            </a:prstGeom>
            <a:noFill/>
            <a:ln w="19050">
              <a:solidFill>
                <a:srgbClr val="000000"/>
              </a:solidFill>
              <a:round/>
              <a:headEnd/>
              <a:tailEnd/>
            </a:ln>
          </p:spPr>
          <p:txBody>
            <a:bodyPr/>
            <a:lstStyle/>
            <a:p>
              <a:endParaRPr lang="zh-CN" altLang="en-US"/>
            </a:p>
          </p:txBody>
        </p:sp>
        <p:sp>
          <p:nvSpPr>
            <p:cNvPr id="816229" name="Line 101"/>
            <p:cNvSpPr>
              <a:spLocks noChangeShapeType="1"/>
            </p:cNvSpPr>
            <p:nvPr/>
          </p:nvSpPr>
          <p:spPr bwMode="auto">
            <a:xfrm flipV="1">
              <a:off x="3610" y="4169"/>
              <a:ext cx="0" cy="595"/>
            </a:xfrm>
            <a:prstGeom prst="line">
              <a:avLst/>
            </a:prstGeom>
            <a:noFill/>
            <a:ln w="19050">
              <a:solidFill>
                <a:srgbClr val="000000"/>
              </a:solidFill>
              <a:round/>
              <a:headEnd/>
              <a:tailEnd type="triangle" w="sm" len="med"/>
            </a:ln>
          </p:spPr>
          <p:txBody>
            <a:bodyPr/>
            <a:lstStyle/>
            <a:p>
              <a:endParaRPr lang="zh-CN" altLang="en-US"/>
            </a:p>
          </p:txBody>
        </p:sp>
        <p:sp>
          <p:nvSpPr>
            <p:cNvPr id="816230" name="Line 102"/>
            <p:cNvSpPr>
              <a:spLocks noChangeShapeType="1"/>
            </p:cNvSpPr>
            <p:nvPr/>
          </p:nvSpPr>
          <p:spPr bwMode="auto">
            <a:xfrm>
              <a:off x="8353" y="3946"/>
              <a:ext cx="423" cy="0"/>
            </a:xfrm>
            <a:prstGeom prst="line">
              <a:avLst/>
            </a:prstGeom>
            <a:noFill/>
            <a:ln w="19050">
              <a:solidFill>
                <a:srgbClr val="000000"/>
              </a:solidFill>
              <a:round/>
              <a:headEnd/>
              <a:tailEnd/>
            </a:ln>
          </p:spPr>
          <p:txBody>
            <a:bodyPr/>
            <a:lstStyle/>
            <a:p>
              <a:endParaRPr lang="zh-CN" altLang="en-US"/>
            </a:p>
          </p:txBody>
        </p:sp>
        <p:sp>
          <p:nvSpPr>
            <p:cNvPr id="816231" name="Line 103"/>
            <p:cNvSpPr>
              <a:spLocks noChangeShapeType="1"/>
            </p:cNvSpPr>
            <p:nvPr/>
          </p:nvSpPr>
          <p:spPr bwMode="auto">
            <a:xfrm>
              <a:off x="8770" y="3529"/>
              <a:ext cx="0" cy="431"/>
            </a:xfrm>
            <a:prstGeom prst="line">
              <a:avLst/>
            </a:prstGeom>
            <a:noFill/>
            <a:ln w="19050">
              <a:solidFill>
                <a:srgbClr val="000000"/>
              </a:solidFill>
              <a:round/>
              <a:headEnd/>
              <a:tailEnd/>
            </a:ln>
          </p:spPr>
          <p:txBody>
            <a:bodyPr/>
            <a:lstStyle/>
            <a:p>
              <a:endParaRPr lang="zh-CN" altLang="en-US"/>
            </a:p>
          </p:txBody>
        </p:sp>
        <p:sp>
          <p:nvSpPr>
            <p:cNvPr id="816232" name="Line 104"/>
            <p:cNvSpPr>
              <a:spLocks noChangeShapeType="1"/>
            </p:cNvSpPr>
            <p:nvPr/>
          </p:nvSpPr>
          <p:spPr bwMode="auto">
            <a:xfrm>
              <a:off x="4213" y="3532"/>
              <a:ext cx="0" cy="489"/>
            </a:xfrm>
            <a:prstGeom prst="line">
              <a:avLst/>
            </a:prstGeom>
            <a:noFill/>
            <a:ln w="19050">
              <a:solidFill>
                <a:srgbClr val="000000"/>
              </a:solidFill>
              <a:round/>
              <a:headEnd/>
              <a:tailEnd/>
            </a:ln>
          </p:spPr>
          <p:txBody>
            <a:bodyPr/>
            <a:lstStyle/>
            <a:p>
              <a:endParaRPr lang="zh-CN" altLang="en-US"/>
            </a:p>
          </p:txBody>
        </p:sp>
        <p:sp>
          <p:nvSpPr>
            <p:cNvPr id="816233" name="Line 105"/>
            <p:cNvSpPr>
              <a:spLocks noChangeShapeType="1"/>
            </p:cNvSpPr>
            <p:nvPr/>
          </p:nvSpPr>
          <p:spPr bwMode="auto">
            <a:xfrm>
              <a:off x="4213" y="4036"/>
              <a:ext cx="484" cy="0"/>
            </a:xfrm>
            <a:prstGeom prst="line">
              <a:avLst/>
            </a:prstGeom>
            <a:noFill/>
            <a:ln w="19050">
              <a:solidFill>
                <a:srgbClr val="000000"/>
              </a:solidFill>
              <a:round/>
              <a:headEnd/>
              <a:tailEnd type="triangle" w="sm" len="med"/>
            </a:ln>
          </p:spPr>
          <p:txBody>
            <a:bodyPr/>
            <a:lstStyle/>
            <a:p>
              <a:endParaRPr lang="zh-CN" altLang="en-US"/>
            </a:p>
          </p:txBody>
        </p:sp>
        <p:sp>
          <p:nvSpPr>
            <p:cNvPr id="816234" name="Line 106"/>
            <p:cNvSpPr>
              <a:spLocks noChangeShapeType="1"/>
            </p:cNvSpPr>
            <p:nvPr/>
          </p:nvSpPr>
          <p:spPr bwMode="auto">
            <a:xfrm>
              <a:off x="6733" y="4169"/>
              <a:ext cx="0" cy="941"/>
            </a:xfrm>
            <a:prstGeom prst="line">
              <a:avLst/>
            </a:prstGeom>
            <a:noFill/>
            <a:ln w="19050">
              <a:solidFill>
                <a:srgbClr val="000000"/>
              </a:solidFill>
              <a:round/>
              <a:headEnd/>
              <a:tailEnd/>
            </a:ln>
          </p:spPr>
          <p:txBody>
            <a:bodyPr/>
            <a:lstStyle/>
            <a:p>
              <a:endParaRPr lang="zh-CN" altLang="en-US"/>
            </a:p>
          </p:txBody>
        </p:sp>
        <p:sp>
          <p:nvSpPr>
            <p:cNvPr id="816235" name="Line 107"/>
            <p:cNvSpPr>
              <a:spLocks noChangeShapeType="1"/>
            </p:cNvSpPr>
            <p:nvPr/>
          </p:nvSpPr>
          <p:spPr bwMode="auto">
            <a:xfrm>
              <a:off x="6358" y="4184"/>
              <a:ext cx="369" cy="0"/>
            </a:xfrm>
            <a:prstGeom prst="line">
              <a:avLst/>
            </a:prstGeom>
            <a:noFill/>
            <a:ln w="19050">
              <a:solidFill>
                <a:srgbClr val="000000"/>
              </a:solidFill>
              <a:round/>
              <a:headEnd/>
              <a:tailEnd/>
            </a:ln>
          </p:spPr>
          <p:txBody>
            <a:bodyPr/>
            <a:lstStyle/>
            <a:p>
              <a:endParaRPr lang="zh-CN" altLang="en-US"/>
            </a:p>
          </p:txBody>
        </p:sp>
        <p:grpSp>
          <p:nvGrpSpPr>
            <p:cNvPr id="816236" name="Group 108"/>
            <p:cNvGrpSpPr>
              <a:grpSpLocks/>
            </p:cNvGrpSpPr>
            <p:nvPr/>
          </p:nvGrpSpPr>
          <p:grpSpPr bwMode="auto">
            <a:xfrm>
              <a:off x="6343" y="4879"/>
              <a:ext cx="374" cy="394"/>
              <a:chOff x="5580" y="4872"/>
              <a:chExt cx="900" cy="312"/>
            </a:xfrm>
          </p:grpSpPr>
          <p:sp>
            <p:nvSpPr>
              <p:cNvPr id="816237" name="Line 109"/>
              <p:cNvSpPr>
                <a:spLocks noChangeShapeType="1"/>
              </p:cNvSpPr>
              <p:nvPr/>
            </p:nvSpPr>
            <p:spPr bwMode="auto">
              <a:xfrm>
                <a:off x="5580" y="5184"/>
                <a:ext cx="900" cy="0"/>
              </a:xfrm>
              <a:prstGeom prst="line">
                <a:avLst/>
              </a:prstGeom>
              <a:noFill/>
              <a:ln w="19050">
                <a:solidFill>
                  <a:srgbClr val="000000"/>
                </a:solidFill>
                <a:round/>
                <a:headEnd type="triangle" w="sm" len="med"/>
                <a:tailEnd/>
              </a:ln>
            </p:spPr>
            <p:txBody>
              <a:bodyPr/>
              <a:lstStyle/>
              <a:p>
                <a:endParaRPr lang="zh-CN" altLang="en-US"/>
              </a:p>
            </p:txBody>
          </p:sp>
          <p:sp>
            <p:nvSpPr>
              <p:cNvPr id="816238" name="Text Box 110"/>
              <p:cNvSpPr txBox="1">
                <a:spLocks noChangeArrowheads="1"/>
              </p:cNvSpPr>
              <p:nvPr/>
            </p:nvSpPr>
            <p:spPr bwMode="auto">
              <a:xfrm>
                <a:off x="5760" y="4872"/>
                <a:ext cx="540" cy="312"/>
              </a:xfrm>
              <a:prstGeom prst="rect">
                <a:avLst/>
              </a:prstGeom>
              <a:noFill/>
              <a:ln w="9525">
                <a:noFill/>
                <a:miter lim="800000"/>
                <a:headEnd/>
                <a:tailEnd/>
              </a:ln>
            </p:spPr>
            <p:txBody>
              <a:bodyPr lIns="0" tIns="0" rIns="0" bIns="0"/>
              <a:lstStyle/>
              <a:p>
                <a:endParaRPr lang="zh-CN" altLang="zh-CN" sz="1600" b="1">
                  <a:solidFill>
                    <a:srgbClr val="0000FF"/>
                  </a:solidFill>
                  <a:effectLst>
                    <a:outerShdw blurRad="38100" dist="38100" dir="2700000" algn="tl">
                      <a:srgbClr val="C0C0C0"/>
                    </a:outerShdw>
                  </a:effectLst>
                  <a:latin typeface="楷体_GB2312" pitchFamily="49" charset="-122"/>
                </a:endParaRPr>
              </a:p>
            </p:txBody>
          </p:sp>
        </p:grpSp>
        <p:sp>
          <p:nvSpPr>
            <p:cNvPr id="816239" name="Line 111"/>
            <p:cNvSpPr>
              <a:spLocks noChangeShapeType="1"/>
            </p:cNvSpPr>
            <p:nvPr/>
          </p:nvSpPr>
          <p:spPr bwMode="auto">
            <a:xfrm flipH="1">
              <a:off x="4453" y="5591"/>
              <a:ext cx="2280" cy="0"/>
            </a:xfrm>
            <a:prstGeom prst="line">
              <a:avLst/>
            </a:prstGeom>
            <a:noFill/>
            <a:ln w="19050">
              <a:solidFill>
                <a:srgbClr val="000000"/>
              </a:solidFill>
              <a:round/>
              <a:headEnd/>
              <a:tailEnd/>
            </a:ln>
          </p:spPr>
          <p:txBody>
            <a:bodyPr/>
            <a:lstStyle/>
            <a:p>
              <a:endParaRPr lang="zh-CN" altLang="en-US"/>
            </a:p>
          </p:txBody>
        </p:sp>
        <p:sp>
          <p:nvSpPr>
            <p:cNvPr id="816240" name="Line 112"/>
            <p:cNvSpPr>
              <a:spLocks noChangeShapeType="1"/>
            </p:cNvSpPr>
            <p:nvPr/>
          </p:nvSpPr>
          <p:spPr bwMode="auto">
            <a:xfrm>
              <a:off x="6733" y="5257"/>
              <a:ext cx="0" cy="351"/>
            </a:xfrm>
            <a:prstGeom prst="line">
              <a:avLst/>
            </a:prstGeom>
            <a:noFill/>
            <a:ln w="19050">
              <a:solidFill>
                <a:srgbClr val="000000"/>
              </a:solidFill>
              <a:round/>
              <a:headEnd/>
              <a:tailEnd/>
            </a:ln>
          </p:spPr>
          <p:txBody>
            <a:bodyPr/>
            <a:lstStyle/>
            <a:p>
              <a:endParaRPr lang="zh-CN" altLang="en-US"/>
            </a:p>
          </p:txBody>
        </p:sp>
        <p:sp>
          <p:nvSpPr>
            <p:cNvPr id="816241" name="Line 113"/>
            <p:cNvSpPr>
              <a:spLocks noChangeShapeType="1"/>
            </p:cNvSpPr>
            <p:nvPr/>
          </p:nvSpPr>
          <p:spPr bwMode="auto">
            <a:xfrm>
              <a:off x="4453" y="5591"/>
              <a:ext cx="0" cy="578"/>
            </a:xfrm>
            <a:prstGeom prst="line">
              <a:avLst/>
            </a:prstGeom>
            <a:noFill/>
            <a:ln w="19050">
              <a:solidFill>
                <a:srgbClr val="000000"/>
              </a:solidFill>
              <a:round/>
              <a:headEnd/>
              <a:tailEnd/>
            </a:ln>
          </p:spPr>
          <p:txBody>
            <a:bodyPr/>
            <a:lstStyle/>
            <a:p>
              <a:endParaRPr lang="zh-CN" altLang="en-US"/>
            </a:p>
          </p:txBody>
        </p:sp>
        <p:grpSp>
          <p:nvGrpSpPr>
            <p:cNvPr id="816242" name="Group 114"/>
            <p:cNvGrpSpPr>
              <a:grpSpLocks/>
            </p:cNvGrpSpPr>
            <p:nvPr/>
          </p:nvGrpSpPr>
          <p:grpSpPr bwMode="auto">
            <a:xfrm>
              <a:off x="6358" y="5724"/>
              <a:ext cx="374" cy="394"/>
              <a:chOff x="5580" y="4872"/>
              <a:chExt cx="900" cy="312"/>
            </a:xfrm>
          </p:grpSpPr>
          <p:sp>
            <p:nvSpPr>
              <p:cNvPr id="816243" name="Line 115"/>
              <p:cNvSpPr>
                <a:spLocks noChangeShapeType="1"/>
              </p:cNvSpPr>
              <p:nvPr/>
            </p:nvSpPr>
            <p:spPr bwMode="auto">
              <a:xfrm>
                <a:off x="5580" y="5184"/>
                <a:ext cx="900" cy="0"/>
              </a:xfrm>
              <a:prstGeom prst="line">
                <a:avLst/>
              </a:prstGeom>
              <a:noFill/>
              <a:ln w="19050">
                <a:solidFill>
                  <a:srgbClr val="000000"/>
                </a:solidFill>
                <a:round/>
                <a:headEnd type="triangle" w="sm" len="med"/>
                <a:tailEnd/>
              </a:ln>
            </p:spPr>
            <p:txBody>
              <a:bodyPr/>
              <a:lstStyle/>
              <a:p>
                <a:endParaRPr lang="zh-CN" altLang="en-US"/>
              </a:p>
            </p:txBody>
          </p:sp>
          <p:sp>
            <p:nvSpPr>
              <p:cNvPr id="816244" name="Text Box 116"/>
              <p:cNvSpPr txBox="1">
                <a:spLocks noChangeArrowheads="1"/>
              </p:cNvSpPr>
              <p:nvPr/>
            </p:nvSpPr>
            <p:spPr bwMode="auto">
              <a:xfrm>
                <a:off x="5760" y="4872"/>
                <a:ext cx="540" cy="312"/>
              </a:xfrm>
              <a:prstGeom prst="rect">
                <a:avLst/>
              </a:prstGeom>
              <a:noFill/>
              <a:ln w="9525">
                <a:noFill/>
                <a:miter lim="800000"/>
                <a:headEnd/>
                <a:tailEnd/>
              </a:ln>
            </p:spPr>
            <p:txBody>
              <a:bodyPr lIns="0" tIns="0" rIns="0" bIns="0"/>
              <a:lstStyle/>
              <a:p>
                <a:endParaRPr lang="zh-CN" altLang="zh-CN" sz="1600" b="1">
                  <a:solidFill>
                    <a:srgbClr val="0000FF"/>
                  </a:solidFill>
                  <a:effectLst>
                    <a:outerShdw blurRad="38100" dist="38100" dir="2700000" algn="tl">
                      <a:srgbClr val="C0C0C0"/>
                    </a:outerShdw>
                  </a:effectLst>
                  <a:latin typeface="楷体_GB2312" pitchFamily="49" charset="-122"/>
                </a:endParaRPr>
              </a:p>
            </p:txBody>
          </p:sp>
        </p:grpSp>
        <p:sp>
          <p:nvSpPr>
            <p:cNvPr id="816245" name="Line 117"/>
            <p:cNvSpPr>
              <a:spLocks noChangeShapeType="1"/>
            </p:cNvSpPr>
            <p:nvPr/>
          </p:nvSpPr>
          <p:spPr bwMode="auto">
            <a:xfrm>
              <a:off x="6733" y="6110"/>
              <a:ext cx="0" cy="465"/>
            </a:xfrm>
            <a:prstGeom prst="line">
              <a:avLst/>
            </a:prstGeom>
            <a:noFill/>
            <a:ln w="19050">
              <a:solidFill>
                <a:srgbClr val="000000"/>
              </a:solidFill>
              <a:round/>
              <a:headEnd/>
              <a:tailEnd/>
            </a:ln>
          </p:spPr>
          <p:txBody>
            <a:bodyPr/>
            <a:lstStyle/>
            <a:p>
              <a:endParaRPr lang="zh-CN" altLang="en-US"/>
            </a:p>
          </p:txBody>
        </p:sp>
        <p:sp>
          <p:nvSpPr>
            <p:cNvPr id="816246" name="Line 118"/>
            <p:cNvSpPr>
              <a:spLocks noChangeShapeType="1"/>
            </p:cNvSpPr>
            <p:nvPr/>
          </p:nvSpPr>
          <p:spPr bwMode="auto">
            <a:xfrm flipH="1">
              <a:off x="4453" y="6554"/>
              <a:ext cx="2280" cy="0"/>
            </a:xfrm>
            <a:prstGeom prst="line">
              <a:avLst/>
            </a:prstGeom>
            <a:noFill/>
            <a:ln w="19050">
              <a:solidFill>
                <a:srgbClr val="000000"/>
              </a:solidFill>
              <a:round/>
              <a:headEnd/>
              <a:tailEnd/>
            </a:ln>
          </p:spPr>
          <p:txBody>
            <a:bodyPr/>
            <a:lstStyle/>
            <a:p>
              <a:endParaRPr lang="zh-CN" altLang="en-US"/>
            </a:p>
          </p:txBody>
        </p:sp>
        <p:sp>
          <p:nvSpPr>
            <p:cNvPr id="816247" name="Line 119"/>
            <p:cNvSpPr>
              <a:spLocks noChangeShapeType="1"/>
            </p:cNvSpPr>
            <p:nvPr/>
          </p:nvSpPr>
          <p:spPr bwMode="auto">
            <a:xfrm>
              <a:off x="4453" y="6539"/>
              <a:ext cx="0" cy="601"/>
            </a:xfrm>
            <a:prstGeom prst="line">
              <a:avLst/>
            </a:prstGeom>
            <a:noFill/>
            <a:ln w="19050">
              <a:solidFill>
                <a:srgbClr val="000000"/>
              </a:solidFill>
              <a:round/>
              <a:headEnd/>
              <a:tailEnd/>
            </a:ln>
          </p:spPr>
          <p:txBody>
            <a:bodyPr/>
            <a:lstStyle/>
            <a:p>
              <a:endParaRPr lang="zh-CN" altLang="en-US"/>
            </a:p>
          </p:txBody>
        </p:sp>
        <p:sp>
          <p:nvSpPr>
            <p:cNvPr id="816248" name="Line 120"/>
            <p:cNvSpPr>
              <a:spLocks noChangeShapeType="1"/>
            </p:cNvSpPr>
            <p:nvPr/>
          </p:nvSpPr>
          <p:spPr bwMode="auto">
            <a:xfrm flipH="1">
              <a:off x="4453" y="7131"/>
              <a:ext cx="240" cy="0"/>
            </a:xfrm>
            <a:prstGeom prst="line">
              <a:avLst/>
            </a:prstGeom>
            <a:noFill/>
            <a:ln w="19050">
              <a:solidFill>
                <a:srgbClr val="000000"/>
              </a:solidFill>
              <a:round/>
              <a:headEnd/>
              <a:tailEnd/>
            </a:ln>
          </p:spPr>
          <p:txBody>
            <a:bodyPr/>
            <a:lstStyle/>
            <a:p>
              <a:endParaRPr lang="zh-CN" altLang="en-US"/>
            </a:p>
          </p:txBody>
        </p:sp>
        <p:sp>
          <p:nvSpPr>
            <p:cNvPr id="816249" name="Text Box 121"/>
            <p:cNvSpPr txBox="1">
              <a:spLocks noChangeArrowheads="1"/>
            </p:cNvSpPr>
            <p:nvPr/>
          </p:nvSpPr>
          <p:spPr bwMode="auto">
            <a:xfrm>
              <a:off x="7453" y="5591"/>
              <a:ext cx="960" cy="326"/>
            </a:xfrm>
            <a:prstGeom prst="rect">
              <a:avLst/>
            </a:prstGeom>
            <a:noFill/>
            <a:ln w="9525">
              <a:noFill/>
              <a:miter lim="800000"/>
              <a:headEnd/>
              <a:tailEnd/>
            </a:ln>
          </p:spPr>
          <p:txBody>
            <a:bodyPr lIns="0" tIns="0" rIns="0" bIns="0"/>
            <a:lstStyle/>
            <a:p>
              <a:r>
                <a:rPr lang="zh-CN" altLang="en-US" sz="1600" b="1" dirty="0">
                  <a:effectLst/>
                  <a:latin typeface="楷体_GB2312" pitchFamily="49" charset="-122"/>
                </a:rPr>
                <a:t>中级调度</a:t>
              </a:r>
              <a:endParaRPr lang="zh-CN" altLang="en-US" sz="1600" b="1" dirty="0">
                <a:effectLst>
                  <a:outerShdw blurRad="38100" dist="38100" dir="2700000" algn="tl">
                    <a:srgbClr val="C0C0C0"/>
                  </a:outerShdw>
                </a:effectLst>
                <a:latin typeface="楷体_GB2312" pitchFamily="49" charset="-122"/>
              </a:endParaRPr>
            </a:p>
          </p:txBody>
        </p:sp>
        <p:sp>
          <p:nvSpPr>
            <p:cNvPr id="816250" name="Line 122"/>
            <p:cNvSpPr>
              <a:spLocks noChangeShapeType="1"/>
            </p:cNvSpPr>
            <p:nvPr/>
          </p:nvSpPr>
          <p:spPr bwMode="auto">
            <a:xfrm>
              <a:off x="6853" y="5265"/>
              <a:ext cx="720" cy="326"/>
            </a:xfrm>
            <a:prstGeom prst="line">
              <a:avLst/>
            </a:prstGeom>
            <a:noFill/>
            <a:ln w="19050">
              <a:solidFill>
                <a:srgbClr val="000000"/>
              </a:solidFill>
              <a:prstDash val="sysDot"/>
              <a:round/>
              <a:headEnd type="triangle" w="sm" len="med"/>
              <a:tailEnd/>
            </a:ln>
          </p:spPr>
          <p:txBody>
            <a:bodyPr/>
            <a:lstStyle/>
            <a:p>
              <a:endParaRPr lang="zh-CN" altLang="en-US"/>
            </a:p>
          </p:txBody>
        </p:sp>
        <p:sp>
          <p:nvSpPr>
            <p:cNvPr id="816251" name="Line 123"/>
            <p:cNvSpPr>
              <a:spLocks noChangeShapeType="1"/>
            </p:cNvSpPr>
            <p:nvPr/>
          </p:nvSpPr>
          <p:spPr bwMode="auto">
            <a:xfrm flipV="1">
              <a:off x="6853" y="5844"/>
              <a:ext cx="720" cy="399"/>
            </a:xfrm>
            <a:prstGeom prst="line">
              <a:avLst/>
            </a:prstGeom>
            <a:noFill/>
            <a:ln w="19050">
              <a:solidFill>
                <a:srgbClr val="000000"/>
              </a:solidFill>
              <a:prstDash val="sysDot"/>
              <a:round/>
              <a:headEnd type="triangle" w="sm" len="med"/>
              <a:tailEnd/>
            </a:ln>
          </p:spPr>
          <p:txBody>
            <a:bodyPr/>
            <a:lstStyle/>
            <a:p>
              <a:endParaRPr lang="zh-CN" altLang="en-US"/>
            </a:p>
          </p:txBody>
        </p:sp>
        <p:sp>
          <p:nvSpPr>
            <p:cNvPr id="816252" name="Text Box 124"/>
            <p:cNvSpPr txBox="1">
              <a:spLocks noChangeArrowheads="1"/>
            </p:cNvSpPr>
            <p:nvPr/>
          </p:nvSpPr>
          <p:spPr bwMode="auto">
            <a:xfrm>
              <a:off x="4273" y="7680"/>
              <a:ext cx="3420" cy="468"/>
            </a:xfrm>
            <a:prstGeom prst="rect">
              <a:avLst/>
            </a:prstGeom>
            <a:solidFill>
              <a:srgbClr val="FFFFFF"/>
            </a:solidFill>
            <a:ln w="9525">
              <a:solidFill>
                <a:srgbClr val="FFFFFF"/>
              </a:solidFill>
              <a:miter lim="800000"/>
              <a:headEnd/>
              <a:tailEnd/>
            </a:ln>
          </p:spPr>
          <p:txBody>
            <a:bodyPr/>
            <a:lstStyle/>
            <a:p>
              <a:pPr algn="just"/>
              <a:endParaRPr lang="zh-CN" altLang="zh-CN" sz="1600" b="1">
                <a:solidFill>
                  <a:srgbClr val="0000FF"/>
                </a:solidFill>
                <a:effectLst>
                  <a:outerShdw blurRad="38100" dist="38100" dir="2700000" algn="tl">
                    <a:srgbClr val="C0C0C0"/>
                  </a:outerShdw>
                </a:effectLst>
                <a:latin typeface="楷体_GB2312" pitchFamily="49" charset="-122"/>
              </a:endParaRPr>
            </a:p>
          </p:txBody>
        </p:sp>
      </p:grpSp>
      <p:sp>
        <p:nvSpPr>
          <p:cNvPr id="12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lvl="0" algn="ctr">
              <a:lnSpc>
                <a:spcPct val="90000"/>
              </a:lnSpc>
              <a:spcBef>
                <a:spcPct val="0"/>
              </a:spcBef>
              <a:buClrTx/>
              <a:defRPr/>
            </a:pP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a:t>
            </a:r>
            <a:r>
              <a:rPr lang="zh-CN" altLang="en-US" sz="2400" b="1" kern="0" dirty="0" smtClean="0">
                <a:effectLst/>
                <a:ea typeface="华文新魏" pitchFamily="2" charset="-122"/>
              </a:rPr>
              <a:t>概述</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F29E8D2E-2C74-4FB8-8935-505CAE225E17}" type="slidenum">
              <a:rPr lang="en-US" altLang="zh-CN"/>
              <a:pPr/>
              <a:t>50</a:t>
            </a:fld>
            <a:endParaRPr lang="en-US" altLang="zh-CN"/>
          </a:p>
        </p:txBody>
      </p:sp>
      <p:sp>
        <p:nvSpPr>
          <p:cNvPr id="798722" name="Rectangle 2"/>
          <p:cNvSpPr>
            <a:spLocks noGrp="1" noChangeArrowheads="1"/>
          </p:cNvSpPr>
          <p:nvPr>
            <p:ph type="title"/>
          </p:nvPr>
        </p:nvSpPr>
        <p:spPr/>
        <p:txBody>
          <a:bodyPr/>
          <a:lstStyle/>
          <a:p>
            <a:r>
              <a:rPr lang="en-US" altLang="zh-CN" dirty="0"/>
              <a:t>schedule()</a:t>
            </a:r>
            <a:r>
              <a:rPr lang="zh-CN" altLang="en-US" dirty="0"/>
              <a:t>函数代码</a:t>
            </a:r>
            <a:r>
              <a:rPr lang="zh-CN" altLang="en-US" dirty="0" smtClean="0"/>
              <a:t>分析</a:t>
            </a:r>
            <a:r>
              <a:rPr lang="en-US" altLang="zh-CN" dirty="0" smtClean="0"/>
              <a:t>(</a:t>
            </a:r>
            <a:r>
              <a:rPr lang="zh-CN" altLang="en-US" dirty="0" smtClean="0"/>
              <a:t>续</a:t>
            </a:r>
            <a:r>
              <a:rPr lang="en-US" altLang="zh-CN" dirty="0" smtClean="0"/>
              <a:t>)</a:t>
            </a:r>
            <a:endParaRPr lang="zh-CN" altLang="en-US" dirty="0"/>
          </a:p>
        </p:txBody>
      </p:sp>
      <p:sp>
        <p:nvSpPr>
          <p:cNvPr id="798723" name="Rectangle 3"/>
          <p:cNvSpPr>
            <a:spLocks noGrp="1" noChangeArrowheads="1"/>
          </p:cNvSpPr>
          <p:nvPr>
            <p:ph type="body" idx="1"/>
          </p:nvPr>
        </p:nvSpPr>
        <p:spPr/>
        <p:txBody>
          <a:bodyPr/>
          <a:lstStyle/>
          <a:p>
            <a:endParaRPr lang="zh-CN" altLang="zh-CN"/>
          </a:p>
        </p:txBody>
      </p:sp>
      <p:pic>
        <p:nvPicPr>
          <p:cNvPr id="798724" name="Picture 4"/>
          <p:cNvPicPr>
            <a:picLocks noChangeAspect="1" noChangeArrowheads="1"/>
          </p:cNvPicPr>
          <p:nvPr/>
        </p:nvPicPr>
        <p:blipFill>
          <a:blip r:embed="rId2" cstate="print"/>
          <a:srcRect/>
          <a:stretch>
            <a:fillRect/>
          </a:stretch>
        </p:blipFill>
        <p:spPr bwMode="auto">
          <a:xfrm>
            <a:off x="920750" y="1341438"/>
            <a:ext cx="7956550" cy="5430837"/>
          </a:xfrm>
          <a:prstGeom prst="rect">
            <a:avLst/>
          </a:prstGeom>
          <a:noFill/>
        </p:spPr>
      </p:pic>
      <p:sp>
        <p:nvSpPr>
          <p:cNvPr id="6" name="椭圆 5"/>
          <p:cNvSpPr/>
          <p:nvPr/>
        </p:nvSpPr>
        <p:spPr bwMode="auto">
          <a:xfrm>
            <a:off x="1643042" y="2928934"/>
            <a:ext cx="4214842" cy="302956"/>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8" name="椭圆 7"/>
          <p:cNvSpPr/>
          <p:nvPr/>
        </p:nvSpPr>
        <p:spPr bwMode="auto">
          <a:xfrm>
            <a:off x="857224" y="4500570"/>
            <a:ext cx="4000528" cy="476071"/>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6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9" name="椭圆 8"/>
          <p:cNvSpPr/>
          <p:nvPr/>
        </p:nvSpPr>
        <p:spPr bwMode="auto">
          <a:xfrm>
            <a:off x="977876" y="2071678"/>
            <a:ext cx="4000528" cy="302955"/>
          </a:xfrm>
          <a:prstGeom prst="ellipse">
            <a:avLst/>
          </a:prstGeom>
          <a:noFill/>
          <a:ln w="19050" cap="flat" cmpd="sng" algn="ctr">
            <a:solidFill>
              <a:srgbClr val="9900CC"/>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Tree>
  </p:cSld>
  <p:clrMapOvr>
    <a:masterClrMapping/>
  </p:clrMapOvr>
  <p:transition>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322A9EEF-4307-472B-899E-142DE9802E3E}" type="slidenum">
              <a:rPr lang="en-US" altLang="zh-CN"/>
              <a:pPr/>
              <a:t>51</a:t>
            </a:fld>
            <a:endParaRPr lang="en-US" altLang="zh-CN"/>
          </a:p>
        </p:txBody>
      </p:sp>
      <p:sp>
        <p:nvSpPr>
          <p:cNvPr id="799746" name="Rectangle 2"/>
          <p:cNvSpPr>
            <a:spLocks noGrp="1" noChangeArrowheads="1"/>
          </p:cNvSpPr>
          <p:nvPr>
            <p:ph type="title"/>
          </p:nvPr>
        </p:nvSpPr>
        <p:spPr/>
        <p:txBody>
          <a:bodyPr/>
          <a:lstStyle/>
          <a:p>
            <a:r>
              <a:rPr lang="en-US" altLang="zh-CN" dirty="0"/>
              <a:t>schedule()</a:t>
            </a:r>
            <a:r>
              <a:rPr lang="zh-CN" altLang="en-US" dirty="0"/>
              <a:t>函数代码</a:t>
            </a:r>
            <a:r>
              <a:rPr lang="zh-CN" altLang="en-US" dirty="0" smtClean="0"/>
              <a:t>分析</a:t>
            </a:r>
            <a:r>
              <a:rPr lang="en-US" altLang="zh-CN" dirty="0" smtClean="0"/>
              <a:t>(</a:t>
            </a:r>
            <a:r>
              <a:rPr lang="zh-CN" altLang="en-US" dirty="0" smtClean="0"/>
              <a:t>续</a:t>
            </a:r>
            <a:r>
              <a:rPr lang="en-US" altLang="zh-CN" dirty="0" smtClean="0"/>
              <a:t>)</a:t>
            </a:r>
            <a:endParaRPr lang="zh-CN" altLang="en-US" dirty="0"/>
          </a:p>
        </p:txBody>
      </p:sp>
      <p:sp>
        <p:nvSpPr>
          <p:cNvPr id="799747" name="Rectangle 3"/>
          <p:cNvSpPr>
            <a:spLocks noGrp="1" noChangeArrowheads="1"/>
          </p:cNvSpPr>
          <p:nvPr>
            <p:ph type="body" idx="1"/>
          </p:nvPr>
        </p:nvSpPr>
        <p:spPr/>
        <p:txBody>
          <a:bodyPr/>
          <a:lstStyle/>
          <a:p>
            <a:endParaRPr lang="zh-CN" altLang="zh-CN"/>
          </a:p>
        </p:txBody>
      </p:sp>
      <p:pic>
        <p:nvPicPr>
          <p:cNvPr id="799748" name="Picture 4"/>
          <p:cNvPicPr>
            <a:picLocks noChangeAspect="1" noChangeArrowheads="1"/>
          </p:cNvPicPr>
          <p:nvPr/>
        </p:nvPicPr>
        <p:blipFill>
          <a:blip r:embed="rId2" cstate="print"/>
          <a:srcRect/>
          <a:stretch>
            <a:fillRect/>
          </a:stretch>
        </p:blipFill>
        <p:spPr bwMode="auto">
          <a:xfrm>
            <a:off x="971550" y="2060575"/>
            <a:ext cx="7777163" cy="3400425"/>
          </a:xfrm>
          <a:prstGeom prst="rect">
            <a:avLst/>
          </a:prstGeom>
          <a:noFill/>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2DCAABAB-DA79-4D6A-A7DC-7992E9A6283E}" type="slidenum">
              <a:rPr lang="en-US" altLang="zh-CN"/>
              <a:pPr/>
              <a:t>52</a:t>
            </a:fld>
            <a:endParaRPr lang="en-US" altLang="zh-CN"/>
          </a:p>
        </p:txBody>
      </p:sp>
      <p:sp>
        <p:nvSpPr>
          <p:cNvPr id="801794" name="Rectangle 2"/>
          <p:cNvSpPr>
            <a:spLocks noGrp="1" noChangeArrowheads="1"/>
          </p:cNvSpPr>
          <p:nvPr>
            <p:ph type="title"/>
          </p:nvPr>
        </p:nvSpPr>
        <p:spPr/>
        <p:txBody>
          <a:bodyPr/>
          <a:lstStyle/>
          <a:p>
            <a:r>
              <a:rPr lang="en-US" altLang="zh-CN" dirty="0"/>
              <a:t>schedule()</a:t>
            </a:r>
            <a:r>
              <a:rPr lang="zh-CN" altLang="en-US" dirty="0"/>
              <a:t>函数代码</a:t>
            </a:r>
            <a:r>
              <a:rPr lang="zh-CN" altLang="en-US" dirty="0" smtClean="0"/>
              <a:t>分析</a:t>
            </a:r>
            <a:r>
              <a:rPr lang="en-US" altLang="zh-CN" dirty="0" smtClean="0"/>
              <a:t>(</a:t>
            </a:r>
            <a:r>
              <a:rPr lang="zh-CN" altLang="en-US" dirty="0" smtClean="0"/>
              <a:t>续</a:t>
            </a:r>
            <a:r>
              <a:rPr lang="en-US" altLang="zh-CN" dirty="0" smtClean="0"/>
              <a:t>)</a:t>
            </a:r>
            <a:endParaRPr lang="zh-CN" altLang="en-US" dirty="0"/>
          </a:p>
        </p:txBody>
      </p:sp>
      <p:sp>
        <p:nvSpPr>
          <p:cNvPr id="801795" name="Rectangle 3"/>
          <p:cNvSpPr>
            <a:spLocks noGrp="1" noChangeArrowheads="1"/>
          </p:cNvSpPr>
          <p:nvPr>
            <p:ph type="body" idx="1"/>
          </p:nvPr>
        </p:nvSpPr>
        <p:spPr/>
        <p:txBody>
          <a:bodyPr/>
          <a:lstStyle/>
          <a:p>
            <a:endParaRPr lang="zh-CN" altLang="zh-CN"/>
          </a:p>
        </p:txBody>
      </p:sp>
      <p:pic>
        <p:nvPicPr>
          <p:cNvPr id="801796" name="Picture 4"/>
          <p:cNvPicPr>
            <a:picLocks noChangeAspect="1" noChangeArrowheads="1"/>
          </p:cNvPicPr>
          <p:nvPr/>
        </p:nvPicPr>
        <p:blipFill>
          <a:blip r:embed="rId2" cstate="print"/>
          <a:srcRect/>
          <a:stretch>
            <a:fillRect/>
          </a:stretch>
        </p:blipFill>
        <p:spPr bwMode="auto">
          <a:xfrm>
            <a:off x="1258888" y="1916113"/>
            <a:ext cx="6626225" cy="3690937"/>
          </a:xfrm>
          <a:prstGeom prst="rect">
            <a:avLst/>
          </a:prstGeom>
          <a:noFill/>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7" name="椭圆 6"/>
          <p:cNvSpPr/>
          <p:nvPr/>
        </p:nvSpPr>
        <p:spPr bwMode="auto">
          <a:xfrm>
            <a:off x="1714480" y="3357562"/>
            <a:ext cx="3857652" cy="302955"/>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Tree>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B5156047-FC7E-4159-B919-B4A62877996B}" type="slidenum">
              <a:rPr lang="en-US" altLang="zh-CN"/>
              <a:pPr/>
              <a:t>53</a:t>
            </a:fld>
            <a:endParaRPr lang="en-US" altLang="zh-CN"/>
          </a:p>
        </p:txBody>
      </p:sp>
      <p:sp>
        <p:nvSpPr>
          <p:cNvPr id="759810" name="Rectangle 2"/>
          <p:cNvSpPr>
            <a:spLocks noGrp="1" noChangeArrowheads="1"/>
          </p:cNvSpPr>
          <p:nvPr>
            <p:ph type="title"/>
          </p:nvPr>
        </p:nvSpPr>
        <p:spPr/>
        <p:txBody>
          <a:bodyPr/>
          <a:lstStyle/>
          <a:p>
            <a:r>
              <a:rPr lang="en-US" altLang="zh-CN" dirty="0" err="1"/>
              <a:t>switch_to</a:t>
            </a:r>
            <a:r>
              <a:rPr lang="en-US" altLang="zh-CN" dirty="0" smtClean="0"/>
              <a:t>()</a:t>
            </a:r>
            <a:r>
              <a:rPr lang="zh-CN" altLang="en-US" dirty="0" smtClean="0"/>
              <a:t>主要</a:t>
            </a:r>
            <a:r>
              <a:rPr lang="zh-CN" altLang="en-US" dirty="0"/>
              <a:t>工作</a:t>
            </a:r>
          </a:p>
        </p:txBody>
      </p:sp>
      <p:sp>
        <p:nvSpPr>
          <p:cNvPr id="759811" name="Rectangle 3"/>
          <p:cNvSpPr>
            <a:spLocks noGrp="1" noChangeArrowheads="1"/>
          </p:cNvSpPr>
          <p:nvPr>
            <p:ph type="body" idx="1"/>
          </p:nvPr>
        </p:nvSpPr>
        <p:spPr/>
        <p:txBody>
          <a:bodyPr/>
          <a:lstStyle/>
          <a:p>
            <a:pPr>
              <a:lnSpc>
                <a:spcPct val="90000"/>
              </a:lnSpc>
            </a:pPr>
            <a:r>
              <a:rPr lang="zh-CN" altLang="en-US" dirty="0" smtClean="0"/>
              <a:t>执行进程切换</a:t>
            </a:r>
            <a:endParaRPr lang="en-US" altLang="zh-CN" dirty="0" smtClean="0"/>
          </a:p>
          <a:p>
            <a:pPr lvl="1">
              <a:lnSpc>
                <a:spcPct val="90000"/>
              </a:lnSpc>
            </a:pPr>
            <a:r>
              <a:rPr lang="zh-CN" altLang="en-US" dirty="0" smtClean="0"/>
              <a:t>切换内核态堆栈和硬件上下文</a:t>
            </a:r>
            <a:endParaRPr lang="en-US" altLang="zh-CN" dirty="0" smtClean="0"/>
          </a:p>
          <a:p>
            <a:pPr lvl="1">
              <a:lnSpc>
                <a:spcPct val="90000"/>
              </a:lnSpc>
            </a:pPr>
            <a:r>
              <a:rPr lang="zh-CN" altLang="en-US" dirty="0" smtClean="0"/>
              <a:t>进程切换时，硬件上下文保存在</a:t>
            </a:r>
            <a:endParaRPr lang="en-US" altLang="zh-CN" dirty="0" smtClean="0"/>
          </a:p>
          <a:p>
            <a:pPr lvl="2">
              <a:lnSpc>
                <a:spcPct val="90000"/>
              </a:lnSpc>
            </a:pPr>
            <a:r>
              <a:rPr lang="en-US" altLang="zh-CN" dirty="0" err="1"/>
              <a:t>t</a:t>
            </a:r>
            <a:r>
              <a:rPr lang="en-US" altLang="zh-CN" dirty="0" err="1" smtClean="0"/>
              <a:t>ask_struct</a:t>
            </a:r>
            <a:r>
              <a:rPr lang="zh-CN" altLang="en-US" dirty="0" smtClean="0"/>
              <a:t>的类型为</a:t>
            </a:r>
            <a:r>
              <a:rPr lang="en-US" altLang="zh-CN" dirty="0" err="1" smtClean="0"/>
              <a:t>thread_struct</a:t>
            </a:r>
            <a:r>
              <a:rPr lang="zh-CN" altLang="en-US" dirty="0" smtClean="0"/>
              <a:t>的</a:t>
            </a:r>
            <a:r>
              <a:rPr lang="en-US" altLang="zh-CN" dirty="0" smtClean="0"/>
              <a:t>thread</a:t>
            </a:r>
            <a:r>
              <a:rPr lang="zh-CN" altLang="en-US" dirty="0" smtClean="0"/>
              <a:t>字段</a:t>
            </a:r>
            <a:endParaRPr lang="en-US" altLang="zh-CN" dirty="0" smtClean="0"/>
          </a:p>
          <a:p>
            <a:pPr lvl="3">
              <a:lnSpc>
                <a:spcPct val="90000"/>
              </a:lnSpc>
            </a:pPr>
            <a:r>
              <a:rPr lang="zh-CN" altLang="en-US" dirty="0" smtClean="0"/>
              <a:t>大部分寄存器，如</a:t>
            </a:r>
            <a:r>
              <a:rPr lang="en-US" altLang="zh-CN" dirty="0" err="1" smtClean="0"/>
              <a:t>esp</a:t>
            </a:r>
            <a:r>
              <a:rPr lang="en-US" altLang="zh-CN" dirty="0" smtClean="0"/>
              <a:t>, </a:t>
            </a:r>
            <a:r>
              <a:rPr lang="en-US" altLang="zh-CN" dirty="0" err="1" smtClean="0"/>
              <a:t>eip</a:t>
            </a:r>
            <a:r>
              <a:rPr lang="en-US" altLang="zh-CN" dirty="0" smtClean="0"/>
              <a:t> …</a:t>
            </a:r>
          </a:p>
          <a:p>
            <a:pPr lvl="2">
              <a:lnSpc>
                <a:spcPct val="90000"/>
              </a:lnSpc>
            </a:pPr>
            <a:r>
              <a:rPr lang="zh-CN" altLang="en-US" dirty="0" smtClean="0"/>
              <a:t>内核态堆栈</a:t>
            </a:r>
            <a:endParaRPr lang="en-US" altLang="zh-CN" dirty="0" smtClean="0"/>
          </a:p>
          <a:p>
            <a:pPr lvl="3">
              <a:lnSpc>
                <a:spcPct val="90000"/>
              </a:lnSpc>
            </a:pPr>
            <a:r>
              <a:rPr lang="zh-CN" altLang="en-US" dirty="0" smtClean="0"/>
              <a:t>状态寄存器、通用寄存器，如</a:t>
            </a:r>
            <a:r>
              <a:rPr lang="en-US" altLang="zh-CN" dirty="0" err="1" smtClean="0"/>
              <a:t>eax</a:t>
            </a:r>
            <a:r>
              <a:rPr lang="en-US" altLang="zh-CN" dirty="0" smtClean="0"/>
              <a:t>, </a:t>
            </a:r>
            <a:r>
              <a:rPr lang="en-US" altLang="zh-CN" dirty="0" err="1" smtClean="0"/>
              <a:t>ebx</a:t>
            </a:r>
            <a:r>
              <a:rPr lang="en-US" altLang="zh-CN" dirty="0" smtClean="0"/>
              <a:t> …</a:t>
            </a:r>
          </a:p>
          <a:p>
            <a:pPr lvl="2">
              <a:lnSpc>
                <a:spcPct val="90000"/>
              </a:lnSpc>
            </a:pP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18F3CF3-30C0-40C6-840C-A6FFCA315FC3}" type="slidenum">
              <a:rPr lang="en-US" altLang="zh-CN"/>
              <a:pPr/>
              <a:t>54</a:t>
            </a:fld>
            <a:endParaRPr lang="en-US" altLang="zh-CN"/>
          </a:p>
        </p:txBody>
      </p:sp>
      <p:sp>
        <p:nvSpPr>
          <p:cNvPr id="762882" name="Rectangle 2"/>
          <p:cNvSpPr>
            <a:spLocks noGrp="1" noChangeArrowheads="1"/>
          </p:cNvSpPr>
          <p:nvPr>
            <p:ph type="title"/>
          </p:nvPr>
        </p:nvSpPr>
        <p:spPr/>
        <p:txBody>
          <a:bodyPr/>
          <a:lstStyle/>
          <a:p>
            <a:r>
              <a:rPr lang="en-US" altLang="zh-CN"/>
              <a:t>schedule_tail()</a:t>
            </a:r>
            <a:r>
              <a:rPr lang="zh-CN" altLang="en-US"/>
              <a:t>函数</a:t>
            </a:r>
          </a:p>
        </p:txBody>
      </p:sp>
      <p:sp>
        <p:nvSpPr>
          <p:cNvPr id="762883" name="Rectangle 3"/>
          <p:cNvSpPr>
            <a:spLocks noGrp="1" noChangeArrowheads="1"/>
          </p:cNvSpPr>
          <p:nvPr>
            <p:ph type="body" idx="1"/>
          </p:nvPr>
        </p:nvSpPr>
        <p:spPr>
          <a:xfrm>
            <a:off x="571472" y="1285861"/>
            <a:ext cx="8532812" cy="5572140"/>
          </a:xfrm>
        </p:spPr>
        <p:txBody>
          <a:bodyPr/>
          <a:lstStyle/>
          <a:p>
            <a:pPr>
              <a:lnSpc>
                <a:spcPct val="80000"/>
              </a:lnSpc>
            </a:pPr>
            <a:r>
              <a:rPr lang="zh-CN" altLang="en-US" dirty="0" smtClean="0"/>
              <a:t>功能</a:t>
            </a:r>
            <a:endParaRPr lang="en-US" altLang="zh-CN" dirty="0" smtClean="0"/>
          </a:p>
          <a:p>
            <a:pPr lvl="1">
              <a:lnSpc>
                <a:spcPct val="80000"/>
              </a:lnSpc>
            </a:pPr>
            <a:r>
              <a:rPr lang="zh-CN" altLang="en-US" dirty="0" smtClean="0"/>
              <a:t>在</a:t>
            </a:r>
            <a:r>
              <a:rPr lang="en-US" altLang="zh-CN" dirty="0" smtClean="0">
                <a:solidFill>
                  <a:srgbClr val="FF0000"/>
                </a:solidFill>
              </a:rPr>
              <a:t>SMP</a:t>
            </a:r>
            <a:r>
              <a:rPr lang="zh-CN" altLang="en-US" dirty="0" smtClean="0">
                <a:solidFill>
                  <a:srgbClr val="FF0000"/>
                </a:solidFill>
              </a:rPr>
              <a:t>系统</a:t>
            </a:r>
            <a:r>
              <a:rPr lang="zh-CN" altLang="en-US" dirty="0" smtClean="0"/>
              <a:t>中，为被切换进程或从休眠态返回进程（进程</a:t>
            </a:r>
            <a:r>
              <a:rPr lang="en-US" altLang="zh-CN" dirty="0" smtClean="0"/>
              <a:t>p</a:t>
            </a:r>
            <a:r>
              <a:rPr lang="zh-CN" altLang="en-US" dirty="0" smtClean="0"/>
              <a:t>）选择合适</a:t>
            </a:r>
            <a:r>
              <a:rPr lang="en-US" altLang="zh-CN" dirty="0" smtClean="0"/>
              <a:t>CPU</a:t>
            </a:r>
          </a:p>
          <a:p>
            <a:pPr lvl="1">
              <a:lnSpc>
                <a:spcPct val="80000"/>
              </a:lnSpc>
            </a:pPr>
            <a:r>
              <a:rPr lang="zh-CN" altLang="en-US" dirty="0" smtClean="0"/>
              <a:t>被切换进程仍处于就绪态且未被任何</a:t>
            </a:r>
            <a:r>
              <a:rPr lang="en-US" altLang="zh-CN" dirty="0" smtClean="0"/>
              <a:t>CPU</a:t>
            </a:r>
            <a:r>
              <a:rPr lang="zh-CN" altLang="en-US" dirty="0" smtClean="0"/>
              <a:t>调度</a:t>
            </a:r>
            <a:endParaRPr lang="en-US" altLang="zh-CN" dirty="0" smtClean="0"/>
          </a:p>
          <a:p>
            <a:pPr lvl="2">
              <a:lnSpc>
                <a:spcPct val="80000"/>
              </a:lnSpc>
            </a:pPr>
            <a:r>
              <a:rPr lang="zh-CN" altLang="en-US" dirty="0" smtClean="0"/>
              <a:t>调用该函数为其挑选一个空闲</a:t>
            </a:r>
            <a:r>
              <a:rPr lang="en-US" altLang="zh-CN" dirty="0" smtClean="0"/>
              <a:t>CPU</a:t>
            </a:r>
          </a:p>
          <a:p>
            <a:pPr lvl="2">
              <a:lnSpc>
                <a:spcPct val="80000"/>
              </a:lnSpc>
            </a:pPr>
            <a:r>
              <a:rPr lang="zh-CN" altLang="en-US" dirty="0" smtClean="0"/>
              <a:t>强迫该</a:t>
            </a:r>
            <a:r>
              <a:rPr lang="en-US" altLang="zh-CN" dirty="0" smtClean="0"/>
              <a:t>CPU</a:t>
            </a:r>
            <a:r>
              <a:rPr lang="zh-CN" altLang="en-US" dirty="0" smtClean="0"/>
              <a:t>重新调度，以便将</a:t>
            </a:r>
            <a:r>
              <a:rPr lang="en-US" altLang="zh-CN" dirty="0" smtClean="0"/>
              <a:t>p</a:t>
            </a:r>
            <a:r>
              <a:rPr lang="zh-CN" altLang="en-US" dirty="0" smtClean="0"/>
              <a:t>重新投入运行</a:t>
            </a:r>
          </a:p>
          <a:p>
            <a:pPr lvl="1">
              <a:lnSpc>
                <a:spcPct val="80000"/>
              </a:lnSpc>
            </a:pPr>
            <a:r>
              <a:rPr lang="zh-CN" altLang="en-US" dirty="0" smtClean="0"/>
              <a:t>进程从休眠状态返回</a:t>
            </a:r>
            <a:endParaRPr lang="en-US" altLang="zh-CN" dirty="0" smtClean="0"/>
          </a:p>
          <a:p>
            <a:pPr lvl="2">
              <a:lnSpc>
                <a:spcPct val="80000"/>
              </a:lnSpc>
            </a:pPr>
            <a:r>
              <a:rPr lang="zh-CN" altLang="en-US" dirty="0" smtClean="0"/>
              <a:t>通过在</a:t>
            </a:r>
            <a:r>
              <a:rPr lang="en-US" altLang="zh-CN" dirty="0" err="1" smtClean="0"/>
              <a:t>wake_up_process</a:t>
            </a:r>
            <a:r>
              <a:rPr lang="en-US" altLang="zh-CN" dirty="0" smtClean="0"/>
              <a:t>()</a:t>
            </a:r>
            <a:r>
              <a:rPr lang="zh-CN" altLang="en-US" dirty="0" smtClean="0"/>
              <a:t>函数中调用</a:t>
            </a:r>
            <a:r>
              <a:rPr lang="en-US" altLang="zh-CN" dirty="0" err="1" smtClean="0"/>
              <a:t>reschedule_idle</a:t>
            </a:r>
            <a:r>
              <a:rPr lang="en-US" altLang="zh-CN" dirty="0" smtClean="0"/>
              <a:t>()</a:t>
            </a:r>
            <a:r>
              <a:rPr lang="zh-CN" altLang="en-US" dirty="0" smtClean="0"/>
              <a:t>实现</a:t>
            </a:r>
            <a:endParaRPr lang="en-US" altLang="zh-CN" dirty="0" smtClean="0"/>
          </a:p>
          <a:p>
            <a:pPr>
              <a:lnSpc>
                <a:spcPct val="80000"/>
              </a:lnSpc>
            </a:pPr>
            <a:r>
              <a:rPr lang="en-US" altLang="zh-CN" dirty="0" smtClean="0"/>
              <a:t>CPU</a:t>
            </a:r>
            <a:r>
              <a:rPr lang="zh-CN" altLang="en-US" dirty="0" smtClean="0"/>
              <a:t>挑选原则</a:t>
            </a:r>
            <a:endParaRPr lang="zh-CN" altLang="en-US" dirty="0"/>
          </a:p>
          <a:p>
            <a:pPr lvl="1">
              <a:lnSpc>
                <a:spcPct val="80000"/>
              </a:lnSpc>
            </a:pPr>
            <a:r>
              <a:rPr lang="zh-CN" altLang="en-US" dirty="0" smtClean="0"/>
              <a:t>进程上次</a:t>
            </a:r>
            <a:r>
              <a:rPr lang="zh-CN" altLang="en-US" dirty="0"/>
              <a:t>运行的</a:t>
            </a:r>
            <a:r>
              <a:rPr lang="en-US" altLang="zh-CN" dirty="0"/>
              <a:t>CPU</a:t>
            </a:r>
            <a:r>
              <a:rPr lang="zh-CN" altLang="en-US" dirty="0"/>
              <a:t>目前空闲</a:t>
            </a:r>
          </a:p>
          <a:p>
            <a:pPr lvl="1">
              <a:lnSpc>
                <a:spcPct val="80000"/>
              </a:lnSpc>
            </a:pPr>
            <a:r>
              <a:rPr lang="zh-CN" altLang="en-US" dirty="0"/>
              <a:t>所有</a:t>
            </a:r>
            <a:r>
              <a:rPr lang="zh-CN" altLang="en-US" dirty="0" smtClean="0"/>
              <a:t>空闲</a:t>
            </a:r>
            <a:r>
              <a:rPr lang="en-US" altLang="zh-CN" dirty="0" smtClean="0"/>
              <a:t>CPU</a:t>
            </a:r>
            <a:r>
              <a:rPr lang="zh-CN" altLang="en-US" dirty="0"/>
              <a:t>中最近最少活跃的一个</a:t>
            </a:r>
          </a:p>
          <a:p>
            <a:pPr lvl="1">
              <a:lnSpc>
                <a:spcPct val="80000"/>
              </a:lnSpc>
            </a:pPr>
            <a:r>
              <a:rPr lang="en-US" altLang="zh-CN" dirty="0"/>
              <a:t>CPU</a:t>
            </a:r>
            <a:r>
              <a:rPr lang="zh-CN" altLang="en-US" dirty="0"/>
              <a:t>不空闲，</a:t>
            </a:r>
            <a:r>
              <a:rPr lang="zh-CN" altLang="en-US" dirty="0" smtClean="0"/>
              <a:t>但当前运行进程</a:t>
            </a:r>
            <a:r>
              <a:rPr lang="zh-CN" altLang="en-US" dirty="0"/>
              <a:t>优先级比</a:t>
            </a:r>
            <a:r>
              <a:rPr lang="en-US" altLang="zh-CN" dirty="0"/>
              <a:t>p</a:t>
            </a:r>
            <a:r>
              <a:rPr lang="zh-CN" altLang="en-US" dirty="0"/>
              <a:t>的优先级低，且差值</a:t>
            </a:r>
            <a:r>
              <a:rPr lang="zh-CN" altLang="en-US" dirty="0" smtClean="0"/>
              <a:t>最大</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4E1F6BFB-539A-4072-875B-D4F25C1C322C}" type="slidenum">
              <a:rPr lang="en-US" altLang="zh-CN"/>
              <a:pPr/>
              <a:t>55</a:t>
            </a:fld>
            <a:endParaRPr lang="en-US" altLang="zh-CN"/>
          </a:p>
        </p:txBody>
      </p:sp>
      <p:sp>
        <p:nvSpPr>
          <p:cNvPr id="802818" name="Rectangle 2"/>
          <p:cNvSpPr>
            <a:spLocks noGrp="1" noChangeArrowheads="1"/>
          </p:cNvSpPr>
          <p:nvPr>
            <p:ph type="title"/>
          </p:nvPr>
        </p:nvSpPr>
        <p:spPr/>
        <p:txBody>
          <a:bodyPr/>
          <a:lstStyle/>
          <a:p>
            <a:r>
              <a:rPr lang="en-US" altLang="zh-CN" dirty="0"/>
              <a:t>__</a:t>
            </a:r>
            <a:r>
              <a:rPr lang="en-US" altLang="zh-CN" dirty="0" err="1"/>
              <a:t>schedule_tail</a:t>
            </a:r>
            <a:r>
              <a:rPr lang="en-US" altLang="zh-CN" dirty="0"/>
              <a:t>()</a:t>
            </a:r>
            <a:r>
              <a:rPr lang="zh-CN" altLang="en-US" dirty="0" smtClean="0"/>
              <a:t>函数代码</a:t>
            </a:r>
            <a:endParaRPr lang="zh-CN" altLang="en-US" dirty="0"/>
          </a:p>
        </p:txBody>
      </p:sp>
      <p:sp>
        <p:nvSpPr>
          <p:cNvPr id="802819" name="Rectangle 3"/>
          <p:cNvSpPr>
            <a:spLocks noGrp="1" noChangeArrowheads="1"/>
          </p:cNvSpPr>
          <p:nvPr>
            <p:ph type="body" idx="1"/>
          </p:nvPr>
        </p:nvSpPr>
        <p:spPr/>
        <p:txBody>
          <a:bodyPr/>
          <a:lstStyle/>
          <a:p>
            <a:endParaRPr lang="zh-CN" altLang="zh-CN"/>
          </a:p>
        </p:txBody>
      </p:sp>
      <p:pic>
        <p:nvPicPr>
          <p:cNvPr id="802820" name="Picture 4"/>
          <p:cNvPicPr>
            <a:picLocks noChangeAspect="1" noChangeArrowheads="1"/>
          </p:cNvPicPr>
          <p:nvPr/>
        </p:nvPicPr>
        <p:blipFill>
          <a:blip r:embed="rId2" cstate="print"/>
          <a:srcRect/>
          <a:stretch>
            <a:fillRect/>
          </a:stretch>
        </p:blipFill>
        <p:spPr bwMode="auto">
          <a:xfrm>
            <a:off x="630210" y="1857364"/>
            <a:ext cx="8484318" cy="4357718"/>
          </a:xfrm>
          <a:prstGeom prst="rect">
            <a:avLst/>
          </a:prstGeom>
          <a:noFill/>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7" name="椭圆 6"/>
          <p:cNvSpPr/>
          <p:nvPr/>
        </p:nvSpPr>
        <p:spPr bwMode="auto">
          <a:xfrm>
            <a:off x="500034" y="2298692"/>
            <a:ext cx="3143272" cy="302955"/>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Tree>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4F6BE955-0207-4818-B388-D8304F3DB6D6}" type="slidenum">
              <a:rPr lang="en-US" altLang="zh-CN"/>
              <a:pPr/>
              <a:t>56</a:t>
            </a:fld>
            <a:endParaRPr lang="en-US" altLang="zh-CN"/>
          </a:p>
        </p:txBody>
      </p:sp>
      <p:sp>
        <p:nvSpPr>
          <p:cNvPr id="803842" name="Rectangle 2"/>
          <p:cNvSpPr>
            <a:spLocks noGrp="1" noChangeArrowheads="1"/>
          </p:cNvSpPr>
          <p:nvPr>
            <p:ph type="title"/>
          </p:nvPr>
        </p:nvSpPr>
        <p:spPr/>
        <p:txBody>
          <a:bodyPr/>
          <a:lstStyle/>
          <a:p>
            <a:r>
              <a:rPr lang="en-US" altLang="zh-CN" dirty="0"/>
              <a:t>__</a:t>
            </a:r>
            <a:r>
              <a:rPr lang="en-US" altLang="zh-CN" dirty="0" err="1"/>
              <a:t>schedule_tail</a:t>
            </a:r>
            <a:r>
              <a:rPr lang="en-US" altLang="zh-CN" dirty="0"/>
              <a:t>()</a:t>
            </a:r>
            <a:r>
              <a:rPr lang="zh-CN" altLang="en-US" dirty="0" smtClean="0"/>
              <a:t>函数代码</a:t>
            </a:r>
            <a:r>
              <a:rPr lang="en-US" altLang="zh-CN" dirty="0" smtClean="0"/>
              <a:t>(</a:t>
            </a:r>
            <a:r>
              <a:rPr lang="zh-CN" altLang="en-US" dirty="0" smtClean="0"/>
              <a:t>续</a:t>
            </a:r>
            <a:r>
              <a:rPr lang="en-US" altLang="zh-CN" dirty="0" smtClean="0"/>
              <a:t>)</a:t>
            </a:r>
            <a:endParaRPr lang="zh-CN" altLang="en-US" dirty="0"/>
          </a:p>
        </p:txBody>
      </p:sp>
      <p:sp>
        <p:nvSpPr>
          <p:cNvPr id="803843" name="Rectangle 3"/>
          <p:cNvSpPr>
            <a:spLocks noGrp="1" noChangeArrowheads="1"/>
          </p:cNvSpPr>
          <p:nvPr>
            <p:ph type="body" idx="1"/>
          </p:nvPr>
        </p:nvSpPr>
        <p:spPr/>
        <p:txBody>
          <a:bodyPr/>
          <a:lstStyle/>
          <a:p>
            <a:endParaRPr lang="zh-CN" altLang="zh-CN"/>
          </a:p>
        </p:txBody>
      </p:sp>
      <p:pic>
        <p:nvPicPr>
          <p:cNvPr id="803844" name="Picture 4"/>
          <p:cNvPicPr>
            <a:picLocks noChangeAspect="1" noChangeArrowheads="1"/>
          </p:cNvPicPr>
          <p:nvPr/>
        </p:nvPicPr>
        <p:blipFill>
          <a:blip r:embed="rId2" cstate="print"/>
          <a:srcRect/>
          <a:stretch>
            <a:fillRect/>
          </a:stretch>
        </p:blipFill>
        <p:spPr bwMode="auto">
          <a:xfrm>
            <a:off x="755650" y="1662113"/>
            <a:ext cx="8101013" cy="3854450"/>
          </a:xfrm>
          <a:prstGeom prst="rect">
            <a:avLst/>
          </a:prstGeom>
          <a:noFill/>
        </p:spPr>
      </p:pic>
      <p:sp>
        <p:nvSpPr>
          <p:cNvPr id="8" name="椭圆 7"/>
          <p:cNvSpPr/>
          <p:nvPr/>
        </p:nvSpPr>
        <p:spPr bwMode="auto">
          <a:xfrm>
            <a:off x="1714480" y="3483235"/>
            <a:ext cx="7215238" cy="519351"/>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9"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6582457-C4A7-4604-B8CA-B3C17ACF2517}" type="slidenum">
              <a:rPr lang="en-US" altLang="zh-CN"/>
              <a:pPr/>
              <a:t>57</a:t>
            </a:fld>
            <a:endParaRPr lang="en-US" altLang="zh-CN"/>
          </a:p>
        </p:txBody>
      </p:sp>
      <p:sp>
        <p:nvSpPr>
          <p:cNvPr id="804866" name="Rectangle 2"/>
          <p:cNvSpPr>
            <a:spLocks noGrp="1" noChangeArrowheads="1"/>
          </p:cNvSpPr>
          <p:nvPr>
            <p:ph type="title"/>
          </p:nvPr>
        </p:nvSpPr>
        <p:spPr/>
        <p:txBody>
          <a:bodyPr/>
          <a:lstStyle/>
          <a:p>
            <a:r>
              <a:rPr lang="en-US" altLang="zh-CN" dirty="0" err="1"/>
              <a:t>reschedule_idle</a:t>
            </a:r>
            <a:r>
              <a:rPr lang="en-US" altLang="zh-CN" dirty="0" smtClean="0"/>
              <a:t>()</a:t>
            </a:r>
            <a:r>
              <a:rPr lang="zh-CN" altLang="en-US" dirty="0" smtClean="0"/>
              <a:t>函数</a:t>
            </a:r>
            <a:endParaRPr lang="en-US" altLang="zh-CN" dirty="0"/>
          </a:p>
        </p:txBody>
      </p:sp>
      <p:sp>
        <p:nvSpPr>
          <p:cNvPr id="804867" name="Rectangle 3"/>
          <p:cNvSpPr>
            <a:spLocks noGrp="1" noChangeArrowheads="1"/>
          </p:cNvSpPr>
          <p:nvPr>
            <p:ph type="body" idx="1"/>
          </p:nvPr>
        </p:nvSpPr>
        <p:spPr/>
        <p:txBody>
          <a:bodyPr/>
          <a:lstStyle/>
          <a:p>
            <a:r>
              <a:rPr lang="zh-CN" altLang="en-US" dirty="0" smtClean="0"/>
              <a:t>功能</a:t>
            </a:r>
            <a:endParaRPr lang="en-US" altLang="zh-CN" dirty="0" smtClean="0"/>
          </a:p>
          <a:p>
            <a:pPr lvl="1"/>
            <a:r>
              <a:rPr lang="zh-CN" altLang="en-US" dirty="0" smtClean="0"/>
              <a:t>当</a:t>
            </a:r>
            <a:r>
              <a:rPr lang="zh-CN" altLang="en-US" dirty="0"/>
              <a:t>进程</a:t>
            </a:r>
            <a:r>
              <a:rPr lang="en-US" altLang="zh-CN" dirty="0">
                <a:solidFill>
                  <a:srgbClr val="FF0000"/>
                </a:solidFill>
              </a:rPr>
              <a:t>p</a:t>
            </a:r>
            <a:r>
              <a:rPr lang="zh-CN" altLang="en-US" dirty="0"/>
              <a:t>变为可运行时</a:t>
            </a:r>
            <a:r>
              <a:rPr lang="zh-CN" altLang="en-US" dirty="0" smtClean="0"/>
              <a:t>，调用</a:t>
            </a:r>
            <a:r>
              <a:rPr lang="en-US" altLang="zh-CN" dirty="0" err="1" smtClean="0"/>
              <a:t>reschedule_idle</a:t>
            </a:r>
            <a:r>
              <a:rPr lang="en-US" altLang="zh-CN" dirty="0"/>
              <a:t>()</a:t>
            </a:r>
            <a:r>
              <a:rPr lang="zh-CN" altLang="en-US" dirty="0" smtClean="0"/>
              <a:t>函数</a:t>
            </a:r>
            <a:endParaRPr lang="zh-CN" altLang="en-US" dirty="0"/>
          </a:p>
          <a:p>
            <a:r>
              <a:rPr lang="zh-CN" altLang="en-US" dirty="0" smtClean="0"/>
              <a:t>对</a:t>
            </a:r>
            <a:r>
              <a:rPr lang="en-US" altLang="zh-CN" dirty="0" smtClean="0"/>
              <a:t>SMP </a:t>
            </a:r>
            <a:r>
              <a:rPr lang="zh-CN" altLang="en-US" dirty="0" smtClean="0"/>
              <a:t>系统，该函数</a:t>
            </a:r>
            <a:r>
              <a:rPr lang="zh-CN" altLang="en-US" dirty="0"/>
              <a:t>决定进程</a:t>
            </a:r>
            <a:r>
              <a:rPr lang="zh-CN" altLang="en-US" dirty="0" smtClean="0"/>
              <a:t>是否该</a:t>
            </a:r>
            <a:r>
              <a:rPr lang="zh-CN" altLang="en-US" dirty="0"/>
              <a:t>抢占某一</a:t>
            </a:r>
            <a:r>
              <a:rPr lang="en-US" altLang="zh-CN" dirty="0" smtClean="0"/>
              <a:t>CPU</a:t>
            </a:r>
            <a:endParaRPr lang="zh-CN" altLang="en-US" dirty="0"/>
          </a:p>
          <a:p>
            <a:pPr lvl="1"/>
            <a:r>
              <a:rPr lang="zh-CN" altLang="en-US" dirty="0" smtClean="0"/>
              <a:t>检查进程</a:t>
            </a:r>
            <a:r>
              <a:rPr lang="en-US" altLang="zh-CN" dirty="0" smtClean="0"/>
              <a:t>p</a:t>
            </a:r>
            <a:r>
              <a:rPr lang="zh-CN" altLang="en-US" dirty="0" smtClean="0"/>
              <a:t>上</a:t>
            </a:r>
            <a:r>
              <a:rPr lang="zh-CN" altLang="en-US" dirty="0"/>
              <a:t>一次运行</a:t>
            </a:r>
            <a:r>
              <a:rPr lang="zh-CN" altLang="en-US" dirty="0" smtClean="0"/>
              <a:t>的</a:t>
            </a:r>
            <a:r>
              <a:rPr lang="en-US" altLang="zh-CN" dirty="0" smtClean="0"/>
              <a:t>CPU</a:t>
            </a:r>
            <a:r>
              <a:rPr lang="zh-CN" altLang="en-US" dirty="0" smtClean="0"/>
              <a:t>是否空闲</a:t>
            </a:r>
            <a:endParaRPr lang="en-US" altLang="zh-CN" dirty="0" smtClean="0"/>
          </a:p>
          <a:p>
            <a:pPr lvl="2"/>
            <a:r>
              <a:rPr lang="zh-CN" altLang="en-US" dirty="0" smtClean="0"/>
              <a:t>若空闲，选择其并直接返回 </a:t>
            </a:r>
            <a:endParaRPr lang="zh-CN" altLang="en-US" dirty="0"/>
          </a:p>
          <a:p>
            <a:pPr lvl="1"/>
            <a:r>
              <a:rPr lang="zh-CN" altLang="en-US" dirty="0" smtClean="0"/>
              <a:t>比较每个</a:t>
            </a:r>
            <a:r>
              <a:rPr lang="en-US" altLang="zh-CN" dirty="0" smtClean="0"/>
              <a:t>CPU</a:t>
            </a:r>
            <a:r>
              <a:rPr lang="zh-CN" altLang="en-US" dirty="0" smtClean="0"/>
              <a:t>当前运行进程与进程</a:t>
            </a:r>
            <a:r>
              <a:rPr lang="en-US" altLang="zh-CN" dirty="0" smtClean="0">
                <a:solidFill>
                  <a:srgbClr val="FF0000"/>
                </a:solidFill>
              </a:rPr>
              <a:t>p</a:t>
            </a:r>
            <a:r>
              <a:rPr lang="zh-CN" altLang="en-US" dirty="0" smtClean="0"/>
              <a:t>的抢先权，将具有</a:t>
            </a:r>
            <a:r>
              <a:rPr lang="zh-CN" altLang="en-US" dirty="0" smtClean="0">
                <a:solidFill>
                  <a:srgbClr val="FF0000"/>
                </a:solidFill>
              </a:rPr>
              <a:t>最高抢先权的</a:t>
            </a:r>
            <a:r>
              <a:rPr lang="zh-CN" altLang="en-US" dirty="0"/>
              <a:t>进程记录在</a:t>
            </a:r>
            <a:r>
              <a:rPr lang="en-US" altLang="zh-CN" dirty="0" err="1"/>
              <a:t>target_task</a:t>
            </a:r>
            <a:r>
              <a:rPr lang="zh-CN" altLang="en-US" dirty="0"/>
              <a:t>中，</a:t>
            </a:r>
            <a:r>
              <a:rPr lang="zh-CN" altLang="en-US" dirty="0" smtClean="0"/>
              <a:t>该相应</a:t>
            </a:r>
            <a:r>
              <a:rPr lang="en-US" altLang="zh-CN" dirty="0" smtClean="0"/>
              <a:t>CPU</a:t>
            </a:r>
            <a:r>
              <a:rPr lang="zh-CN" altLang="en-US" dirty="0" smtClean="0"/>
              <a:t>最佳</a:t>
            </a:r>
            <a:endParaRPr lang="zh-CN" altLang="en-US" dirty="0"/>
          </a:p>
          <a:p>
            <a:pPr lvl="2"/>
            <a:r>
              <a:rPr lang="zh-CN" altLang="en-US" dirty="0" smtClean="0"/>
              <a:t>若</a:t>
            </a:r>
            <a:r>
              <a:rPr lang="en-US" altLang="zh-CN" dirty="0" err="1" smtClean="0"/>
              <a:t>target_task</a:t>
            </a:r>
            <a:r>
              <a:rPr lang="zh-CN" altLang="en-US" dirty="0"/>
              <a:t>为空，</a:t>
            </a:r>
            <a:r>
              <a:rPr lang="zh-CN" altLang="en-US" dirty="0" smtClean="0"/>
              <a:t>说明未找到合适</a:t>
            </a:r>
            <a:r>
              <a:rPr lang="en-US" altLang="zh-CN" dirty="0" smtClean="0"/>
              <a:t>CPU</a:t>
            </a:r>
            <a:r>
              <a:rPr lang="zh-CN" altLang="en-US" dirty="0" smtClean="0"/>
              <a:t>，</a:t>
            </a:r>
            <a:r>
              <a:rPr lang="zh-CN" altLang="en-US" dirty="0"/>
              <a:t>直接</a:t>
            </a:r>
            <a:r>
              <a:rPr lang="zh-CN" altLang="en-US" dirty="0" smtClean="0"/>
              <a:t>返回</a:t>
            </a:r>
            <a:endParaRPr lang="zh-CN" altLang="en-US" dirty="0"/>
          </a:p>
          <a:p>
            <a:pPr lvl="2"/>
            <a:r>
              <a:rPr lang="zh-CN" altLang="en-US" dirty="0" smtClean="0"/>
              <a:t>若</a:t>
            </a:r>
            <a:r>
              <a:rPr lang="en-US" altLang="zh-CN" dirty="0" err="1" smtClean="0"/>
              <a:t>target_task</a:t>
            </a:r>
            <a:r>
              <a:rPr lang="zh-CN" altLang="en-US" dirty="0"/>
              <a:t>不为空，则说明</a:t>
            </a:r>
            <a:r>
              <a:rPr lang="zh-CN" altLang="en-US" dirty="0" smtClean="0"/>
              <a:t>找到合适</a:t>
            </a:r>
            <a:r>
              <a:rPr lang="en-US" altLang="zh-CN" dirty="0" smtClean="0"/>
              <a:t>CPU</a:t>
            </a:r>
            <a:r>
              <a:rPr lang="zh-CN" altLang="en-US" dirty="0" smtClean="0"/>
              <a:t>，将</a:t>
            </a:r>
            <a:r>
              <a:rPr lang="en-US" altLang="zh-CN" dirty="0" err="1"/>
              <a:t>target_task</a:t>
            </a:r>
            <a:r>
              <a:rPr lang="en-US" altLang="zh-CN" dirty="0"/>
              <a:t>-&gt;</a:t>
            </a:r>
            <a:r>
              <a:rPr lang="en-US" altLang="zh-CN" dirty="0" err="1"/>
              <a:t>need_resched</a:t>
            </a:r>
            <a:r>
              <a:rPr lang="zh-CN" altLang="en-US" dirty="0"/>
              <a:t>置为</a:t>
            </a:r>
            <a:r>
              <a:rPr lang="en-US" altLang="zh-CN" dirty="0" smtClean="0"/>
              <a:t>1</a:t>
            </a:r>
            <a:endParaRPr lang="en-US" altLang="zh-CN" dirty="0"/>
          </a:p>
          <a:p>
            <a:pPr lvl="3"/>
            <a:r>
              <a:rPr lang="zh-CN" altLang="en-US" dirty="0" smtClean="0"/>
              <a:t>如果</a:t>
            </a:r>
            <a:r>
              <a:rPr lang="zh-CN" altLang="en-US" dirty="0"/>
              <a:t>运行</a:t>
            </a:r>
            <a:r>
              <a:rPr lang="en-US" altLang="zh-CN" dirty="0" err="1"/>
              <a:t>target_task</a:t>
            </a:r>
            <a:r>
              <a:rPr lang="zh-CN" altLang="en-US" dirty="0" smtClean="0"/>
              <a:t>的</a:t>
            </a:r>
            <a:r>
              <a:rPr lang="en-US" altLang="zh-CN" dirty="0"/>
              <a:t>CPU</a:t>
            </a:r>
            <a:r>
              <a:rPr lang="zh-CN" altLang="en-US" dirty="0" smtClean="0"/>
              <a:t>不是</a:t>
            </a:r>
            <a:r>
              <a:rPr lang="zh-CN" altLang="en-US" dirty="0"/>
              <a:t>当前运行</a:t>
            </a:r>
            <a:r>
              <a:rPr lang="zh-CN" altLang="en-US" dirty="0" smtClean="0"/>
              <a:t>的</a:t>
            </a:r>
            <a:r>
              <a:rPr lang="en-US" altLang="zh-CN" dirty="0" smtClean="0"/>
              <a:t>CPU</a:t>
            </a:r>
            <a:r>
              <a:rPr lang="zh-CN" altLang="en-US" dirty="0" smtClean="0"/>
              <a:t>，</a:t>
            </a:r>
            <a:r>
              <a:rPr lang="zh-CN" altLang="en-US" dirty="0"/>
              <a:t>则向运行</a:t>
            </a:r>
            <a:r>
              <a:rPr lang="en-US" altLang="zh-CN" dirty="0" err="1"/>
              <a:t>target_task</a:t>
            </a:r>
            <a:r>
              <a:rPr lang="zh-CN" altLang="en-US" dirty="0" smtClean="0"/>
              <a:t>的</a:t>
            </a:r>
            <a:r>
              <a:rPr lang="en-US" altLang="zh-CN" dirty="0"/>
              <a:t>CPU</a:t>
            </a:r>
            <a:r>
              <a:rPr lang="zh-CN" altLang="en-US" dirty="0" smtClean="0"/>
              <a:t>发送</a:t>
            </a:r>
            <a:r>
              <a:rPr lang="zh-CN" altLang="en-US" dirty="0"/>
              <a:t>一个</a:t>
            </a:r>
            <a:r>
              <a:rPr lang="en-US" altLang="zh-CN" dirty="0"/>
              <a:t>IPI</a:t>
            </a:r>
            <a:r>
              <a:rPr lang="zh-CN" altLang="en-US" dirty="0"/>
              <a:t>中断，</a:t>
            </a:r>
            <a:r>
              <a:rPr lang="zh-CN" altLang="en-US" dirty="0" smtClean="0"/>
              <a:t>让</a:t>
            </a:r>
            <a:r>
              <a:rPr altLang="en-US" dirty="0" smtClean="0"/>
              <a:t>其</a:t>
            </a:r>
            <a:r>
              <a:rPr lang="zh-CN" altLang="en-US" dirty="0" smtClean="0"/>
              <a:t>重新调度</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38240161-E9D5-438B-8F8B-80428DEB7C37}" type="slidenum">
              <a:rPr lang="en-US" altLang="zh-CN"/>
              <a:pPr/>
              <a:t>58</a:t>
            </a:fld>
            <a:endParaRPr lang="en-US" altLang="zh-CN"/>
          </a:p>
        </p:txBody>
      </p:sp>
      <p:sp>
        <p:nvSpPr>
          <p:cNvPr id="805890" name="Rectangle 2"/>
          <p:cNvSpPr>
            <a:spLocks noGrp="1" noChangeArrowheads="1"/>
          </p:cNvSpPr>
          <p:nvPr>
            <p:ph type="title"/>
          </p:nvPr>
        </p:nvSpPr>
        <p:spPr/>
        <p:txBody>
          <a:bodyPr/>
          <a:lstStyle/>
          <a:p>
            <a:r>
              <a:rPr lang="en-US" altLang="zh-CN" dirty="0" err="1"/>
              <a:t>reschedule_idle</a:t>
            </a:r>
            <a:r>
              <a:rPr lang="en-US" altLang="zh-CN" dirty="0"/>
              <a:t>()</a:t>
            </a:r>
            <a:r>
              <a:rPr lang="zh-CN" altLang="en-US" dirty="0"/>
              <a:t>函数代码</a:t>
            </a:r>
            <a:r>
              <a:rPr lang="zh-CN" altLang="en-US" dirty="0" smtClean="0"/>
              <a:t>分析</a:t>
            </a:r>
            <a:endParaRPr lang="zh-CN" altLang="en-US" dirty="0"/>
          </a:p>
        </p:txBody>
      </p:sp>
      <p:sp>
        <p:nvSpPr>
          <p:cNvPr id="805891" name="Rectangle 3"/>
          <p:cNvSpPr>
            <a:spLocks noGrp="1" noChangeArrowheads="1"/>
          </p:cNvSpPr>
          <p:nvPr>
            <p:ph type="body" idx="1"/>
          </p:nvPr>
        </p:nvSpPr>
        <p:spPr/>
        <p:txBody>
          <a:bodyPr/>
          <a:lstStyle/>
          <a:p>
            <a:endParaRPr lang="zh-CN" altLang="zh-CN"/>
          </a:p>
        </p:txBody>
      </p:sp>
      <p:pic>
        <p:nvPicPr>
          <p:cNvPr id="805892" name="Picture 4"/>
          <p:cNvPicPr>
            <a:picLocks noChangeAspect="1" noChangeArrowheads="1"/>
          </p:cNvPicPr>
          <p:nvPr/>
        </p:nvPicPr>
        <p:blipFill>
          <a:blip r:embed="rId2" cstate="print"/>
          <a:srcRect/>
          <a:stretch>
            <a:fillRect/>
          </a:stretch>
        </p:blipFill>
        <p:spPr bwMode="auto">
          <a:xfrm>
            <a:off x="1547813" y="1298575"/>
            <a:ext cx="6480175" cy="5559425"/>
          </a:xfrm>
          <a:prstGeom prst="rect">
            <a:avLst/>
          </a:prstGeom>
          <a:noFill/>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7" name="椭圆 6"/>
          <p:cNvSpPr/>
          <p:nvPr/>
        </p:nvSpPr>
        <p:spPr bwMode="auto">
          <a:xfrm>
            <a:off x="1500166" y="3411797"/>
            <a:ext cx="3143272" cy="302955"/>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8" name="椭圆 7"/>
          <p:cNvSpPr/>
          <p:nvPr/>
        </p:nvSpPr>
        <p:spPr bwMode="auto">
          <a:xfrm>
            <a:off x="2428860" y="5554937"/>
            <a:ext cx="4071966" cy="389513"/>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12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Tree>
  </p:cSld>
  <p:clrMapOvr>
    <a:masterClrMapping/>
  </p:clrMapOvr>
  <p:transition>
    <p:wedg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E0C2F2EE-5841-43CA-9584-C9838554525D}" type="slidenum">
              <a:rPr lang="en-US" altLang="zh-CN"/>
              <a:pPr/>
              <a:t>59</a:t>
            </a:fld>
            <a:endParaRPr lang="en-US" altLang="zh-CN"/>
          </a:p>
        </p:txBody>
      </p:sp>
      <p:sp>
        <p:nvSpPr>
          <p:cNvPr id="806914" name="Rectangle 2"/>
          <p:cNvSpPr>
            <a:spLocks noGrp="1" noChangeArrowheads="1"/>
          </p:cNvSpPr>
          <p:nvPr>
            <p:ph type="title"/>
          </p:nvPr>
        </p:nvSpPr>
        <p:spPr/>
        <p:txBody>
          <a:bodyPr/>
          <a:lstStyle/>
          <a:p>
            <a:r>
              <a:rPr lang="en-US" altLang="zh-CN" dirty="0" err="1"/>
              <a:t>reschedule_idle</a:t>
            </a:r>
            <a:r>
              <a:rPr lang="en-US" altLang="zh-CN" dirty="0"/>
              <a:t>()</a:t>
            </a:r>
            <a:r>
              <a:rPr lang="zh-CN" altLang="en-US" dirty="0"/>
              <a:t>函数代码</a:t>
            </a:r>
            <a:r>
              <a:rPr lang="zh-CN" altLang="en-US" dirty="0" smtClean="0"/>
              <a:t>分析</a:t>
            </a:r>
            <a:r>
              <a:rPr lang="en-US" altLang="zh-CN" dirty="0" smtClean="0"/>
              <a:t>(</a:t>
            </a:r>
            <a:r>
              <a:rPr lang="zh-CN" altLang="en-US" dirty="0" smtClean="0"/>
              <a:t>续</a:t>
            </a:r>
            <a:r>
              <a:rPr lang="en-US" altLang="zh-CN" dirty="0" smtClean="0"/>
              <a:t>)</a:t>
            </a:r>
            <a:endParaRPr lang="zh-CN" altLang="en-US" dirty="0"/>
          </a:p>
        </p:txBody>
      </p:sp>
      <p:sp>
        <p:nvSpPr>
          <p:cNvPr id="806915" name="Rectangle 3"/>
          <p:cNvSpPr>
            <a:spLocks noGrp="1" noChangeArrowheads="1"/>
          </p:cNvSpPr>
          <p:nvPr>
            <p:ph type="body" idx="1"/>
          </p:nvPr>
        </p:nvSpPr>
        <p:spPr/>
        <p:txBody>
          <a:bodyPr/>
          <a:lstStyle/>
          <a:p>
            <a:endParaRPr lang="zh-CN" altLang="zh-CN" dirty="0"/>
          </a:p>
        </p:txBody>
      </p:sp>
      <p:pic>
        <p:nvPicPr>
          <p:cNvPr id="806916" name="Picture 4"/>
          <p:cNvPicPr>
            <a:picLocks noChangeAspect="1" noChangeArrowheads="1"/>
          </p:cNvPicPr>
          <p:nvPr/>
        </p:nvPicPr>
        <p:blipFill>
          <a:blip r:embed="rId2" cstate="print"/>
          <a:srcRect/>
          <a:stretch>
            <a:fillRect/>
          </a:stretch>
        </p:blipFill>
        <p:spPr bwMode="auto">
          <a:xfrm>
            <a:off x="542890" y="1643050"/>
            <a:ext cx="8601110" cy="4399751"/>
          </a:xfrm>
          <a:prstGeom prst="rect">
            <a:avLst/>
          </a:prstGeom>
          <a:noFill/>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7" name="椭圆 6"/>
          <p:cNvSpPr/>
          <p:nvPr/>
        </p:nvSpPr>
        <p:spPr bwMode="auto">
          <a:xfrm>
            <a:off x="2500298" y="2500306"/>
            <a:ext cx="5500726" cy="302955"/>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8" name="椭圆 7"/>
          <p:cNvSpPr/>
          <p:nvPr/>
        </p:nvSpPr>
        <p:spPr bwMode="auto">
          <a:xfrm>
            <a:off x="2000232" y="5197747"/>
            <a:ext cx="4143404" cy="302955"/>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9" name="矩形标注 8"/>
          <p:cNvSpPr/>
          <p:nvPr/>
        </p:nvSpPr>
        <p:spPr bwMode="auto">
          <a:xfrm>
            <a:off x="6357950" y="5786454"/>
            <a:ext cx="1714512" cy="646331"/>
          </a:xfrm>
          <a:prstGeom prst="wedgeRectCallout">
            <a:avLst>
              <a:gd name="adj1" fmla="val -106032"/>
              <a:gd name="adj2" fmla="val -124141"/>
            </a:avLst>
          </a:prstGeom>
          <a:solidFill>
            <a:srgbClr val="CCFFCC"/>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zh-CN" altLang="en-US" sz="1800" b="1" dirty="0" smtClean="0">
                <a:effectLst/>
              </a:rPr>
              <a:t>判断是否可被当前</a:t>
            </a:r>
            <a:r>
              <a:rPr lang="en-US" altLang="zh-CN" sz="1800" b="1" dirty="0" smtClean="0">
                <a:effectLst/>
              </a:rPr>
              <a:t>CPU</a:t>
            </a:r>
            <a:r>
              <a:rPr lang="zh-CN" altLang="en-US" sz="1800" b="1" dirty="0" smtClean="0">
                <a:effectLst/>
              </a:rPr>
              <a:t>调度</a:t>
            </a: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B54D8142-01C5-48B8-A0B4-8B6325F1AAE4}" type="slidenum">
              <a:rPr lang="en-US" altLang="zh-CN"/>
              <a:pPr/>
              <a:t>6</a:t>
            </a:fld>
            <a:endParaRPr lang="en-US" altLang="zh-CN" dirty="0"/>
          </a:p>
        </p:txBody>
      </p:sp>
      <p:sp>
        <p:nvSpPr>
          <p:cNvPr id="646146" name="Rectangle 2"/>
          <p:cNvSpPr>
            <a:spLocks noGrp="1" noChangeArrowheads="1"/>
          </p:cNvSpPr>
          <p:nvPr>
            <p:ph type="title"/>
          </p:nvPr>
        </p:nvSpPr>
        <p:spPr/>
        <p:txBody>
          <a:bodyPr/>
          <a:lstStyle/>
          <a:p>
            <a:r>
              <a:rPr lang="zh-CN" altLang="en-US" dirty="0" smtClean="0"/>
              <a:t>低级调度</a:t>
            </a:r>
            <a:endParaRPr lang="zh-CN" altLang="en-US" dirty="0"/>
          </a:p>
        </p:txBody>
      </p:sp>
      <p:sp>
        <p:nvSpPr>
          <p:cNvPr id="646147" name="Rectangle 3"/>
          <p:cNvSpPr>
            <a:spLocks noGrp="1" noChangeArrowheads="1"/>
          </p:cNvSpPr>
          <p:nvPr>
            <p:ph type="body" idx="1"/>
          </p:nvPr>
        </p:nvSpPr>
        <p:spPr>
          <a:xfrm>
            <a:off x="611188" y="1268413"/>
            <a:ext cx="8532812" cy="5589587"/>
          </a:xfrm>
        </p:spPr>
        <p:txBody>
          <a:bodyPr/>
          <a:lstStyle/>
          <a:p>
            <a:pPr>
              <a:spcBef>
                <a:spcPts val="0"/>
              </a:spcBef>
            </a:pPr>
            <a:r>
              <a:rPr lang="zh-CN" altLang="en-US" dirty="0"/>
              <a:t>目标</a:t>
            </a:r>
          </a:p>
          <a:p>
            <a:pPr lvl="1">
              <a:spcBef>
                <a:spcPts val="0"/>
              </a:spcBef>
            </a:pPr>
            <a:r>
              <a:rPr lang="zh-CN" altLang="en-US" dirty="0" smtClean="0"/>
              <a:t>提高</a:t>
            </a:r>
            <a:r>
              <a:rPr lang="en-US" altLang="zh-CN" dirty="0" smtClean="0"/>
              <a:t>CPU</a:t>
            </a:r>
            <a:r>
              <a:rPr lang="zh-CN" altLang="en-US" dirty="0" smtClean="0"/>
              <a:t>使用率</a:t>
            </a:r>
            <a:endParaRPr lang="zh-CN" altLang="en-US" dirty="0"/>
          </a:p>
          <a:p>
            <a:pPr>
              <a:spcBef>
                <a:spcPts val="0"/>
              </a:spcBef>
            </a:pPr>
            <a:r>
              <a:rPr lang="zh-CN" altLang="en-US" dirty="0"/>
              <a:t>基本任务</a:t>
            </a:r>
          </a:p>
          <a:p>
            <a:pPr lvl="1">
              <a:spcBef>
                <a:spcPts val="0"/>
              </a:spcBef>
            </a:pPr>
            <a:r>
              <a:rPr lang="zh-CN" altLang="en-US" dirty="0"/>
              <a:t>选择下一个要运行的进程</a:t>
            </a:r>
          </a:p>
          <a:p>
            <a:pPr>
              <a:spcBef>
                <a:spcPts val="0"/>
              </a:spcBef>
            </a:pPr>
            <a:r>
              <a:rPr lang="zh-CN" altLang="en-US" dirty="0"/>
              <a:t>核心问题</a:t>
            </a:r>
          </a:p>
          <a:p>
            <a:pPr lvl="1">
              <a:spcBef>
                <a:spcPts val="0"/>
              </a:spcBef>
            </a:pPr>
            <a:r>
              <a:rPr lang="zh-CN" altLang="en-US" dirty="0" smtClean="0"/>
              <a:t>在就绪态进程间分配</a:t>
            </a:r>
            <a:r>
              <a:rPr lang="en-US" altLang="zh-CN" dirty="0" smtClean="0"/>
              <a:t>CPU</a:t>
            </a:r>
            <a:r>
              <a:rPr lang="zh-CN" altLang="en-US" dirty="0" smtClean="0"/>
              <a:t>时间</a:t>
            </a:r>
            <a:r>
              <a:rPr lang="zh-CN" altLang="en-US" dirty="0"/>
              <a:t>，保证各进程</a:t>
            </a:r>
            <a:r>
              <a:rPr lang="zh-CN" altLang="en-US" dirty="0">
                <a:solidFill>
                  <a:srgbClr val="FF0000"/>
                </a:solidFill>
              </a:rPr>
              <a:t>公平</a:t>
            </a:r>
            <a:r>
              <a:rPr lang="zh-CN" altLang="en-US" dirty="0"/>
              <a:t>、</a:t>
            </a:r>
            <a:r>
              <a:rPr lang="zh-CN" altLang="en-US" dirty="0">
                <a:solidFill>
                  <a:srgbClr val="FF0000"/>
                </a:solidFill>
              </a:rPr>
              <a:t>有效</a:t>
            </a:r>
            <a:r>
              <a:rPr lang="zh-CN" altLang="en-US" dirty="0"/>
              <a:t>地</a:t>
            </a:r>
            <a:r>
              <a:rPr lang="zh-CN" altLang="en-US" dirty="0" smtClean="0"/>
              <a:t>使用</a:t>
            </a:r>
            <a:r>
              <a:rPr lang="en-US" altLang="zh-CN" dirty="0" smtClean="0"/>
              <a:t>CPU</a:t>
            </a:r>
            <a:r>
              <a:rPr lang="zh-CN" altLang="en-US" dirty="0" smtClean="0"/>
              <a:t>资源</a:t>
            </a:r>
            <a:endParaRPr lang="zh-CN" altLang="en-US" dirty="0"/>
          </a:p>
          <a:p>
            <a:pPr>
              <a:spcBef>
                <a:spcPts val="0"/>
              </a:spcBef>
            </a:pPr>
            <a:r>
              <a:rPr lang="zh-CN" altLang="en-US" dirty="0"/>
              <a:t>难点</a:t>
            </a:r>
          </a:p>
          <a:p>
            <a:pPr lvl="1">
              <a:spcBef>
                <a:spcPts val="0"/>
              </a:spcBef>
            </a:pPr>
            <a:r>
              <a:rPr lang="zh-CN" altLang="en-US" dirty="0" smtClean="0"/>
              <a:t>响应时间 </a:t>
            </a:r>
            <a:r>
              <a:rPr lang="en-US" altLang="zh-CN" i="1" dirty="0" smtClean="0"/>
              <a:t>vs. </a:t>
            </a:r>
            <a:r>
              <a:rPr lang="zh-CN" altLang="en-US" dirty="0" smtClean="0"/>
              <a:t>系统</a:t>
            </a:r>
            <a:r>
              <a:rPr lang="zh-CN" altLang="en-US" dirty="0"/>
              <a:t>开销</a:t>
            </a:r>
          </a:p>
          <a:p>
            <a:pPr lvl="1">
              <a:spcBef>
                <a:spcPts val="0"/>
              </a:spcBef>
            </a:pPr>
            <a:r>
              <a:rPr lang="zh-CN" altLang="en-US" dirty="0" smtClean="0"/>
              <a:t>满足不同进程的</a:t>
            </a:r>
            <a:r>
              <a:rPr lang="zh-CN" altLang="en-US" dirty="0"/>
              <a:t>调度需求</a:t>
            </a:r>
          </a:p>
          <a:p>
            <a:pPr>
              <a:spcBef>
                <a:spcPts val="0"/>
              </a:spcBef>
            </a:pPr>
            <a:r>
              <a:rPr lang="zh-CN" altLang="en-US" dirty="0"/>
              <a:t>调度器的基本要求</a:t>
            </a:r>
          </a:p>
          <a:p>
            <a:pPr lvl="1">
              <a:spcBef>
                <a:spcPts val="0"/>
              </a:spcBef>
            </a:pPr>
            <a:r>
              <a:rPr lang="zh-CN" altLang="en-US" dirty="0"/>
              <a:t>减少调度器自身</a:t>
            </a:r>
            <a:r>
              <a:rPr lang="zh-CN" altLang="en-US" dirty="0" smtClean="0"/>
              <a:t>开销</a:t>
            </a:r>
            <a:endParaRPr lang="en-US" altLang="zh-CN" dirty="0" smtClean="0"/>
          </a:p>
          <a:p>
            <a:pPr lvl="1">
              <a:spcBef>
                <a:spcPts val="0"/>
              </a:spcBef>
            </a:pPr>
            <a:r>
              <a:rPr lang="zh-CN" altLang="en-US" dirty="0" smtClean="0"/>
              <a:t>增加执行程序时间</a:t>
            </a:r>
            <a:endParaRPr lang="zh-CN" altLang="en-US" dirty="0"/>
          </a:p>
          <a:p>
            <a:pPr lvl="1">
              <a:spcBef>
                <a:spcPts val="0"/>
              </a:spcBef>
            </a:pPr>
            <a:r>
              <a:rPr lang="zh-CN" altLang="en-US" dirty="0"/>
              <a:t>对交互式应用有良好的响应速度</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lvl="0" algn="ctr">
              <a:lnSpc>
                <a:spcPct val="90000"/>
              </a:lnSpc>
              <a:spcBef>
                <a:spcPct val="0"/>
              </a:spcBef>
              <a:buClrTx/>
              <a:defRPr/>
            </a:pP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a:t>
            </a:r>
            <a:r>
              <a:rPr lang="zh-CN" altLang="en-US" sz="2400" b="1" kern="0" dirty="0" smtClean="0">
                <a:effectLst/>
                <a:ea typeface="华文新魏" pitchFamily="2" charset="-122"/>
              </a:rPr>
              <a:t>概述</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64A9E0F6-74FF-4F8F-ABEC-63C43415D80A}" type="slidenum">
              <a:rPr lang="en-US" altLang="zh-CN"/>
              <a:pPr/>
              <a:t>60</a:t>
            </a:fld>
            <a:endParaRPr lang="en-US" altLang="zh-CN"/>
          </a:p>
        </p:txBody>
      </p:sp>
      <p:sp>
        <p:nvSpPr>
          <p:cNvPr id="807938" name="Rectangle 2"/>
          <p:cNvSpPr>
            <a:spLocks noGrp="1" noChangeArrowheads="1"/>
          </p:cNvSpPr>
          <p:nvPr>
            <p:ph type="title"/>
          </p:nvPr>
        </p:nvSpPr>
        <p:spPr/>
        <p:txBody>
          <a:bodyPr/>
          <a:lstStyle/>
          <a:p>
            <a:r>
              <a:rPr lang="en-US" altLang="zh-CN" dirty="0" err="1"/>
              <a:t>reschedule_idle</a:t>
            </a:r>
            <a:r>
              <a:rPr lang="en-US" altLang="zh-CN" dirty="0"/>
              <a:t>()</a:t>
            </a:r>
            <a:r>
              <a:rPr lang="zh-CN" altLang="en-US" dirty="0"/>
              <a:t>函数代码</a:t>
            </a:r>
            <a:r>
              <a:rPr lang="zh-CN" altLang="en-US" dirty="0" smtClean="0"/>
              <a:t>分析</a:t>
            </a:r>
            <a:r>
              <a:rPr lang="en-US" altLang="zh-CN" dirty="0" smtClean="0"/>
              <a:t>(</a:t>
            </a:r>
            <a:r>
              <a:rPr lang="zh-CN" altLang="en-US" dirty="0" smtClean="0"/>
              <a:t>续</a:t>
            </a:r>
            <a:r>
              <a:rPr lang="en-US" altLang="zh-CN" dirty="0" smtClean="0"/>
              <a:t>)</a:t>
            </a:r>
            <a:endParaRPr lang="zh-CN" altLang="en-US" dirty="0"/>
          </a:p>
        </p:txBody>
      </p:sp>
      <p:sp>
        <p:nvSpPr>
          <p:cNvPr id="807939" name="Rectangle 3"/>
          <p:cNvSpPr>
            <a:spLocks noGrp="1" noChangeArrowheads="1"/>
          </p:cNvSpPr>
          <p:nvPr>
            <p:ph type="body" idx="1"/>
          </p:nvPr>
        </p:nvSpPr>
        <p:spPr/>
        <p:txBody>
          <a:bodyPr/>
          <a:lstStyle/>
          <a:p>
            <a:endParaRPr lang="zh-CN" altLang="zh-CN"/>
          </a:p>
        </p:txBody>
      </p:sp>
      <p:pic>
        <p:nvPicPr>
          <p:cNvPr id="807940" name="Picture 4"/>
          <p:cNvPicPr>
            <a:picLocks noChangeAspect="1" noChangeArrowheads="1"/>
          </p:cNvPicPr>
          <p:nvPr/>
        </p:nvPicPr>
        <p:blipFill>
          <a:blip r:embed="rId2" cstate="print"/>
          <a:srcRect/>
          <a:stretch>
            <a:fillRect/>
          </a:stretch>
        </p:blipFill>
        <p:spPr bwMode="auto">
          <a:xfrm>
            <a:off x="1042988" y="1557338"/>
            <a:ext cx="8101012" cy="5157787"/>
          </a:xfrm>
          <a:prstGeom prst="rect">
            <a:avLst/>
          </a:prstGeom>
          <a:noFill/>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8" name="矩形标注 7"/>
          <p:cNvSpPr/>
          <p:nvPr/>
        </p:nvSpPr>
        <p:spPr bwMode="auto">
          <a:xfrm>
            <a:off x="6357950" y="5786454"/>
            <a:ext cx="2214578" cy="646331"/>
          </a:xfrm>
          <a:prstGeom prst="wedgeRectCallout">
            <a:avLst>
              <a:gd name="adj1" fmla="val -38088"/>
              <a:gd name="adj2" fmla="val -128562"/>
            </a:avLst>
          </a:prstGeom>
          <a:solidFill>
            <a:srgbClr val="CCFFCC"/>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zh-CN" altLang="en-US" sz="1800" b="1" dirty="0" smtClean="0">
                <a:effectLst/>
              </a:rPr>
              <a:t>记录上一次该</a:t>
            </a:r>
            <a:r>
              <a:rPr lang="en-US" sz="1800" b="1" dirty="0" smtClean="0">
                <a:effectLst/>
              </a:rPr>
              <a:t>CPU</a:t>
            </a:r>
            <a:r>
              <a:rPr lang="zh-CN" altLang="en-US" sz="1800" b="1" dirty="0" smtClean="0">
                <a:effectLst/>
              </a:rPr>
              <a:t>上进程切换的时间</a:t>
            </a: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9" name="矩形标注 8"/>
          <p:cNvSpPr/>
          <p:nvPr/>
        </p:nvSpPr>
        <p:spPr bwMode="auto">
          <a:xfrm>
            <a:off x="2594946" y="1604699"/>
            <a:ext cx="6235056" cy="1200329"/>
          </a:xfrm>
          <a:prstGeom prst="wedgeRectCallout">
            <a:avLst>
              <a:gd name="adj1" fmla="val 3651"/>
              <a:gd name="adj2" fmla="val 178534"/>
            </a:avLst>
          </a:prstGeom>
          <a:solidFill>
            <a:srgbClr val="CCFFCC"/>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zh-CN" altLang="en-US"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rPr>
              <a:t>超线程</a:t>
            </a:r>
            <a:r>
              <a:rPr lang="zh-CN" altLang="en-US" sz="1800" b="1" dirty="0" smtClean="0"/>
              <a:t>：</a:t>
            </a:r>
            <a:r>
              <a:rPr lang="zh-CN" altLang="en-US" sz="1800" b="1" dirty="0" smtClean="0">
                <a:solidFill>
                  <a:srgbClr val="0000FF"/>
                </a:solidFill>
                <a:effectLst/>
              </a:rPr>
              <a:t>在</a:t>
            </a:r>
            <a:r>
              <a:rPr lang="zh-CN" altLang="en-US" sz="1800" b="1" dirty="0">
                <a:solidFill>
                  <a:srgbClr val="0000FF"/>
                </a:solidFill>
                <a:effectLst/>
              </a:rPr>
              <a:t>使用支持超线程技术的</a:t>
            </a:r>
            <a:r>
              <a:rPr lang="en-US" altLang="zh-CN" sz="1800" b="1" dirty="0">
                <a:solidFill>
                  <a:srgbClr val="0000FF"/>
                </a:solidFill>
                <a:effectLst/>
              </a:rPr>
              <a:t>CPU</a:t>
            </a:r>
            <a:r>
              <a:rPr lang="zh-CN" altLang="en-US" sz="1800" b="1" dirty="0">
                <a:solidFill>
                  <a:srgbClr val="0000FF"/>
                </a:solidFill>
                <a:effectLst/>
              </a:rPr>
              <a:t>的</a:t>
            </a:r>
            <a:r>
              <a:rPr lang="en-US" altLang="zh-CN" sz="1800" b="1" dirty="0">
                <a:solidFill>
                  <a:srgbClr val="0000FF"/>
                </a:solidFill>
                <a:effectLst/>
              </a:rPr>
              <a:t>SMP</a:t>
            </a:r>
            <a:r>
              <a:rPr lang="zh-CN" altLang="en-US" sz="1800" b="1" dirty="0">
                <a:solidFill>
                  <a:srgbClr val="0000FF"/>
                </a:solidFill>
                <a:effectLst/>
              </a:rPr>
              <a:t>平台上，一旦发现一个物理</a:t>
            </a:r>
            <a:r>
              <a:rPr lang="en-US" altLang="zh-CN" sz="1800" b="1" dirty="0">
                <a:solidFill>
                  <a:srgbClr val="0000FF"/>
                </a:solidFill>
                <a:effectLst/>
              </a:rPr>
              <a:t>CPU</a:t>
            </a:r>
            <a:r>
              <a:rPr lang="zh-CN" altLang="en-US" sz="1800" b="1" dirty="0">
                <a:solidFill>
                  <a:srgbClr val="0000FF"/>
                </a:solidFill>
                <a:effectLst/>
              </a:rPr>
              <a:t>的两个逻辑</a:t>
            </a:r>
            <a:r>
              <a:rPr lang="en-US" altLang="zh-CN" sz="1800" b="1" dirty="0">
                <a:solidFill>
                  <a:srgbClr val="0000FF"/>
                </a:solidFill>
                <a:effectLst/>
              </a:rPr>
              <a:t>CPU</a:t>
            </a:r>
            <a:r>
              <a:rPr lang="zh-CN" altLang="en-US" sz="1800" b="1" dirty="0">
                <a:solidFill>
                  <a:srgbClr val="0000FF"/>
                </a:solidFill>
                <a:effectLst/>
              </a:rPr>
              <a:t>均空闲，则该</a:t>
            </a:r>
            <a:r>
              <a:rPr lang="en-US" altLang="zh-CN" sz="1800" b="1" dirty="0">
                <a:solidFill>
                  <a:srgbClr val="0000FF"/>
                </a:solidFill>
                <a:effectLst/>
              </a:rPr>
              <a:t>CPU</a:t>
            </a:r>
            <a:r>
              <a:rPr lang="zh-CN" altLang="en-US" sz="1800" b="1" dirty="0">
                <a:solidFill>
                  <a:srgbClr val="0000FF"/>
                </a:solidFill>
                <a:effectLst/>
              </a:rPr>
              <a:t>的其中一个逻辑</a:t>
            </a:r>
            <a:r>
              <a:rPr lang="en-US" altLang="zh-CN" sz="1800" b="1" dirty="0">
                <a:solidFill>
                  <a:srgbClr val="0000FF"/>
                </a:solidFill>
                <a:effectLst/>
              </a:rPr>
              <a:t>CPU</a:t>
            </a:r>
            <a:r>
              <a:rPr lang="zh-CN" altLang="en-US" sz="1800" b="1" dirty="0">
                <a:solidFill>
                  <a:srgbClr val="0000FF"/>
                </a:solidFill>
                <a:effectLst/>
              </a:rPr>
              <a:t>立即成为</a:t>
            </a:r>
            <a:r>
              <a:rPr lang="en-US" altLang="zh-CN" sz="1800" b="1" dirty="0">
                <a:solidFill>
                  <a:srgbClr val="0000FF"/>
                </a:solidFill>
                <a:effectLst/>
              </a:rPr>
              <a:t>p</a:t>
            </a:r>
            <a:r>
              <a:rPr lang="zh-CN" altLang="en-US" sz="1800" b="1" dirty="0">
                <a:solidFill>
                  <a:srgbClr val="0000FF"/>
                </a:solidFill>
                <a:effectLst/>
              </a:rPr>
              <a:t>候选的调度</a:t>
            </a:r>
            <a:r>
              <a:rPr lang="en-US" altLang="zh-CN" sz="1800" b="1" dirty="0">
                <a:solidFill>
                  <a:srgbClr val="0000FF"/>
                </a:solidFill>
                <a:effectLst/>
              </a:rPr>
              <a:t>CPU</a:t>
            </a:r>
            <a:r>
              <a:rPr lang="zh-CN" altLang="en-US" sz="1800" b="1" dirty="0">
                <a:solidFill>
                  <a:srgbClr val="0000FF"/>
                </a:solidFill>
                <a:effectLst/>
              </a:rPr>
              <a:t>，而不需要继续寻找最近最少活跃的</a:t>
            </a:r>
            <a:r>
              <a:rPr lang="en-US" altLang="zh-CN" sz="1800" b="1" dirty="0" smtClean="0">
                <a:solidFill>
                  <a:srgbClr val="0000FF"/>
                </a:solidFill>
                <a:effectLst/>
              </a:rPr>
              <a:t>CPU</a:t>
            </a:r>
            <a:r>
              <a:rPr lang="zh-CN" altLang="en-US" sz="1800" b="1" dirty="0" smtClean="0">
                <a:solidFill>
                  <a:srgbClr val="0000FF"/>
                </a:solidFill>
                <a:effectLst/>
              </a:rPr>
              <a:t>。</a:t>
            </a:r>
            <a:endParaRPr kumimoji="1" lang="zh-CN" altLang="en-US" sz="1800" b="1" i="0" u="none" strike="noStrike" cap="none" normalizeH="0" baseline="0" dirty="0" smtClean="0">
              <a:ln>
                <a:noFill/>
              </a:ln>
              <a:solidFill>
                <a:srgbClr val="0000FF"/>
              </a:solidFill>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1168176B-3829-4C1A-A9B8-3D5D449067A5}" type="slidenum">
              <a:rPr lang="en-US" altLang="zh-CN"/>
              <a:pPr/>
              <a:t>61</a:t>
            </a:fld>
            <a:endParaRPr lang="en-US" altLang="zh-CN"/>
          </a:p>
        </p:txBody>
      </p:sp>
      <p:sp>
        <p:nvSpPr>
          <p:cNvPr id="808962" name="Rectangle 2"/>
          <p:cNvSpPr>
            <a:spLocks noGrp="1" noChangeArrowheads="1"/>
          </p:cNvSpPr>
          <p:nvPr>
            <p:ph type="title"/>
          </p:nvPr>
        </p:nvSpPr>
        <p:spPr/>
        <p:txBody>
          <a:bodyPr/>
          <a:lstStyle/>
          <a:p>
            <a:r>
              <a:rPr lang="en-US" altLang="zh-CN" dirty="0" err="1"/>
              <a:t>reschedule_idle</a:t>
            </a:r>
            <a:r>
              <a:rPr lang="en-US" altLang="zh-CN" dirty="0"/>
              <a:t>()</a:t>
            </a:r>
            <a:r>
              <a:rPr lang="zh-CN" altLang="en-US" dirty="0"/>
              <a:t>函数代码</a:t>
            </a:r>
            <a:r>
              <a:rPr lang="zh-CN" altLang="en-US" dirty="0" smtClean="0"/>
              <a:t>分析</a:t>
            </a:r>
            <a:r>
              <a:rPr lang="en-US" altLang="zh-CN" dirty="0" smtClean="0"/>
              <a:t>(</a:t>
            </a:r>
            <a:r>
              <a:rPr lang="zh-CN" altLang="en-US" dirty="0" smtClean="0"/>
              <a:t>续</a:t>
            </a:r>
            <a:r>
              <a:rPr lang="en-US" altLang="zh-CN" dirty="0" smtClean="0"/>
              <a:t>)</a:t>
            </a:r>
            <a:endParaRPr lang="zh-CN" altLang="en-US" dirty="0"/>
          </a:p>
        </p:txBody>
      </p:sp>
      <p:sp>
        <p:nvSpPr>
          <p:cNvPr id="808963" name="Rectangle 3"/>
          <p:cNvSpPr>
            <a:spLocks noGrp="1" noChangeArrowheads="1"/>
          </p:cNvSpPr>
          <p:nvPr>
            <p:ph type="body" idx="1"/>
          </p:nvPr>
        </p:nvSpPr>
        <p:spPr/>
        <p:txBody>
          <a:bodyPr/>
          <a:lstStyle/>
          <a:p>
            <a:endParaRPr lang="zh-CN" altLang="zh-CN" dirty="0"/>
          </a:p>
        </p:txBody>
      </p:sp>
      <p:pic>
        <p:nvPicPr>
          <p:cNvPr id="808964" name="Picture 4"/>
          <p:cNvPicPr>
            <a:picLocks noChangeAspect="1" noChangeArrowheads="1"/>
          </p:cNvPicPr>
          <p:nvPr/>
        </p:nvPicPr>
        <p:blipFill>
          <a:blip r:embed="rId2" cstate="print"/>
          <a:srcRect/>
          <a:stretch>
            <a:fillRect/>
          </a:stretch>
        </p:blipFill>
        <p:spPr bwMode="auto">
          <a:xfrm>
            <a:off x="596872" y="2071678"/>
            <a:ext cx="8440664" cy="3714776"/>
          </a:xfrm>
          <a:prstGeom prst="rect">
            <a:avLst/>
          </a:prstGeom>
          <a:noFill/>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7" name="矩形标注 6"/>
          <p:cNvSpPr/>
          <p:nvPr/>
        </p:nvSpPr>
        <p:spPr bwMode="auto">
          <a:xfrm>
            <a:off x="6143636" y="1500174"/>
            <a:ext cx="2500330" cy="369332"/>
          </a:xfrm>
          <a:prstGeom prst="wedgeRectCallout">
            <a:avLst>
              <a:gd name="adj1" fmla="val -72075"/>
              <a:gd name="adj2" fmla="val 115091"/>
            </a:avLst>
          </a:prstGeom>
          <a:solidFill>
            <a:srgbClr val="CCFFCC"/>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zh-CN" altLang="en-US" sz="1800" b="1" dirty="0" smtClean="0">
                <a:effectLst/>
              </a:rPr>
              <a:t>比较进程切换时间长短</a:t>
            </a: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8" name="椭圆 7"/>
          <p:cNvSpPr/>
          <p:nvPr/>
        </p:nvSpPr>
        <p:spPr bwMode="auto">
          <a:xfrm>
            <a:off x="2428860" y="2071678"/>
            <a:ext cx="5214974" cy="302955"/>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9" name="矩形标注 8"/>
          <p:cNvSpPr/>
          <p:nvPr/>
        </p:nvSpPr>
        <p:spPr bwMode="auto">
          <a:xfrm>
            <a:off x="6429356" y="4643446"/>
            <a:ext cx="2286048" cy="369332"/>
          </a:xfrm>
          <a:prstGeom prst="wedgeRectCallout">
            <a:avLst>
              <a:gd name="adj1" fmla="val -73479"/>
              <a:gd name="adj2" fmla="val -263160"/>
            </a:avLst>
          </a:prstGeom>
          <a:solidFill>
            <a:srgbClr val="CCFFCC"/>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zh-CN" altLang="en-US" sz="1800" b="1" dirty="0" smtClean="0">
                <a:effectLst/>
              </a:rPr>
              <a:t>比较抢占优先级大小</a:t>
            </a: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10" name="椭圆 9"/>
          <p:cNvSpPr/>
          <p:nvPr/>
        </p:nvSpPr>
        <p:spPr bwMode="auto">
          <a:xfrm>
            <a:off x="2571736" y="3571876"/>
            <a:ext cx="6286544" cy="302955"/>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Tree>
  </p:cSld>
  <p:clrMapOvr>
    <a:masterClrMapping/>
  </p:clrMapOvr>
  <p:transition>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1814CD86-B711-4B67-85F3-0C7D72382C3F}" type="slidenum">
              <a:rPr lang="en-US" altLang="zh-CN"/>
              <a:pPr/>
              <a:t>62</a:t>
            </a:fld>
            <a:endParaRPr lang="en-US" altLang="zh-CN"/>
          </a:p>
        </p:txBody>
      </p:sp>
      <p:sp>
        <p:nvSpPr>
          <p:cNvPr id="809986" name="Rectangle 2"/>
          <p:cNvSpPr>
            <a:spLocks noGrp="1" noChangeArrowheads="1"/>
          </p:cNvSpPr>
          <p:nvPr>
            <p:ph type="title"/>
          </p:nvPr>
        </p:nvSpPr>
        <p:spPr/>
        <p:txBody>
          <a:bodyPr/>
          <a:lstStyle/>
          <a:p>
            <a:r>
              <a:rPr lang="en-US" altLang="zh-CN" dirty="0" err="1"/>
              <a:t>reschedule_idle</a:t>
            </a:r>
            <a:r>
              <a:rPr lang="en-US" altLang="zh-CN" dirty="0"/>
              <a:t>()</a:t>
            </a:r>
            <a:r>
              <a:rPr lang="zh-CN" altLang="en-US" dirty="0"/>
              <a:t>函数代码</a:t>
            </a:r>
            <a:r>
              <a:rPr lang="zh-CN" altLang="en-US" dirty="0" smtClean="0"/>
              <a:t>分析</a:t>
            </a:r>
            <a:r>
              <a:rPr lang="en-US" altLang="zh-CN" dirty="0" smtClean="0"/>
              <a:t>(</a:t>
            </a:r>
            <a:r>
              <a:rPr lang="zh-CN" altLang="en-US" dirty="0" smtClean="0"/>
              <a:t>续</a:t>
            </a:r>
            <a:r>
              <a:rPr lang="en-US" altLang="zh-CN" dirty="0" smtClean="0"/>
              <a:t>)</a:t>
            </a:r>
            <a:endParaRPr lang="zh-CN" altLang="en-US" dirty="0"/>
          </a:p>
        </p:txBody>
      </p:sp>
      <p:sp>
        <p:nvSpPr>
          <p:cNvPr id="809987" name="Rectangle 3"/>
          <p:cNvSpPr>
            <a:spLocks noGrp="1" noChangeArrowheads="1"/>
          </p:cNvSpPr>
          <p:nvPr>
            <p:ph type="body" idx="1"/>
          </p:nvPr>
        </p:nvSpPr>
        <p:spPr/>
        <p:txBody>
          <a:bodyPr/>
          <a:lstStyle/>
          <a:p>
            <a:endParaRPr lang="zh-CN" altLang="zh-CN"/>
          </a:p>
        </p:txBody>
      </p:sp>
      <p:pic>
        <p:nvPicPr>
          <p:cNvPr id="809988" name="Picture 4"/>
          <p:cNvPicPr>
            <a:picLocks noChangeAspect="1" noChangeArrowheads="1"/>
          </p:cNvPicPr>
          <p:nvPr/>
        </p:nvPicPr>
        <p:blipFill>
          <a:blip r:embed="rId2" cstate="print"/>
          <a:srcRect/>
          <a:stretch>
            <a:fillRect/>
          </a:stretch>
        </p:blipFill>
        <p:spPr bwMode="auto">
          <a:xfrm>
            <a:off x="1258887" y="1357298"/>
            <a:ext cx="6907949" cy="5300662"/>
          </a:xfrm>
          <a:prstGeom prst="rect">
            <a:avLst/>
          </a:prstGeom>
          <a:noFill/>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
        <p:nvSpPr>
          <p:cNvPr id="7" name="椭圆 6"/>
          <p:cNvSpPr/>
          <p:nvPr/>
        </p:nvSpPr>
        <p:spPr bwMode="auto">
          <a:xfrm>
            <a:off x="2428860" y="2071678"/>
            <a:ext cx="4500594" cy="302955"/>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8" name="矩形标注 7"/>
          <p:cNvSpPr/>
          <p:nvPr/>
        </p:nvSpPr>
        <p:spPr bwMode="auto">
          <a:xfrm>
            <a:off x="6715076" y="2571744"/>
            <a:ext cx="1643138" cy="369332"/>
          </a:xfrm>
          <a:prstGeom prst="wedgeRectCallout">
            <a:avLst>
              <a:gd name="adj1" fmla="val -76616"/>
              <a:gd name="adj2" fmla="val -108421"/>
            </a:avLst>
          </a:prstGeom>
          <a:solidFill>
            <a:srgbClr val="CCFFCC"/>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zh-CN" altLang="en-US" sz="1800" b="1" dirty="0" smtClean="0">
                <a:effectLst/>
              </a:rPr>
              <a:t>设置最佳</a:t>
            </a:r>
            <a:r>
              <a:rPr lang="en-US" altLang="zh-CN" sz="1800" b="1" dirty="0" smtClean="0">
                <a:effectLst/>
              </a:rPr>
              <a:t>CPU</a:t>
            </a: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9" name="椭圆 8"/>
          <p:cNvSpPr/>
          <p:nvPr/>
        </p:nvSpPr>
        <p:spPr bwMode="auto">
          <a:xfrm>
            <a:off x="1000100" y="4429132"/>
            <a:ext cx="2633682" cy="302955"/>
          </a:xfrm>
          <a:prstGeom prst="ellipse">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pPr>
            <a:endParaRPr kumimoji="1" lang="zh-CN" altLang="en-US" sz="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
        <p:nvSpPr>
          <p:cNvPr id="10" name="矩形标注 9"/>
          <p:cNvSpPr/>
          <p:nvPr/>
        </p:nvSpPr>
        <p:spPr bwMode="auto">
          <a:xfrm>
            <a:off x="4357686" y="4143380"/>
            <a:ext cx="1571636" cy="369332"/>
          </a:xfrm>
          <a:prstGeom prst="wedgeRectCallout">
            <a:avLst>
              <a:gd name="adj1" fmla="val -91203"/>
              <a:gd name="adj2" fmla="val 65967"/>
            </a:avLst>
          </a:prstGeom>
          <a:solidFill>
            <a:srgbClr val="CCFFCC"/>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zh-CN" altLang="en-US" sz="1800" b="1" i="0" u="none" strike="noStrike" cap="none" normalizeH="0" baseline="0" dirty="0" smtClean="0">
                <a:ln>
                  <a:noFill/>
                </a:ln>
                <a:solidFill>
                  <a:srgbClr val="FF0000"/>
                </a:solidFill>
                <a:effectLst/>
                <a:latin typeface="Times New Roman" pitchFamily="18" charset="0"/>
                <a:ea typeface="楷体_GB2312" pitchFamily="49" charset="-122"/>
              </a:rPr>
              <a:t>单处理器情形</a:t>
            </a:r>
            <a:endParaRPr kumimoji="1" lang="zh-CN" altLang="en-US"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endParaRPr>
          </a:p>
        </p:txBody>
      </p:sp>
    </p:spTree>
  </p:cSld>
  <p:clrMapOvr>
    <a:masterClrMapping/>
  </p:clrMapOvr>
  <p:transition>
    <p:wedg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C61DCA1-B788-4887-8C4D-6D4FDE4924D5}" type="slidenum">
              <a:rPr lang="en-US" altLang="zh-CN"/>
              <a:pPr/>
              <a:t>63</a:t>
            </a:fld>
            <a:endParaRPr lang="en-US" altLang="zh-CN" dirty="0"/>
          </a:p>
        </p:txBody>
      </p:sp>
      <p:sp>
        <p:nvSpPr>
          <p:cNvPr id="661506" name="Rectangle 2"/>
          <p:cNvSpPr>
            <a:spLocks noGrp="1" noChangeArrowheads="1"/>
          </p:cNvSpPr>
          <p:nvPr>
            <p:ph type="title"/>
          </p:nvPr>
        </p:nvSpPr>
        <p:spPr/>
        <p:txBody>
          <a:bodyPr/>
          <a:lstStyle/>
          <a:p>
            <a:r>
              <a:rPr lang="en-US" altLang="zh-CN" dirty="0" smtClean="0"/>
              <a:t>Linux 2.4</a:t>
            </a:r>
            <a:r>
              <a:rPr lang="zh-CN" altLang="en-US" dirty="0" smtClean="0"/>
              <a:t>进程调度机制小结</a:t>
            </a:r>
            <a:endParaRPr lang="zh-CN" altLang="en-US" dirty="0"/>
          </a:p>
        </p:txBody>
      </p:sp>
      <p:sp>
        <p:nvSpPr>
          <p:cNvPr id="661507" name="Rectangle 3"/>
          <p:cNvSpPr>
            <a:spLocks noGrp="1" noChangeArrowheads="1"/>
          </p:cNvSpPr>
          <p:nvPr>
            <p:ph type="body" idx="1"/>
          </p:nvPr>
        </p:nvSpPr>
        <p:spPr/>
        <p:txBody>
          <a:bodyPr/>
          <a:lstStyle/>
          <a:p>
            <a:pPr eaLnBrk="1" hangingPunct="1">
              <a:spcBef>
                <a:spcPts val="0"/>
              </a:spcBef>
              <a:defRPr/>
            </a:pPr>
            <a:r>
              <a:rPr lang="zh-CN" altLang="en-US" sz="2600" dirty="0" smtClean="0"/>
              <a:t>进程就绪队列管理</a:t>
            </a:r>
            <a:endParaRPr lang="en-US" altLang="zh-CN" sz="2600" dirty="0" smtClean="0"/>
          </a:p>
          <a:p>
            <a:pPr lvl="1">
              <a:spcBef>
                <a:spcPts val="0"/>
              </a:spcBef>
              <a:defRPr/>
            </a:pPr>
            <a:r>
              <a:rPr lang="zh-CN" altLang="en-US" sz="2200" dirty="0" smtClean="0"/>
              <a:t>全局共享队列：</a:t>
            </a:r>
            <a:r>
              <a:rPr lang="en-US" altLang="zh-CN" sz="2200" dirty="0" err="1" smtClean="0">
                <a:solidFill>
                  <a:srgbClr val="FF0000"/>
                </a:solidFill>
              </a:rPr>
              <a:t>runqueue</a:t>
            </a:r>
            <a:endParaRPr lang="en-US" altLang="zh-CN" sz="2200" dirty="0" smtClean="0">
              <a:solidFill>
                <a:srgbClr val="FF0000"/>
              </a:solidFill>
            </a:endParaRPr>
          </a:p>
          <a:p>
            <a:pPr>
              <a:spcBef>
                <a:spcPts val="0"/>
              </a:spcBef>
              <a:defRPr/>
            </a:pPr>
            <a:r>
              <a:rPr lang="zh-CN" altLang="en-US" sz="2600" dirty="0" smtClean="0"/>
              <a:t>进程类型</a:t>
            </a:r>
            <a:endParaRPr lang="en-US" altLang="zh-CN" sz="2600" dirty="0" smtClean="0"/>
          </a:p>
          <a:p>
            <a:pPr lvl="1">
              <a:lnSpc>
                <a:spcPct val="90000"/>
              </a:lnSpc>
            </a:pPr>
            <a:r>
              <a:rPr lang="zh-CN" altLang="en-US" sz="2200" dirty="0" smtClean="0"/>
              <a:t>实时进程：</a:t>
            </a:r>
            <a:r>
              <a:rPr lang="en-US" altLang="zh-CN" sz="2200" dirty="0" smtClean="0">
                <a:solidFill>
                  <a:srgbClr val="FF0000"/>
                </a:solidFill>
              </a:rPr>
              <a:t>SCHED_FIFO/SCHED_RR</a:t>
            </a:r>
            <a:endParaRPr lang="zh-CN" altLang="en-US" sz="2200" dirty="0" smtClean="0"/>
          </a:p>
          <a:p>
            <a:pPr lvl="1">
              <a:lnSpc>
                <a:spcPct val="90000"/>
              </a:lnSpc>
            </a:pPr>
            <a:r>
              <a:rPr lang="zh-CN" altLang="en-US" sz="2200" dirty="0" smtClean="0"/>
              <a:t>普通进程：</a:t>
            </a:r>
            <a:r>
              <a:rPr lang="en-US" altLang="zh-CN" sz="2200" dirty="0" smtClean="0">
                <a:solidFill>
                  <a:srgbClr val="FF0000"/>
                </a:solidFill>
              </a:rPr>
              <a:t>SCHED_OTHER</a:t>
            </a:r>
            <a:endParaRPr lang="zh-CN" altLang="en-US" sz="2200" dirty="0" smtClean="0"/>
          </a:p>
          <a:p>
            <a:pPr lvl="1">
              <a:lnSpc>
                <a:spcPct val="90000"/>
              </a:lnSpc>
            </a:pPr>
            <a:r>
              <a:rPr lang="zh-CN" altLang="en-US" sz="2200" dirty="0" smtClean="0"/>
              <a:t>其他：</a:t>
            </a:r>
            <a:r>
              <a:rPr lang="en-US" altLang="zh-CN" sz="2200" dirty="0" smtClean="0">
                <a:solidFill>
                  <a:srgbClr val="FF0000"/>
                </a:solidFill>
              </a:rPr>
              <a:t>SCHED_YIELD</a:t>
            </a:r>
            <a:endParaRPr lang="en-US" altLang="zh-CN" sz="2200" dirty="0" smtClean="0"/>
          </a:p>
          <a:p>
            <a:pPr>
              <a:spcBef>
                <a:spcPts val="0"/>
              </a:spcBef>
              <a:defRPr/>
            </a:pPr>
            <a:r>
              <a:rPr lang="zh-CN" altLang="en-US" sz="2600" dirty="0" smtClean="0"/>
              <a:t>进程优先级</a:t>
            </a:r>
            <a:endParaRPr lang="en-US" altLang="zh-CN" sz="2600" dirty="0" smtClean="0"/>
          </a:p>
          <a:p>
            <a:pPr lvl="1">
              <a:spcBef>
                <a:spcPts val="0"/>
              </a:spcBef>
              <a:defRPr/>
            </a:pPr>
            <a:r>
              <a:rPr lang="zh-CN" altLang="en-US" sz="2200" dirty="0" smtClean="0"/>
              <a:t>静态优先级：</a:t>
            </a:r>
            <a:r>
              <a:rPr lang="en-US" altLang="zh-CN" sz="2200" dirty="0" smtClean="0">
                <a:solidFill>
                  <a:srgbClr val="FF0000"/>
                </a:solidFill>
              </a:rPr>
              <a:t>priority</a:t>
            </a:r>
          </a:p>
          <a:p>
            <a:pPr lvl="2">
              <a:spcBef>
                <a:spcPts val="0"/>
              </a:spcBef>
              <a:defRPr/>
            </a:pPr>
            <a:r>
              <a:rPr lang="zh-CN" altLang="en-US" sz="2200" dirty="0" smtClean="0"/>
              <a:t>可通过</a:t>
            </a:r>
            <a:r>
              <a:rPr lang="en-US" altLang="zh-CN" sz="2200" dirty="0" smtClean="0">
                <a:solidFill>
                  <a:srgbClr val="FF0000"/>
                </a:solidFill>
              </a:rPr>
              <a:t>nice</a:t>
            </a:r>
            <a:r>
              <a:rPr lang="zh-CN" altLang="en-US" sz="2200" dirty="0" smtClean="0"/>
              <a:t>调整，决定进程的初始时间片</a:t>
            </a:r>
            <a:endParaRPr lang="en-US" altLang="zh-CN" sz="2200" dirty="0" smtClean="0"/>
          </a:p>
          <a:p>
            <a:pPr lvl="1">
              <a:spcBef>
                <a:spcPts val="0"/>
              </a:spcBef>
              <a:defRPr/>
            </a:pPr>
            <a:r>
              <a:rPr lang="zh-CN" altLang="en-US" sz="2200" dirty="0" smtClean="0"/>
              <a:t>实时优先级：</a:t>
            </a:r>
            <a:r>
              <a:rPr lang="en-US" altLang="zh-CN" sz="2000" dirty="0" smtClean="0"/>
              <a:t> </a:t>
            </a:r>
            <a:r>
              <a:rPr lang="en-US" altLang="zh-CN" sz="2200" dirty="0" err="1" smtClean="0">
                <a:solidFill>
                  <a:srgbClr val="FF0000"/>
                </a:solidFill>
              </a:rPr>
              <a:t>rt_priority</a:t>
            </a:r>
            <a:endParaRPr lang="en-US" altLang="zh-CN" sz="2200" dirty="0" smtClean="0">
              <a:solidFill>
                <a:srgbClr val="FF0000"/>
              </a:solidFill>
            </a:endParaRPr>
          </a:p>
          <a:p>
            <a:pPr lvl="2">
              <a:spcBef>
                <a:spcPts val="0"/>
              </a:spcBef>
              <a:defRPr/>
            </a:pPr>
            <a:r>
              <a:rPr lang="zh-CN" altLang="en-US" sz="2200" dirty="0" smtClean="0"/>
              <a:t>只对实时进程有效，同样是静态的</a:t>
            </a:r>
            <a:endParaRPr lang="en-US" altLang="zh-CN" sz="2200" dirty="0" smtClean="0"/>
          </a:p>
          <a:p>
            <a:pPr lvl="1">
              <a:spcBef>
                <a:spcPts val="0"/>
              </a:spcBef>
              <a:defRPr/>
            </a:pPr>
            <a:r>
              <a:rPr lang="zh-CN" altLang="en-US" sz="2200" dirty="0" smtClean="0"/>
              <a:t>动态优先级：通过</a:t>
            </a:r>
            <a:r>
              <a:rPr lang="en-US" altLang="zh-CN" sz="2200" dirty="0" smtClean="0">
                <a:solidFill>
                  <a:srgbClr val="FF0000"/>
                </a:solidFill>
              </a:rPr>
              <a:t>goodness()</a:t>
            </a:r>
            <a:r>
              <a:rPr lang="zh-CN" altLang="en-US" sz="2200" dirty="0" smtClean="0"/>
              <a:t>完成，决定进程调度顺序</a:t>
            </a:r>
            <a:endParaRPr lang="en-US" altLang="zh-CN" sz="2200" dirty="0" smtClean="0"/>
          </a:p>
          <a:p>
            <a:pPr lvl="2">
              <a:spcBef>
                <a:spcPts val="0"/>
              </a:spcBef>
              <a:defRPr/>
            </a:pPr>
            <a:r>
              <a:rPr lang="zh-CN" altLang="en-US" dirty="0" smtClean="0"/>
              <a:t>与</a:t>
            </a:r>
            <a:r>
              <a:rPr lang="en-US" altLang="zh-CN" dirty="0" smtClean="0"/>
              <a:t>policy</a:t>
            </a:r>
            <a:r>
              <a:rPr lang="zh-CN" altLang="en-US" dirty="0" smtClean="0"/>
              <a:t>，</a:t>
            </a:r>
            <a:r>
              <a:rPr lang="en-US" altLang="zh-CN" dirty="0" smtClean="0"/>
              <a:t>priority</a:t>
            </a:r>
            <a:r>
              <a:rPr lang="zh-CN" altLang="en-US" dirty="0" smtClean="0"/>
              <a:t>，</a:t>
            </a:r>
            <a:r>
              <a:rPr lang="en-US" altLang="zh-CN" dirty="0" err="1" smtClean="0"/>
              <a:t>rt_priority</a:t>
            </a:r>
            <a:r>
              <a:rPr lang="zh-CN" altLang="en-US" dirty="0" smtClean="0"/>
              <a:t>，</a:t>
            </a:r>
            <a:r>
              <a:rPr lang="en-US" altLang="zh-CN" dirty="0" smtClean="0"/>
              <a:t>counter</a:t>
            </a:r>
            <a:r>
              <a:rPr lang="zh-CN" altLang="en-US" dirty="0" smtClean="0"/>
              <a:t>，</a:t>
            </a:r>
            <a:r>
              <a:rPr lang="en-US" altLang="zh-CN" dirty="0" smtClean="0"/>
              <a:t>nice</a:t>
            </a:r>
            <a:r>
              <a:rPr lang="zh-CN" altLang="en-US" dirty="0" smtClean="0"/>
              <a:t>等相关</a:t>
            </a:r>
            <a:endParaRPr lang="en-US" altLang="zh-CN" dirty="0" smtClean="0"/>
          </a:p>
          <a:p>
            <a:pPr lvl="2">
              <a:spcBef>
                <a:spcPts val="0"/>
              </a:spcBef>
              <a:defRPr/>
            </a:pPr>
            <a:r>
              <a:rPr lang="zh-CN" altLang="en-US" sz="2200" dirty="0" smtClean="0"/>
              <a:t>动态优先级在</a:t>
            </a:r>
            <a:r>
              <a:rPr lang="en-US" altLang="zh-CN" sz="2200" dirty="0" smtClean="0"/>
              <a:t>goodness()</a:t>
            </a:r>
            <a:r>
              <a:rPr lang="zh-CN" altLang="en-US" sz="2200" dirty="0" smtClean="0"/>
              <a:t>中</a:t>
            </a:r>
            <a:r>
              <a:rPr lang="zh-CN" altLang="en-US" sz="2200" dirty="0" smtClean="0">
                <a:solidFill>
                  <a:srgbClr val="FF0000"/>
                </a:solidFill>
              </a:rPr>
              <a:t>集中式</a:t>
            </a:r>
            <a:r>
              <a:rPr lang="zh-CN" altLang="en-US" sz="2200" dirty="0" smtClean="0"/>
              <a:t>完成</a:t>
            </a:r>
            <a:endParaRPr lang="en-US" altLang="zh-CN" sz="2200" dirty="0" smtClean="0"/>
          </a:p>
        </p:txBody>
      </p:sp>
      <p:sp>
        <p:nvSpPr>
          <p:cNvPr id="22"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进程调度基础</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C61DCA1-B788-4887-8C4D-6D4FDE4924D5}" type="slidenum">
              <a:rPr lang="en-US" altLang="zh-CN"/>
              <a:pPr/>
              <a:t>64</a:t>
            </a:fld>
            <a:endParaRPr lang="en-US" altLang="zh-CN" dirty="0"/>
          </a:p>
        </p:txBody>
      </p:sp>
      <p:sp>
        <p:nvSpPr>
          <p:cNvPr id="661506" name="Rectangle 2"/>
          <p:cNvSpPr>
            <a:spLocks noGrp="1" noChangeArrowheads="1"/>
          </p:cNvSpPr>
          <p:nvPr>
            <p:ph type="title"/>
          </p:nvPr>
        </p:nvSpPr>
        <p:spPr/>
        <p:txBody>
          <a:bodyPr/>
          <a:lstStyle/>
          <a:p>
            <a:r>
              <a:rPr lang="en-US" altLang="zh-CN" dirty="0" smtClean="0"/>
              <a:t>Linux 2.4</a:t>
            </a:r>
            <a:r>
              <a:rPr lang="zh-CN" altLang="en-US" dirty="0" smtClean="0"/>
              <a:t>进程调度机制小结</a:t>
            </a:r>
            <a:r>
              <a:rPr lang="en-US" altLang="zh-CN" dirty="0" smtClean="0"/>
              <a:t>(</a:t>
            </a:r>
            <a:r>
              <a:rPr lang="zh-CN" altLang="en-US" dirty="0" smtClean="0"/>
              <a:t>续</a:t>
            </a:r>
            <a:r>
              <a:rPr lang="en-US" altLang="zh-CN" dirty="0" smtClean="0"/>
              <a:t>)</a:t>
            </a:r>
            <a:endParaRPr lang="zh-CN" altLang="en-US" dirty="0"/>
          </a:p>
        </p:txBody>
      </p:sp>
      <p:sp>
        <p:nvSpPr>
          <p:cNvPr id="661507" name="Rectangle 3"/>
          <p:cNvSpPr>
            <a:spLocks noGrp="1" noChangeArrowheads="1"/>
          </p:cNvSpPr>
          <p:nvPr>
            <p:ph type="body" idx="1"/>
          </p:nvPr>
        </p:nvSpPr>
        <p:spPr>
          <a:xfrm>
            <a:off x="573088" y="1243013"/>
            <a:ext cx="8532812" cy="5449887"/>
          </a:xfrm>
        </p:spPr>
        <p:txBody>
          <a:bodyPr/>
          <a:lstStyle/>
          <a:p>
            <a:pPr>
              <a:lnSpc>
                <a:spcPts val="2600"/>
              </a:lnSpc>
              <a:spcBef>
                <a:spcPts val="0"/>
              </a:spcBef>
              <a:defRPr/>
            </a:pPr>
            <a:r>
              <a:rPr lang="zh-CN" altLang="en-US" sz="2600" dirty="0" smtClean="0"/>
              <a:t>进程</a:t>
            </a:r>
            <a:r>
              <a:rPr lang="en-US" altLang="zh-CN" sz="2600" dirty="0" smtClean="0"/>
              <a:t>CPU</a:t>
            </a:r>
            <a:r>
              <a:rPr lang="zh-CN" altLang="en-US" sz="2600" dirty="0" smtClean="0"/>
              <a:t>时间片：</a:t>
            </a:r>
            <a:r>
              <a:rPr lang="en-US" altLang="zh-CN" sz="2600" dirty="0" smtClean="0">
                <a:solidFill>
                  <a:srgbClr val="FF0000"/>
                </a:solidFill>
              </a:rPr>
              <a:t>counter</a:t>
            </a:r>
          </a:p>
          <a:p>
            <a:pPr lvl="1">
              <a:lnSpc>
                <a:spcPts val="2600"/>
              </a:lnSpc>
              <a:spcBef>
                <a:spcPts val="0"/>
              </a:spcBef>
              <a:defRPr/>
            </a:pPr>
            <a:r>
              <a:rPr lang="zh-CN" altLang="en-US" sz="2200" dirty="0" smtClean="0"/>
              <a:t>初始值与</a:t>
            </a:r>
            <a:r>
              <a:rPr lang="en-US" altLang="zh-CN" sz="2200" dirty="0" smtClean="0"/>
              <a:t>nice</a:t>
            </a:r>
            <a:r>
              <a:rPr lang="zh-CN" altLang="en-US" sz="2200" dirty="0" smtClean="0"/>
              <a:t>有关</a:t>
            </a:r>
            <a:endParaRPr lang="en-US" altLang="zh-CN" sz="2200" dirty="0" smtClean="0"/>
          </a:p>
          <a:p>
            <a:pPr lvl="1">
              <a:lnSpc>
                <a:spcPts val="2600"/>
              </a:lnSpc>
              <a:spcBef>
                <a:spcPts val="0"/>
              </a:spcBef>
              <a:defRPr/>
            </a:pPr>
            <a:r>
              <a:rPr lang="zh-CN" altLang="en-US" sz="2200" dirty="0" smtClean="0"/>
              <a:t>时间片调整策略：进程创建</a:t>
            </a:r>
            <a:r>
              <a:rPr lang="en-US" altLang="zh-CN" sz="2200" dirty="0" smtClean="0"/>
              <a:t>/</a:t>
            </a:r>
            <a:r>
              <a:rPr lang="zh-CN" altLang="en-US" sz="2200" dirty="0" smtClean="0"/>
              <a:t>运行</a:t>
            </a:r>
            <a:r>
              <a:rPr lang="en-US" altLang="zh-CN" sz="2200" dirty="0" smtClean="0"/>
              <a:t>/</a:t>
            </a:r>
            <a:r>
              <a:rPr lang="zh-CN" altLang="en-US" sz="2200" dirty="0" smtClean="0"/>
              <a:t>退出</a:t>
            </a:r>
            <a:endParaRPr lang="en-US" altLang="zh-CN" sz="2200" dirty="0" smtClean="0"/>
          </a:p>
          <a:p>
            <a:pPr eaLnBrk="1" hangingPunct="1">
              <a:lnSpc>
                <a:spcPts val="2600"/>
              </a:lnSpc>
              <a:spcBef>
                <a:spcPts val="0"/>
              </a:spcBef>
              <a:defRPr/>
            </a:pPr>
            <a:r>
              <a:rPr lang="zh-CN" altLang="en-US" sz="2600" dirty="0" smtClean="0"/>
              <a:t>进程调度</a:t>
            </a:r>
            <a:r>
              <a:rPr lang="en-US" altLang="zh-CN" sz="2600" dirty="0" smtClean="0"/>
              <a:t>/</a:t>
            </a:r>
            <a:r>
              <a:rPr lang="zh-CN" altLang="en-US" sz="2600" dirty="0" smtClean="0"/>
              <a:t>切换时机</a:t>
            </a:r>
            <a:endParaRPr lang="en-US" altLang="zh-CN" sz="2600" dirty="0" smtClean="0"/>
          </a:p>
          <a:p>
            <a:pPr lvl="1">
              <a:lnSpc>
                <a:spcPts val="2600"/>
              </a:lnSpc>
              <a:spcBef>
                <a:spcPts val="0"/>
              </a:spcBef>
              <a:defRPr/>
            </a:pPr>
            <a:r>
              <a:rPr lang="zh-CN" altLang="en-US" sz="2200" dirty="0" smtClean="0"/>
              <a:t>切换依据</a:t>
            </a:r>
            <a:endParaRPr lang="en-US" altLang="zh-CN" sz="2200" dirty="0" smtClean="0"/>
          </a:p>
          <a:p>
            <a:pPr lvl="2">
              <a:lnSpc>
                <a:spcPts val="2600"/>
              </a:lnSpc>
              <a:spcBef>
                <a:spcPts val="0"/>
              </a:spcBef>
              <a:defRPr/>
            </a:pPr>
            <a:r>
              <a:rPr lang="zh-CN" altLang="en-US" sz="2200" dirty="0" smtClean="0"/>
              <a:t>实时进程：</a:t>
            </a:r>
            <a:r>
              <a:rPr lang="en-US" altLang="zh-CN" sz="2200" dirty="0" err="1" smtClean="0"/>
              <a:t>rt_priority</a:t>
            </a:r>
            <a:endParaRPr lang="en-US" altLang="zh-CN" sz="2200" dirty="0" smtClean="0"/>
          </a:p>
          <a:p>
            <a:pPr lvl="2">
              <a:lnSpc>
                <a:spcPts val="2600"/>
              </a:lnSpc>
              <a:spcBef>
                <a:spcPts val="0"/>
              </a:spcBef>
              <a:defRPr/>
            </a:pPr>
            <a:r>
              <a:rPr lang="zh-CN" altLang="en-US" sz="2200" dirty="0" smtClean="0"/>
              <a:t>普通进程：</a:t>
            </a:r>
            <a:r>
              <a:rPr lang="en-US" altLang="zh-CN" sz="2200" dirty="0" smtClean="0">
                <a:solidFill>
                  <a:srgbClr val="FF0000"/>
                </a:solidFill>
              </a:rPr>
              <a:t> </a:t>
            </a:r>
            <a:r>
              <a:rPr lang="en-US" altLang="zh-CN" sz="2200" dirty="0" smtClean="0"/>
              <a:t>goodness()</a:t>
            </a:r>
            <a:r>
              <a:rPr lang="zh-CN" altLang="en-US" sz="2200" dirty="0" smtClean="0"/>
              <a:t>计算结果</a:t>
            </a:r>
            <a:endParaRPr lang="en-US" altLang="zh-CN" sz="2200" dirty="0" smtClean="0"/>
          </a:p>
          <a:p>
            <a:pPr lvl="1">
              <a:lnSpc>
                <a:spcPts val="2600"/>
              </a:lnSpc>
              <a:spcBef>
                <a:spcPts val="0"/>
              </a:spcBef>
              <a:defRPr/>
            </a:pPr>
            <a:r>
              <a:rPr lang="zh-CN" altLang="en-US" sz="2200" dirty="0" smtClean="0"/>
              <a:t>切换方式</a:t>
            </a:r>
            <a:endParaRPr lang="en-US" altLang="zh-CN" sz="2200" dirty="0" smtClean="0"/>
          </a:p>
          <a:p>
            <a:pPr lvl="2">
              <a:lnSpc>
                <a:spcPts val="2600"/>
              </a:lnSpc>
              <a:spcBef>
                <a:spcPts val="0"/>
              </a:spcBef>
              <a:defRPr/>
            </a:pPr>
            <a:r>
              <a:rPr lang="zh-CN" altLang="en-US" sz="2200" dirty="0" smtClean="0"/>
              <a:t>主动式：直接调用</a:t>
            </a:r>
            <a:r>
              <a:rPr lang="en-US" altLang="zh-CN" sz="2000" dirty="0" smtClean="0">
                <a:solidFill>
                  <a:srgbClr val="FF0000"/>
                </a:solidFill>
              </a:rPr>
              <a:t>schedule()</a:t>
            </a:r>
          </a:p>
          <a:p>
            <a:pPr lvl="2">
              <a:lnSpc>
                <a:spcPts val="2600"/>
              </a:lnSpc>
              <a:spcBef>
                <a:spcPts val="0"/>
              </a:spcBef>
              <a:defRPr/>
            </a:pPr>
            <a:r>
              <a:rPr lang="zh-CN" altLang="en-US" sz="2000" dirty="0" smtClean="0"/>
              <a:t>被动式： </a:t>
            </a:r>
            <a:r>
              <a:rPr lang="en-US" altLang="zh-CN" sz="2000" dirty="0" err="1" smtClean="0">
                <a:solidFill>
                  <a:srgbClr val="FF0000"/>
                </a:solidFill>
              </a:rPr>
              <a:t>need_resched</a:t>
            </a:r>
            <a:r>
              <a:rPr lang="zh-CN" altLang="en-US" sz="2000" dirty="0" smtClean="0"/>
              <a:t>设为</a:t>
            </a:r>
            <a:r>
              <a:rPr lang="en-US" altLang="zh-CN" sz="2000" dirty="0" smtClean="0"/>
              <a:t>1</a:t>
            </a:r>
          </a:p>
          <a:p>
            <a:pPr lvl="3">
              <a:lnSpc>
                <a:spcPts val="2600"/>
              </a:lnSpc>
              <a:spcBef>
                <a:spcPts val="0"/>
              </a:spcBef>
              <a:defRPr/>
            </a:pPr>
            <a:r>
              <a:rPr lang="zh-CN" altLang="en-US" sz="1800" dirty="0" smtClean="0"/>
              <a:t>使用完</a:t>
            </a:r>
            <a:r>
              <a:rPr lang="en-US" altLang="zh-CN" sz="1800" dirty="0" smtClean="0"/>
              <a:t>CPU</a:t>
            </a:r>
            <a:r>
              <a:rPr lang="zh-CN" altLang="en-US" sz="1800" dirty="0" smtClean="0"/>
              <a:t>时间片</a:t>
            </a:r>
            <a:endParaRPr lang="en-US" altLang="zh-CN" sz="1800" dirty="0" smtClean="0"/>
          </a:p>
          <a:p>
            <a:pPr lvl="3">
              <a:lnSpc>
                <a:spcPts val="2600"/>
              </a:lnSpc>
              <a:spcBef>
                <a:spcPts val="0"/>
              </a:spcBef>
              <a:defRPr/>
            </a:pPr>
            <a:r>
              <a:rPr sz="1800" dirty="0"/>
              <a:t>高优先级进程被唤醒（</a:t>
            </a:r>
            <a:r>
              <a:rPr lang="en-US" altLang="zh-CN" sz="1800" dirty="0"/>
              <a:t>SMP</a:t>
            </a:r>
            <a:r>
              <a:rPr sz="1800" dirty="0"/>
              <a:t>）：</a:t>
            </a:r>
            <a:r>
              <a:rPr lang="en-US" altLang="zh-CN" sz="1800" dirty="0" err="1"/>
              <a:t>reschedule_idle</a:t>
            </a:r>
            <a:r>
              <a:rPr lang="en-US" altLang="zh-CN" sz="1800" dirty="0" smtClean="0"/>
              <a:t>()</a:t>
            </a:r>
            <a:endParaRPr lang="en-US" altLang="zh-CN" sz="1800" dirty="0"/>
          </a:p>
          <a:p>
            <a:pPr lvl="3">
              <a:lnSpc>
                <a:spcPts val="2600"/>
              </a:lnSpc>
              <a:spcBef>
                <a:spcPts val="0"/>
              </a:spcBef>
              <a:defRPr/>
            </a:pPr>
            <a:r>
              <a:rPr sz="1800" dirty="0"/>
              <a:t>主动出让</a:t>
            </a:r>
            <a:r>
              <a:rPr lang="en-US" altLang="zh-CN" sz="1800" dirty="0"/>
              <a:t>CPU</a:t>
            </a:r>
            <a:r>
              <a:rPr sz="1800" dirty="0"/>
              <a:t>：</a:t>
            </a:r>
            <a:r>
              <a:rPr lang="en-US" altLang="zh-CN" sz="1800" dirty="0"/>
              <a:t> </a:t>
            </a:r>
            <a:r>
              <a:rPr lang="en-US" altLang="zh-CN" sz="1800" dirty="0" err="1"/>
              <a:t>sched</a:t>
            </a:r>
            <a:r>
              <a:rPr lang="en-US" altLang="zh-CN" sz="1800" dirty="0"/>
              <a:t>_ yield()</a:t>
            </a:r>
          </a:p>
          <a:p>
            <a:pPr lvl="3">
              <a:lnSpc>
                <a:spcPts val="2600"/>
              </a:lnSpc>
              <a:spcBef>
                <a:spcPts val="0"/>
              </a:spcBef>
              <a:defRPr/>
            </a:pPr>
            <a:r>
              <a:rPr sz="1800" dirty="0"/>
              <a:t>每次进入用户态前，检查</a:t>
            </a:r>
            <a:r>
              <a:rPr lang="en-US" altLang="zh-CN" sz="1800" dirty="0" err="1"/>
              <a:t>need_resched</a:t>
            </a:r>
            <a:r>
              <a:rPr sz="1800" dirty="0"/>
              <a:t>，决定是否执行</a:t>
            </a:r>
            <a:r>
              <a:rPr lang="en-US" altLang="zh-CN" sz="1800" dirty="0"/>
              <a:t>schedule </a:t>
            </a:r>
            <a:r>
              <a:rPr lang="en-US" altLang="zh-CN" sz="1800" dirty="0" smtClean="0"/>
              <a:t>()</a:t>
            </a:r>
          </a:p>
          <a:p>
            <a:pPr>
              <a:lnSpc>
                <a:spcPts val="2600"/>
              </a:lnSpc>
              <a:spcBef>
                <a:spcPts val="0"/>
              </a:spcBef>
              <a:defRPr/>
            </a:pPr>
            <a:r>
              <a:rPr lang="zh-CN" altLang="en-US" sz="2600" dirty="0" smtClean="0"/>
              <a:t>与</a:t>
            </a:r>
            <a:r>
              <a:rPr lang="en-US" altLang="zh-CN" sz="2600" dirty="0" smtClean="0"/>
              <a:t>SMP</a:t>
            </a:r>
            <a:r>
              <a:rPr lang="zh-CN" altLang="en-US" sz="2600" dirty="0" smtClean="0"/>
              <a:t>相关处理</a:t>
            </a:r>
            <a:endParaRPr lang="en-US" altLang="zh-CN" sz="2600" dirty="0" smtClean="0"/>
          </a:p>
          <a:p>
            <a:pPr lvl="1">
              <a:lnSpc>
                <a:spcPts val="2300"/>
              </a:lnSpc>
              <a:spcBef>
                <a:spcPts val="0"/>
              </a:spcBef>
              <a:defRPr/>
            </a:pPr>
            <a:r>
              <a:rPr lang="en-US" altLang="zh-CN" sz="2200" dirty="0" err="1" smtClean="0"/>
              <a:t>reschedule_idle</a:t>
            </a:r>
            <a:r>
              <a:rPr lang="en-US" altLang="zh-CN" sz="2200" dirty="0" smtClean="0"/>
              <a:t>()</a:t>
            </a:r>
          </a:p>
          <a:p>
            <a:pPr lvl="1">
              <a:lnSpc>
                <a:spcPts val="2300"/>
              </a:lnSpc>
              <a:spcBef>
                <a:spcPts val="0"/>
              </a:spcBef>
              <a:defRPr/>
            </a:pPr>
            <a:r>
              <a:rPr lang="en-US" altLang="zh-CN" sz="2200" dirty="0" err="1" smtClean="0"/>
              <a:t>schedule_tail</a:t>
            </a:r>
            <a:r>
              <a:rPr lang="en-US" altLang="zh-CN" sz="2200" dirty="0" smtClean="0"/>
              <a:t>()</a:t>
            </a:r>
            <a:endParaRPr lang="en-US" altLang="zh-CN" sz="2200" dirty="0"/>
          </a:p>
        </p:txBody>
      </p:sp>
      <p:sp>
        <p:nvSpPr>
          <p:cNvPr id="22"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进程调度基础</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9B4A9303-CCC3-406D-A1D5-2069A030500B}" type="slidenum">
              <a:rPr lang="en-US" altLang="zh-CN"/>
              <a:pPr/>
              <a:t>65</a:t>
            </a:fld>
            <a:endParaRPr lang="en-US" altLang="zh-CN"/>
          </a:p>
        </p:txBody>
      </p:sp>
      <p:sp>
        <p:nvSpPr>
          <p:cNvPr id="712706" name="Rectangle 2"/>
          <p:cNvSpPr>
            <a:spLocks noGrp="1" noChangeArrowheads="1"/>
          </p:cNvSpPr>
          <p:nvPr>
            <p:ph type="title"/>
          </p:nvPr>
        </p:nvSpPr>
        <p:spPr/>
        <p:txBody>
          <a:bodyPr/>
          <a:lstStyle/>
          <a:p>
            <a:r>
              <a:rPr lang="en-US" altLang="zh-CN" dirty="0"/>
              <a:t>Linux2.4</a:t>
            </a:r>
            <a:r>
              <a:rPr lang="zh-CN" altLang="en-US" dirty="0"/>
              <a:t>调度</a:t>
            </a:r>
            <a:r>
              <a:rPr lang="zh-CN" altLang="en-US" dirty="0" smtClean="0"/>
              <a:t>算法缺点</a:t>
            </a:r>
            <a:endParaRPr lang="zh-CN" altLang="en-US" dirty="0"/>
          </a:p>
        </p:txBody>
      </p:sp>
      <p:sp>
        <p:nvSpPr>
          <p:cNvPr id="712707" name="Rectangle 3"/>
          <p:cNvSpPr>
            <a:spLocks noGrp="1" noChangeArrowheads="1"/>
          </p:cNvSpPr>
          <p:nvPr>
            <p:ph type="body" idx="1"/>
          </p:nvPr>
        </p:nvSpPr>
        <p:spPr/>
        <p:txBody>
          <a:bodyPr/>
          <a:lstStyle/>
          <a:p>
            <a:pPr>
              <a:spcBef>
                <a:spcPts val="0"/>
              </a:spcBef>
            </a:pPr>
            <a:r>
              <a:rPr lang="zh-CN" altLang="en-US" dirty="0"/>
              <a:t>每次调度时，调度器都要线性遍历这个队列</a:t>
            </a:r>
          </a:p>
          <a:p>
            <a:pPr lvl="1">
              <a:spcBef>
                <a:spcPts val="0"/>
              </a:spcBef>
            </a:pPr>
            <a:r>
              <a:rPr lang="zh-CN" altLang="en-US" dirty="0"/>
              <a:t>系统中调度算法属于</a:t>
            </a:r>
            <a:r>
              <a:rPr lang="en-US" altLang="zh-CN" dirty="0">
                <a:solidFill>
                  <a:srgbClr val="FF0000"/>
                </a:solidFill>
              </a:rPr>
              <a:t>O(n)</a:t>
            </a:r>
            <a:r>
              <a:rPr lang="zh-CN" altLang="en-US" dirty="0"/>
              <a:t>，</a:t>
            </a:r>
            <a:r>
              <a:rPr lang="zh-CN" altLang="en-US" dirty="0" smtClean="0"/>
              <a:t>开销线性增长</a:t>
            </a:r>
            <a:endParaRPr lang="zh-CN" altLang="en-US" dirty="0"/>
          </a:p>
          <a:p>
            <a:pPr>
              <a:spcBef>
                <a:spcPts val="0"/>
              </a:spcBef>
            </a:pPr>
            <a:r>
              <a:rPr lang="zh-CN" altLang="en-US" dirty="0"/>
              <a:t>当</a:t>
            </a:r>
            <a:r>
              <a:rPr lang="zh-CN" altLang="en-US" dirty="0" smtClean="0"/>
              <a:t>大多数就绪</a:t>
            </a:r>
            <a:r>
              <a:rPr lang="zh-CN" altLang="en-US" dirty="0"/>
              <a:t>进程的时间片都用完</a:t>
            </a:r>
            <a:r>
              <a:rPr lang="zh-CN" altLang="en-US" dirty="0" smtClean="0"/>
              <a:t>，且未重新</a:t>
            </a:r>
            <a:r>
              <a:rPr lang="zh-CN" altLang="en-US" dirty="0"/>
              <a:t>分配</a:t>
            </a:r>
            <a:r>
              <a:rPr lang="zh-CN" altLang="en-US" dirty="0" smtClean="0"/>
              <a:t>时间片时</a:t>
            </a:r>
            <a:endParaRPr lang="en-US" altLang="zh-CN" dirty="0" smtClean="0"/>
          </a:p>
          <a:p>
            <a:pPr lvl="1">
              <a:spcBef>
                <a:spcPts val="0"/>
              </a:spcBef>
            </a:pPr>
            <a:r>
              <a:rPr lang="en-US" altLang="zh-CN" dirty="0" smtClean="0"/>
              <a:t>SMP</a:t>
            </a:r>
            <a:r>
              <a:rPr lang="zh-CN" altLang="en-US" dirty="0"/>
              <a:t>系统</a:t>
            </a:r>
            <a:r>
              <a:rPr lang="zh-CN" altLang="en-US" dirty="0" smtClean="0"/>
              <a:t>中将可能有部分处理器</a:t>
            </a:r>
            <a:r>
              <a:rPr lang="zh-CN" altLang="en-US" dirty="0"/>
              <a:t>处于</a:t>
            </a:r>
            <a:r>
              <a:rPr lang="zh-CN" altLang="en-US" dirty="0" smtClean="0"/>
              <a:t>空闲状态</a:t>
            </a:r>
            <a:endParaRPr lang="zh-CN" altLang="en-US" dirty="0"/>
          </a:p>
          <a:p>
            <a:pPr lvl="1">
              <a:spcBef>
                <a:spcPts val="0"/>
              </a:spcBef>
            </a:pPr>
            <a:r>
              <a:rPr lang="zh-CN" altLang="en-US" dirty="0" smtClean="0"/>
              <a:t>一</a:t>
            </a:r>
            <a:r>
              <a:rPr lang="zh-CN" altLang="en-US" dirty="0"/>
              <a:t>个</a:t>
            </a:r>
            <a:r>
              <a:rPr lang="zh-CN" altLang="en-US" dirty="0" smtClean="0"/>
              <a:t>全局就绪</a:t>
            </a:r>
            <a:r>
              <a:rPr lang="zh-CN" altLang="en-US" dirty="0"/>
              <a:t>进程队列，对多处理器的伸缩性支持</a:t>
            </a:r>
            <a:r>
              <a:rPr lang="zh-CN" altLang="en-US" dirty="0" smtClean="0"/>
              <a:t>不好</a:t>
            </a:r>
            <a:endParaRPr lang="zh-CN" altLang="en-US" dirty="0"/>
          </a:p>
          <a:p>
            <a:pPr lvl="1">
              <a:spcBef>
                <a:spcPts val="0"/>
              </a:spcBef>
            </a:pPr>
            <a:r>
              <a:rPr lang="zh-CN" altLang="en-US" dirty="0"/>
              <a:t>时间片的重算循环</a:t>
            </a:r>
            <a:r>
              <a:rPr lang="zh-CN" altLang="en-US" dirty="0" smtClean="0"/>
              <a:t>制约多处理器</a:t>
            </a:r>
            <a:r>
              <a:rPr lang="zh-CN" altLang="en-US" dirty="0"/>
              <a:t>的</a:t>
            </a:r>
            <a:r>
              <a:rPr lang="zh-CN" altLang="en-US" dirty="0" smtClean="0"/>
              <a:t>效率</a:t>
            </a:r>
            <a:endParaRPr lang="zh-CN" altLang="en-US" dirty="0"/>
          </a:p>
          <a:p>
            <a:pPr>
              <a:spcBef>
                <a:spcPts val="0"/>
              </a:spcBef>
            </a:pPr>
            <a:r>
              <a:rPr lang="zh-CN" altLang="en-US" dirty="0"/>
              <a:t>空闲处理器执行时间片尚未用尽，而处于等待状态的进程时，会导致进程开始在处理器之间</a:t>
            </a:r>
            <a:r>
              <a:rPr lang="zh-CN" altLang="en-US" dirty="0" smtClean="0"/>
              <a:t>“跳跃”</a:t>
            </a:r>
            <a:endParaRPr lang="zh-CN" altLang="en-US" dirty="0"/>
          </a:p>
          <a:p>
            <a:pPr lvl="1">
              <a:spcBef>
                <a:spcPts val="0"/>
              </a:spcBef>
            </a:pPr>
            <a:r>
              <a:rPr lang="zh-CN" altLang="en-US" dirty="0"/>
              <a:t>处理器的亲和性</a:t>
            </a:r>
            <a:r>
              <a:rPr lang="zh-CN" altLang="en-US" dirty="0" smtClean="0"/>
              <a:t>不好</a:t>
            </a:r>
            <a:endParaRPr lang="en-US" altLang="zh-CN" dirty="0" smtClean="0"/>
          </a:p>
          <a:p>
            <a:pPr lvl="1">
              <a:spcBef>
                <a:spcPts val="0"/>
              </a:spcBef>
            </a:pPr>
            <a:r>
              <a:rPr lang="zh-CN" altLang="en-US" dirty="0" smtClean="0"/>
              <a:t>实时</a:t>
            </a:r>
            <a:r>
              <a:rPr lang="zh-CN" altLang="en-US" dirty="0"/>
              <a:t>进程或者占用内存大的进程在处理器之间跳跃会严重影响系统的</a:t>
            </a:r>
            <a:r>
              <a:rPr lang="zh-CN" altLang="en-US" dirty="0" smtClean="0"/>
              <a:t>性能</a:t>
            </a:r>
            <a:endParaRPr lang="en-US" altLang="zh-CN" dirty="0" smtClean="0"/>
          </a:p>
          <a:p>
            <a:pPr>
              <a:spcBef>
                <a:spcPts val="0"/>
              </a:spcBef>
            </a:pPr>
            <a:r>
              <a:rPr lang="zh-CN" altLang="en-US" dirty="0" smtClean="0"/>
              <a:t>交互式进程支持不够</a:t>
            </a:r>
            <a:endParaRPr lang="en-US" altLang="zh-CN" dirty="0" smtClean="0"/>
          </a:p>
          <a:p>
            <a:pPr>
              <a:spcBef>
                <a:spcPts val="0"/>
              </a:spcBef>
            </a:pPr>
            <a:r>
              <a:rPr lang="zh-CN" altLang="en-US" dirty="0" smtClean="0"/>
              <a:t>不支持内核抢占</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9B4A9303-CCC3-406D-A1D5-2069A030500B}" type="slidenum">
              <a:rPr lang="en-US" altLang="zh-CN"/>
              <a:pPr/>
              <a:t>66</a:t>
            </a:fld>
            <a:endParaRPr lang="en-US" altLang="zh-CN"/>
          </a:p>
        </p:txBody>
      </p:sp>
      <p:sp>
        <p:nvSpPr>
          <p:cNvPr id="712706" name="Rectangle 2"/>
          <p:cNvSpPr>
            <a:spLocks noGrp="1" noChangeArrowheads="1"/>
          </p:cNvSpPr>
          <p:nvPr>
            <p:ph type="title"/>
          </p:nvPr>
        </p:nvSpPr>
        <p:spPr/>
        <p:txBody>
          <a:bodyPr/>
          <a:lstStyle/>
          <a:p>
            <a:r>
              <a:rPr lang="en-US" altLang="zh-CN" dirty="0"/>
              <a:t>Linux2.4</a:t>
            </a:r>
            <a:r>
              <a:rPr lang="zh-CN" altLang="en-US" dirty="0"/>
              <a:t>调度</a:t>
            </a:r>
            <a:r>
              <a:rPr lang="zh-CN" altLang="en-US" dirty="0" smtClean="0"/>
              <a:t>算法缺点</a:t>
            </a:r>
            <a:endParaRPr lang="zh-CN" altLang="en-US" dirty="0"/>
          </a:p>
        </p:txBody>
      </p:sp>
      <p:sp>
        <p:nvSpPr>
          <p:cNvPr id="712707" name="Rectangle 3"/>
          <p:cNvSpPr>
            <a:spLocks noGrp="1" noChangeArrowheads="1"/>
          </p:cNvSpPr>
          <p:nvPr>
            <p:ph type="body" idx="1"/>
          </p:nvPr>
        </p:nvSpPr>
        <p:spPr/>
        <p:txBody>
          <a:bodyPr/>
          <a:lstStyle/>
          <a:p>
            <a:pPr lvl="1">
              <a:spcBef>
                <a:spcPts val="0"/>
              </a:spcBef>
            </a:pPr>
            <a:endParaRPr lang="zh-CN" altLang="en-US" dirty="0" smtClean="0"/>
          </a:p>
          <a:p>
            <a:pPr lvl="1">
              <a:spcBef>
                <a:spcPts val="0"/>
              </a:spcBef>
            </a:pPr>
            <a:endParaRPr lang="zh-CN" altLang="en-US" dirty="0"/>
          </a:p>
          <a:p>
            <a:pPr lvl="1">
              <a:spcBef>
                <a:spcPts val="0"/>
              </a:spcBef>
            </a:pPr>
            <a:endParaRPr lang="zh-CN" altLang="en-US" dirty="0" smtClean="0"/>
          </a:p>
          <a:p>
            <a:pPr lvl="1">
              <a:spcBef>
                <a:spcPts val="0"/>
              </a:spcBef>
            </a:pPr>
            <a:endParaRPr lang="zh-CN" altLang="en-US" dirty="0"/>
          </a:p>
          <a:p>
            <a:pPr lvl="1">
              <a:spcBef>
                <a:spcPts val="0"/>
              </a:spcBef>
            </a:pPr>
            <a:endParaRPr lang="zh-CN" altLang="en-US" dirty="0" smtClean="0"/>
          </a:p>
          <a:p>
            <a:pPr lvl="1">
              <a:spcBef>
                <a:spcPts val="0"/>
              </a:spcBef>
            </a:pPr>
            <a:endParaRPr lang="zh-CN" altLang="en-US" dirty="0"/>
          </a:p>
          <a:p>
            <a:pPr lvl="1">
              <a:spcBef>
                <a:spcPts val="0"/>
              </a:spcBef>
            </a:pPr>
            <a:endParaRPr lang="zh-CN" altLang="en-US" dirty="0" smtClean="0"/>
          </a:p>
          <a:p>
            <a:pPr lvl="1">
              <a:spcBef>
                <a:spcPts val="0"/>
              </a:spcBef>
            </a:pPr>
            <a:endParaRPr lang="zh-CN" altLang="en-US" dirty="0"/>
          </a:p>
          <a:p>
            <a:pPr lvl="1">
              <a:spcBef>
                <a:spcPts val="0"/>
              </a:spcBef>
            </a:pPr>
            <a:endParaRPr lang="zh-CN" altLang="en-US" dirty="0" smtClean="0"/>
          </a:p>
          <a:p>
            <a:pPr lvl="1">
              <a:spcBef>
                <a:spcPts val="0"/>
              </a:spcBef>
            </a:pPr>
            <a:endParaRPr lang="zh-CN" altLang="en-US" dirty="0"/>
          </a:p>
          <a:p>
            <a:pPr marL="457200" lvl="1" indent="0">
              <a:spcBef>
                <a:spcPts val="0"/>
              </a:spcBef>
              <a:buNone/>
            </a:pPr>
            <a:endParaRPr lang="zh-CN" altLang="en-US" dirty="0" smtClean="0"/>
          </a:p>
          <a:p>
            <a:pPr lvl="1">
              <a:spcBef>
                <a:spcPts val="0"/>
              </a:spcBef>
            </a:pPr>
            <a:r>
              <a:rPr lang="en-US" altLang="zh-CN" dirty="0" smtClean="0"/>
              <a:t>The </a:t>
            </a:r>
            <a:r>
              <a:rPr lang="en-US" altLang="zh-CN" dirty="0"/>
              <a:t>O(n) Scheduler Wasn’t Too Bad For Single-core Machines</a:t>
            </a:r>
            <a:r>
              <a:rPr lang="en-US" altLang="zh-CN" dirty="0" smtClean="0"/>
              <a:t>!</a:t>
            </a:r>
            <a:endParaRPr lang="zh-CN" altLang="en-US" dirty="0" smtClean="0"/>
          </a:p>
          <a:p>
            <a:pPr lvl="1">
              <a:spcBef>
                <a:spcPts val="0"/>
              </a:spcBef>
            </a:pPr>
            <a:r>
              <a:rPr lang="en-US" altLang="zh-CN" dirty="0"/>
              <a:t>PREMATURE OPTIMIZATION IS THE ROOT OF ALL EVIL.</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2.4</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pic>
        <p:nvPicPr>
          <p:cNvPr id="2" name="图片 1"/>
          <p:cNvPicPr>
            <a:picLocks noChangeAspect="1"/>
          </p:cNvPicPr>
          <p:nvPr/>
        </p:nvPicPr>
        <p:blipFill>
          <a:blip r:embed="rId2"/>
          <a:stretch>
            <a:fillRect/>
          </a:stretch>
        </p:blipFill>
        <p:spPr>
          <a:xfrm>
            <a:off x="2622937" y="1700808"/>
            <a:ext cx="4433113" cy="3043704"/>
          </a:xfrm>
          <a:prstGeom prst="rect">
            <a:avLst/>
          </a:prstGeom>
        </p:spPr>
      </p:pic>
    </p:spTree>
    <p:extLst>
      <p:ext uri="{BB962C8B-B14F-4D97-AF65-F5344CB8AC3E}">
        <p14:creationId xmlns:p14="http://schemas.microsoft.com/office/powerpoint/2010/main" val="1431589254"/>
      </p:ext>
    </p:extLst>
  </p:cSld>
  <p:clrMapOvr>
    <a:masterClrMapping/>
  </p:clrMapOvr>
  <p:transition>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29C4CBC1-67DD-4CE2-A629-58E817242A33}" type="slidenum">
              <a:rPr lang="en-US" altLang="zh-CN"/>
              <a:pPr/>
              <a:t>67</a:t>
            </a:fld>
            <a:endParaRPr lang="en-US" altLang="zh-CN"/>
          </a:p>
        </p:txBody>
      </p:sp>
      <p:sp>
        <p:nvSpPr>
          <p:cNvPr id="821250" name="Rectangle 2"/>
          <p:cNvSpPr>
            <a:spLocks noGrp="1" noChangeArrowheads="1"/>
          </p:cNvSpPr>
          <p:nvPr>
            <p:ph type="title"/>
          </p:nvPr>
        </p:nvSpPr>
        <p:spPr/>
        <p:txBody>
          <a:bodyPr/>
          <a:lstStyle/>
          <a:p>
            <a:r>
              <a:rPr lang="zh-CN" altLang="en-US"/>
              <a:t>目录</a:t>
            </a:r>
          </a:p>
        </p:txBody>
      </p:sp>
      <p:sp>
        <p:nvSpPr>
          <p:cNvPr id="821251" name="Rectangle 3"/>
          <p:cNvSpPr>
            <a:spLocks noGrp="1" noChangeArrowheads="1"/>
          </p:cNvSpPr>
          <p:nvPr>
            <p:ph type="body" idx="1"/>
          </p:nvPr>
        </p:nvSpPr>
        <p:spPr/>
        <p:txBody>
          <a:bodyPr/>
          <a:lstStyle/>
          <a:p>
            <a:r>
              <a:rPr lang="zh-CN" altLang="en-US" dirty="0" smtClean="0"/>
              <a:t>进程调度概述</a:t>
            </a:r>
            <a:endParaRPr lang="zh-CN" altLang="en-US" dirty="0"/>
          </a:p>
          <a:p>
            <a:r>
              <a:rPr lang="en-US" altLang="zh-CN" dirty="0"/>
              <a:t>Linux </a:t>
            </a:r>
            <a:r>
              <a:rPr lang="en-US" altLang="zh-CN" dirty="0" smtClean="0"/>
              <a:t>2.4</a:t>
            </a:r>
            <a:r>
              <a:rPr lang="zh-CN" altLang="en-US" dirty="0" smtClean="0"/>
              <a:t>进程调度机制</a:t>
            </a:r>
            <a:endParaRPr lang="en-US" altLang="zh-CN" dirty="0" smtClean="0"/>
          </a:p>
          <a:p>
            <a:pPr>
              <a:buClr>
                <a:srgbClr val="FF0000"/>
              </a:buClr>
            </a:pPr>
            <a:r>
              <a:rPr lang="en-US" altLang="zh-CN" dirty="0" smtClean="0">
                <a:solidFill>
                  <a:srgbClr val="FF0000"/>
                </a:solidFill>
              </a:rPr>
              <a:t>Linux 2.6</a:t>
            </a:r>
            <a:r>
              <a:rPr lang="zh-CN" altLang="en-US" dirty="0" smtClean="0">
                <a:solidFill>
                  <a:srgbClr val="FF0000"/>
                </a:solidFill>
              </a:rPr>
              <a:t>进程调度机制</a:t>
            </a:r>
            <a:endParaRPr lang="en-US" altLang="zh-CN" dirty="0" smtClean="0">
              <a:solidFill>
                <a:srgbClr val="FF0000"/>
              </a:solidFill>
            </a:endParaRPr>
          </a:p>
          <a:p>
            <a:pPr lvl="1"/>
            <a:r>
              <a:rPr lang="zh-CN" altLang="en-US" dirty="0" smtClean="0"/>
              <a:t>进程调度目标</a:t>
            </a:r>
            <a:endParaRPr lang="en-US" altLang="zh-CN" dirty="0" smtClean="0"/>
          </a:p>
          <a:p>
            <a:pPr lvl="1"/>
            <a:r>
              <a:rPr lang="zh-CN" altLang="en-US" dirty="0" smtClean="0"/>
              <a:t>进程调度相关数据结构</a:t>
            </a:r>
          </a:p>
          <a:p>
            <a:pPr lvl="1"/>
            <a:r>
              <a:rPr lang="zh-CN" altLang="en-US" dirty="0" smtClean="0"/>
              <a:t>进程调度相关数据</a:t>
            </a:r>
          </a:p>
          <a:p>
            <a:pPr lvl="1"/>
            <a:r>
              <a:rPr lang="zh-CN" altLang="en-US" dirty="0" smtClean="0"/>
              <a:t>调度策略</a:t>
            </a:r>
          </a:p>
          <a:p>
            <a:pPr lvl="1"/>
            <a:r>
              <a:rPr lang="zh-CN" altLang="en-US" dirty="0" smtClean="0"/>
              <a:t>调度时机</a:t>
            </a:r>
          </a:p>
          <a:p>
            <a:pPr lvl="1"/>
            <a:r>
              <a:rPr lang="zh-CN" altLang="en-US" dirty="0" smtClean="0"/>
              <a:t>调度过程的实现</a:t>
            </a:r>
            <a:endParaRPr lang="zh-CN" altLang="en-US" dirty="0" smtClean="0">
              <a:solidFill>
                <a:srgbClr val="FF0000"/>
              </a:solidFill>
            </a:endParaRPr>
          </a:p>
          <a:p>
            <a:pPr>
              <a:buClr>
                <a:srgbClr val="FF0000"/>
              </a:buClr>
            </a:pPr>
            <a:endParaRPr lang="zh-CN" altLang="en-US"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205F042F-9035-404D-9F4F-2B9FC39643D7}" type="slidenum">
              <a:rPr lang="en-US" altLang="zh-CN"/>
              <a:pPr/>
              <a:t>68</a:t>
            </a:fld>
            <a:endParaRPr lang="en-US" altLang="zh-CN"/>
          </a:p>
        </p:txBody>
      </p:sp>
      <p:sp>
        <p:nvSpPr>
          <p:cNvPr id="713730" name="Rectangle 2"/>
          <p:cNvSpPr>
            <a:spLocks noGrp="1" noChangeArrowheads="1"/>
          </p:cNvSpPr>
          <p:nvPr>
            <p:ph type="title"/>
          </p:nvPr>
        </p:nvSpPr>
        <p:spPr/>
        <p:txBody>
          <a:bodyPr/>
          <a:lstStyle/>
          <a:p>
            <a:r>
              <a:rPr lang="en-US" altLang="zh-CN" dirty="0"/>
              <a:t>Linux 2.6</a:t>
            </a:r>
            <a:r>
              <a:rPr lang="zh-CN" altLang="en-US" dirty="0"/>
              <a:t>调度算法优化目标</a:t>
            </a:r>
          </a:p>
        </p:txBody>
      </p:sp>
      <p:sp>
        <p:nvSpPr>
          <p:cNvPr id="713731" name="Rectangle 3"/>
          <p:cNvSpPr>
            <a:spLocks noGrp="1" noChangeArrowheads="1"/>
          </p:cNvSpPr>
          <p:nvPr>
            <p:ph type="body" idx="1"/>
          </p:nvPr>
        </p:nvSpPr>
        <p:spPr/>
        <p:txBody>
          <a:bodyPr/>
          <a:lstStyle/>
          <a:p>
            <a:r>
              <a:rPr lang="zh-CN" altLang="en-US" dirty="0"/>
              <a:t>提供</a:t>
            </a:r>
            <a:r>
              <a:rPr lang="zh-CN" altLang="en-US" dirty="0" smtClean="0"/>
              <a:t>完全</a:t>
            </a:r>
            <a:r>
              <a:rPr lang="en-US" altLang="zh-CN" dirty="0" smtClean="0"/>
              <a:t>O(1</a:t>
            </a:r>
            <a:r>
              <a:rPr lang="en-US" altLang="zh-CN" dirty="0"/>
              <a:t>)</a:t>
            </a:r>
            <a:r>
              <a:rPr lang="zh-CN" altLang="en-US" dirty="0"/>
              <a:t>调度</a:t>
            </a:r>
            <a:r>
              <a:rPr lang="zh-CN" altLang="en-US" dirty="0" smtClean="0"/>
              <a:t>算法</a:t>
            </a:r>
            <a:endParaRPr lang="en-US" altLang="zh-CN" dirty="0" smtClean="0"/>
          </a:p>
          <a:p>
            <a:pPr lvl="1"/>
            <a:r>
              <a:rPr lang="zh-CN" altLang="en-US" dirty="0" smtClean="0"/>
              <a:t>不管系统有多少进程，调度算法</a:t>
            </a:r>
            <a:r>
              <a:rPr lang="zh-CN" altLang="en-US" dirty="0"/>
              <a:t>都必须在常数时间内</a:t>
            </a:r>
            <a:r>
              <a:rPr lang="zh-CN" altLang="en-US" dirty="0" smtClean="0"/>
              <a:t>完成调度，</a:t>
            </a:r>
            <a:r>
              <a:rPr lang="en-US" altLang="zh-CN" dirty="0" err="1" smtClean="0">
                <a:solidFill>
                  <a:srgbClr val="FF0000"/>
                </a:solidFill>
              </a:rPr>
              <a:t>sublinear</a:t>
            </a:r>
            <a:r>
              <a:rPr lang="en-US" altLang="zh-CN" dirty="0" smtClean="0">
                <a:solidFill>
                  <a:srgbClr val="FF0000"/>
                </a:solidFill>
              </a:rPr>
              <a:t> </a:t>
            </a:r>
            <a:r>
              <a:rPr lang="en-US" altLang="zh-CN" dirty="0"/>
              <a:t>scheduling overhead</a:t>
            </a:r>
            <a:endParaRPr lang="zh-CN" altLang="en-US" dirty="0"/>
          </a:p>
          <a:p>
            <a:r>
              <a:rPr lang="zh-CN" altLang="en-US" dirty="0" smtClean="0"/>
              <a:t>对</a:t>
            </a:r>
            <a:r>
              <a:rPr lang="en-US" altLang="zh-CN" dirty="0"/>
              <a:t>SMP</a:t>
            </a:r>
            <a:r>
              <a:rPr lang="zh-CN" altLang="en-US" dirty="0"/>
              <a:t>有</a:t>
            </a:r>
            <a:r>
              <a:rPr lang="zh-CN" altLang="en-US" dirty="0" smtClean="0"/>
              <a:t>良好可伸缩性</a:t>
            </a:r>
            <a:endParaRPr lang="en-US" altLang="zh-CN" dirty="0" smtClean="0"/>
          </a:p>
          <a:p>
            <a:pPr lvl="1"/>
            <a:r>
              <a:rPr lang="en-US" altLang="zh-CN" dirty="0"/>
              <a:t>Remove contention on a single, global lock</a:t>
            </a:r>
            <a:endParaRPr lang="zh-CN" altLang="en-US" dirty="0" smtClean="0"/>
          </a:p>
          <a:p>
            <a:pPr lvl="1"/>
            <a:r>
              <a:rPr lang="zh-CN" altLang="en-US" dirty="0" smtClean="0"/>
              <a:t>每个</a:t>
            </a:r>
            <a:r>
              <a:rPr lang="zh-CN" altLang="en-US" dirty="0"/>
              <a:t>处理器</a:t>
            </a:r>
            <a:r>
              <a:rPr lang="zh-CN" altLang="en-US" dirty="0" smtClean="0"/>
              <a:t>应有</a:t>
            </a:r>
            <a:r>
              <a:rPr lang="zh-CN" altLang="en-US" dirty="0"/>
              <a:t>独立的可执行进程队列和锁</a:t>
            </a:r>
            <a:r>
              <a:rPr lang="zh-CN" altLang="en-US" dirty="0" smtClean="0"/>
              <a:t>机制</a:t>
            </a:r>
            <a:endParaRPr lang="zh-CN" altLang="en-US" dirty="0"/>
          </a:p>
          <a:p>
            <a:r>
              <a:rPr lang="zh-CN" altLang="en-US" dirty="0" smtClean="0"/>
              <a:t>提高</a:t>
            </a:r>
            <a:r>
              <a:rPr lang="en-US" altLang="zh-CN" dirty="0" smtClean="0"/>
              <a:t>SMP</a:t>
            </a:r>
            <a:r>
              <a:rPr lang="zh-CN" altLang="en-US" dirty="0" smtClean="0"/>
              <a:t>处理器的亲和性</a:t>
            </a:r>
            <a:endParaRPr lang="en-US" altLang="zh-CN" dirty="0" smtClean="0"/>
          </a:p>
          <a:p>
            <a:pPr lvl="1"/>
            <a:r>
              <a:rPr lang="zh-CN" altLang="en-US" dirty="0" smtClean="0"/>
              <a:t>出现负载不均衡时，应具备在</a:t>
            </a:r>
            <a:r>
              <a:rPr lang="zh-CN" altLang="en-US" dirty="0"/>
              <a:t>处理器间迁移进程的</a:t>
            </a:r>
            <a:r>
              <a:rPr lang="zh-CN" altLang="en-US" dirty="0" smtClean="0"/>
              <a:t>能力</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
          <p:cNvSpPr>
            <a:spLocks noGrp="1"/>
          </p:cNvSpPr>
          <p:nvPr>
            <p:ph type="sldNum" sz="quarter" idx="10"/>
          </p:nvPr>
        </p:nvSpPr>
        <p:spPr/>
        <p:txBody>
          <a:bodyPr/>
          <a:lstStyle/>
          <a:p>
            <a:fld id="{DD8331F8-D8E4-4C83-9D2B-40D89DD171D1}" type="slidenum">
              <a:rPr lang="en-US" altLang="zh-CN"/>
              <a:pPr/>
              <a:t>69</a:t>
            </a:fld>
            <a:endParaRPr lang="en-US" altLang="zh-CN"/>
          </a:p>
        </p:txBody>
      </p:sp>
      <p:sp>
        <p:nvSpPr>
          <p:cNvPr id="714754" name="Rectangle 2"/>
          <p:cNvSpPr>
            <a:spLocks noGrp="1" noChangeArrowheads="1"/>
          </p:cNvSpPr>
          <p:nvPr>
            <p:ph type="title"/>
          </p:nvPr>
        </p:nvSpPr>
        <p:spPr/>
        <p:txBody>
          <a:bodyPr/>
          <a:lstStyle/>
          <a:p>
            <a:r>
              <a:rPr lang="en-US" altLang="zh-CN" dirty="0" smtClean="0"/>
              <a:t>Linux 2.6 </a:t>
            </a:r>
            <a:r>
              <a:rPr lang="en-US" altLang="zh-CN" i="1" dirty="0" smtClean="0"/>
              <a:t>vs.</a:t>
            </a:r>
            <a:r>
              <a:rPr lang="en-US" altLang="zh-CN" dirty="0" smtClean="0"/>
              <a:t> Linux 2.4</a:t>
            </a:r>
            <a:r>
              <a:rPr lang="zh-CN" altLang="en-US" dirty="0" smtClean="0"/>
              <a:t>调度</a:t>
            </a:r>
            <a:r>
              <a:rPr lang="zh-CN" altLang="en-US" dirty="0"/>
              <a:t>结构</a:t>
            </a:r>
          </a:p>
        </p:txBody>
      </p:sp>
      <p:sp>
        <p:nvSpPr>
          <p:cNvPr id="714755" name="Rectangle 3"/>
          <p:cNvSpPr>
            <a:spLocks noGrp="1" noChangeArrowheads="1"/>
          </p:cNvSpPr>
          <p:nvPr>
            <p:ph type="body" idx="1"/>
          </p:nvPr>
        </p:nvSpPr>
        <p:spPr/>
        <p:txBody>
          <a:bodyPr/>
          <a:lstStyle/>
          <a:p>
            <a:endParaRPr lang="zh-CN" altLang="zh-CN"/>
          </a:p>
        </p:txBody>
      </p:sp>
      <p:pic>
        <p:nvPicPr>
          <p:cNvPr id="714756" name="Picture 4"/>
          <p:cNvPicPr>
            <a:picLocks noChangeAspect="1" noChangeArrowheads="1"/>
          </p:cNvPicPr>
          <p:nvPr/>
        </p:nvPicPr>
        <p:blipFill>
          <a:blip r:embed="rId2" cstate="print"/>
          <a:srcRect/>
          <a:stretch>
            <a:fillRect/>
          </a:stretch>
        </p:blipFill>
        <p:spPr bwMode="auto">
          <a:xfrm>
            <a:off x="1042988" y="1773238"/>
            <a:ext cx="4752975" cy="3662362"/>
          </a:xfrm>
          <a:prstGeom prst="rect">
            <a:avLst/>
          </a:prstGeom>
          <a:noFill/>
        </p:spPr>
      </p:pic>
      <p:pic>
        <p:nvPicPr>
          <p:cNvPr id="714757" name="Picture 5"/>
          <p:cNvPicPr>
            <a:picLocks noChangeAspect="1" noChangeArrowheads="1"/>
          </p:cNvPicPr>
          <p:nvPr/>
        </p:nvPicPr>
        <p:blipFill>
          <a:blip r:embed="rId3" cstate="print"/>
          <a:srcRect/>
          <a:stretch>
            <a:fillRect/>
          </a:stretch>
        </p:blipFill>
        <p:spPr bwMode="auto">
          <a:xfrm>
            <a:off x="5992813" y="1989138"/>
            <a:ext cx="2862262" cy="3240087"/>
          </a:xfrm>
          <a:prstGeom prst="rect">
            <a:avLst/>
          </a:prstGeom>
          <a:noFill/>
        </p:spPr>
      </p:pic>
      <p:sp>
        <p:nvSpPr>
          <p:cNvPr id="714758" name="Rectangle 6"/>
          <p:cNvSpPr>
            <a:spLocks noChangeArrowheads="1"/>
          </p:cNvSpPr>
          <p:nvPr/>
        </p:nvSpPr>
        <p:spPr bwMode="auto">
          <a:xfrm>
            <a:off x="2714612" y="5715016"/>
            <a:ext cx="1152525" cy="366712"/>
          </a:xfrm>
          <a:prstGeom prst="rect">
            <a:avLst/>
          </a:prstGeom>
          <a:noFill/>
          <a:ln w="9525">
            <a:noFill/>
            <a:miter lim="800000"/>
            <a:headEnd/>
            <a:tailEnd/>
          </a:ln>
          <a:effectLst/>
        </p:spPr>
        <p:txBody>
          <a:bodyPr>
            <a:spAutoFit/>
          </a:bodyPr>
          <a:lstStyle/>
          <a:p>
            <a:r>
              <a:rPr lang="en-US" altLang="zh-CN" sz="1800" b="1" dirty="0">
                <a:solidFill>
                  <a:srgbClr val="0000FF"/>
                </a:solidFill>
                <a:effectLst>
                  <a:outerShdw blurRad="38100" dist="38100" dir="2700000" algn="tl">
                    <a:srgbClr val="C0C0C0"/>
                  </a:outerShdw>
                </a:effectLst>
              </a:rPr>
              <a:t>Linux 2.6</a:t>
            </a:r>
          </a:p>
        </p:txBody>
      </p:sp>
      <p:sp>
        <p:nvSpPr>
          <p:cNvPr id="714759" name="Rectangle 7"/>
          <p:cNvSpPr>
            <a:spLocks noChangeArrowheads="1"/>
          </p:cNvSpPr>
          <p:nvPr/>
        </p:nvSpPr>
        <p:spPr bwMode="auto">
          <a:xfrm>
            <a:off x="7000892" y="5715016"/>
            <a:ext cx="1152525" cy="366713"/>
          </a:xfrm>
          <a:prstGeom prst="rect">
            <a:avLst/>
          </a:prstGeom>
          <a:noFill/>
          <a:ln w="9525">
            <a:noFill/>
            <a:miter lim="800000"/>
            <a:headEnd/>
            <a:tailEnd/>
          </a:ln>
          <a:effectLst/>
        </p:spPr>
        <p:txBody>
          <a:bodyPr>
            <a:spAutoFit/>
          </a:bodyPr>
          <a:lstStyle/>
          <a:p>
            <a:r>
              <a:rPr lang="en-US" altLang="zh-CN" sz="1800" b="1" dirty="0">
                <a:solidFill>
                  <a:srgbClr val="0000FF"/>
                </a:solidFill>
                <a:effectLst>
                  <a:outerShdw blurRad="38100" dist="38100" dir="2700000" algn="tl">
                    <a:srgbClr val="C0C0C0"/>
                  </a:outerShdw>
                </a:effectLst>
              </a:rPr>
              <a:t>Linux 2.4</a:t>
            </a:r>
          </a:p>
        </p:txBody>
      </p:sp>
      <p:sp>
        <p:nvSpPr>
          <p:cNvPr id="9"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B4E59B4-7050-4D0B-AC08-BFCBE7E9782F}" type="slidenum">
              <a:rPr lang="en-US" altLang="zh-CN"/>
              <a:pPr/>
              <a:t>7</a:t>
            </a:fld>
            <a:endParaRPr lang="en-US" altLang="zh-CN" dirty="0"/>
          </a:p>
        </p:txBody>
      </p:sp>
      <p:sp>
        <p:nvSpPr>
          <p:cNvPr id="659458" name="Rectangle 2"/>
          <p:cNvSpPr>
            <a:spLocks noGrp="1" noChangeArrowheads="1"/>
          </p:cNvSpPr>
          <p:nvPr>
            <p:ph type="title"/>
          </p:nvPr>
        </p:nvSpPr>
        <p:spPr/>
        <p:txBody>
          <a:bodyPr/>
          <a:lstStyle/>
          <a:p>
            <a:r>
              <a:rPr lang="zh-CN" altLang="en-US"/>
              <a:t>多任务系统分类</a:t>
            </a:r>
          </a:p>
        </p:txBody>
      </p:sp>
      <p:sp>
        <p:nvSpPr>
          <p:cNvPr id="659459" name="Rectangle 3"/>
          <p:cNvSpPr>
            <a:spLocks noGrp="1" noChangeArrowheads="1"/>
          </p:cNvSpPr>
          <p:nvPr>
            <p:ph type="body" idx="1"/>
          </p:nvPr>
        </p:nvSpPr>
        <p:spPr/>
        <p:txBody>
          <a:bodyPr/>
          <a:lstStyle/>
          <a:p>
            <a:pPr algn="just">
              <a:spcBef>
                <a:spcPts val="0"/>
              </a:spcBef>
            </a:pPr>
            <a:r>
              <a:rPr lang="zh-CN" altLang="en-US" dirty="0"/>
              <a:t>非抢占式</a:t>
            </a:r>
            <a:r>
              <a:rPr lang="zh-CN" altLang="en-US" dirty="0" smtClean="0"/>
              <a:t>多任务（批处理计算）</a:t>
            </a:r>
            <a:endParaRPr lang="en-US" altLang="zh-CN" dirty="0"/>
          </a:p>
          <a:p>
            <a:pPr lvl="1" algn="just">
              <a:spcBef>
                <a:spcPts val="0"/>
              </a:spcBef>
            </a:pPr>
            <a:r>
              <a:rPr lang="zh-CN" altLang="en-US" dirty="0"/>
              <a:t>工作模式：</a:t>
            </a:r>
            <a:r>
              <a:rPr lang="zh-CN" altLang="en-US" dirty="0" smtClean="0"/>
              <a:t>让步</a:t>
            </a:r>
            <a:r>
              <a:rPr lang="en-US" altLang="zh-CN" dirty="0" smtClean="0"/>
              <a:t>(yielding</a:t>
            </a:r>
            <a:r>
              <a:rPr lang="en-US" altLang="zh-CN" dirty="0"/>
              <a:t>)</a:t>
            </a:r>
            <a:endParaRPr lang="zh-CN" altLang="en-US" dirty="0"/>
          </a:p>
          <a:p>
            <a:pPr lvl="2" algn="just">
              <a:spcBef>
                <a:spcPts val="0"/>
              </a:spcBef>
            </a:pPr>
            <a:r>
              <a:rPr lang="zh-CN" altLang="en-US" dirty="0"/>
              <a:t>除非进程主动停止运行，否则一直执行</a:t>
            </a:r>
          </a:p>
          <a:p>
            <a:pPr lvl="1" algn="just">
              <a:spcBef>
                <a:spcPts val="0"/>
              </a:spcBef>
            </a:pPr>
            <a:r>
              <a:rPr lang="zh-CN" altLang="en-US" dirty="0"/>
              <a:t>特点</a:t>
            </a:r>
          </a:p>
          <a:p>
            <a:pPr lvl="2" algn="just">
              <a:spcBef>
                <a:spcPts val="0"/>
              </a:spcBef>
            </a:pPr>
            <a:r>
              <a:rPr lang="zh-CN" altLang="en-US" dirty="0"/>
              <a:t>无法预料进程独占处理器的时间，易导致系统崩溃</a:t>
            </a:r>
          </a:p>
          <a:p>
            <a:pPr algn="just">
              <a:spcBef>
                <a:spcPts val="0"/>
              </a:spcBef>
            </a:pPr>
            <a:r>
              <a:rPr lang="zh-CN" altLang="en-US" dirty="0"/>
              <a:t>抢占式</a:t>
            </a:r>
            <a:r>
              <a:rPr lang="zh-CN" altLang="en-US" dirty="0" smtClean="0"/>
              <a:t>多任务（现代</a:t>
            </a:r>
            <a:r>
              <a:rPr lang="en-US" altLang="zh-CN" dirty="0" smtClean="0"/>
              <a:t>OS</a:t>
            </a:r>
            <a:r>
              <a:rPr lang="zh-CN" altLang="en-US" dirty="0" smtClean="0"/>
              <a:t>）</a:t>
            </a:r>
            <a:endParaRPr lang="en-US" altLang="zh-CN" dirty="0"/>
          </a:p>
          <a:p>
            <a:pPr lvl="1" algn="just">
              <a:spcBef>
                <a:spcPts val="0"/>
              </a:spcBef>
            </a:pPr>
            <a:r>
              <a:rPr lang="zh-CN" altLang="en-US" dirty="0"/>
              <a:t>工作模式：</a:t>
            </a:r>
            <a:r>
              <a:rPr lang="zh-CN" altLang="en-US" dirty="0" smtClean="0"/>
              <a:t>抢占</a:t>
            </a:r>
            <a:r>
              <a:rPr lang="en-US" altLang="zh-CN" dirty="0" smtClean="0"/>
              <a:t>(preemption)</a:t>
            </a:r>
            <a:endParaRPr lang="zh-CN" altLang="en-US" dirty="0"/>
          </a:p>
          <a:p>
            <a:pPr lvl="2" algn="just">
              <a:spcBef>
                <a:spcPts val="0"/>
              </a:spcBef>
            </a:pPr>
            <a:r>
              <a:rPr lang="zh-CN" altLang="en-US" dirty="0"/>
              <a:t>进程在被抢占</a:t>
            </a:r>
            <a:r>
              <a:rPr lang="zh-CN" altLang="en-US" dirty="0" smtClean="0"/>
              <a:t>前可运行</a:t>
            </a:r>
            <a:r>
              <a:rPr lang="zh-CN" altLang="en-US" dirty="0"/>
              <a:t>的时间是预先设置好的，</a:t>
            </a:r>
            <a:r>
              <a:rPr lang="zh-CN" altLang="en-US" dirty="0" smtClean="0"/>
              <a:t>称为</a:t>
            </a:r>
            <a:r>
              <a:rPr lang="zh-CN" altLang="en-US" dirty="0">
                <a:solidFill>
                  <a:srgbClr val="FF0000"/>
                </a:solidFill>
              </a:rPr>
              <a:t>时间片</a:t>
            </a:r>
            <a:r>
              <a:rPr lang="zh-CN" altLang="en-US" dirty="0"/>
              <a:t>（</a:t>
            </a:r>
            <a:r>
              <a:rPr lang="en-US" altLang="zh-CN" dirty="0"/>
              <a:t>timeslice</a:t>
            </a:r>
            <a:r>
              <a:rPr lang="zh-CN" altLang="en-US" dirty="0"/>
              <a:t>）</a:t>
            </a:r>
          </a:p>
          <a:p>
            <a:pPr lvl="1" algn="just">
              <a:spcBef>
                <a:spcPts val="0"/>
              </a:spcBef>
            </a:pPr>
            <a:r>
              <a:rPr lang="zh-CN" altLang="en-US" dirty="0"/>
              <a:t>特点</a:t>
            </a:r>
          </a:p>
          <a:p>
            <a:pPr lvl="2" algn="just">
              <a:spcBef>
                <a:spcPts val="0"/>
              </a:spcBef>
            </a:pPr>
            <a:r>
              <a:rPr lang="zh-CN" altLang="en-US" dirty="0"/>
              <a:t>可避免个别进程独占系统资源</a:t>
            </a:r>
          </a:p>
          <a:p>
            <a:pPr lvl="1" algn="just">
              <a:spcBef>
                <a:spcPts val="0"/>
              </a:spcBef>
            </a:pPr>
            <a:r>
              <a:rPr lang="zh-CN" altLang="en-US" dirty="0" smtClean="0"/>
              <a:t>难点</a:t>
            </a:r>
            <a:endParaRPr lang="en-US" altLang="zh-CN" dirty="0" smtClean="0"/>
          </a:p>
          <a:p>
            <a:pPr lvl="2" algn="just">
              <a:spcBef>
                <a:spcPts val="0"/>
              </a:spcBef>
            </a:pPr>
            <a:r>
              <a:rPr lang="zh-CN" altLang="en-US" dirty="0" smtClean="0">
                <a:solidFill>
                  <a:srgbClr val="FF0000"/>
                </a:solidFill>
              </a:rPr>
              <a:t>调度</a:t>
            </a:r>
            <a:r>
              <a:rPr lang="zh-CN" altLang="en-US" dirty="0">
                <a:solidFill>
                  <a:srgbClr val="FF0000"/>
                </a:solidFill>
              </a:rPr>
              <a:t>策略？</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lvl="0" algn="ctr">
              <a:lnSpc>
                <a:spcPct val="90000"/>
              </a:lnSpc>
              <a:spcBef>
                <a:spcPct val="0"/>
              </a:spcBef>
              <a:buClrTx/>
              <a:defRPr/>
            </a:pP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a:t>
            </a:r>
            <a:r>
              <a:rPr lang="zh-CN" altLang="en-US" sz="2400" b="1" kern="0" dirty="0" smtClean="0">
                <a:effectLst/>
                <a:ea typeface="华文新魏" pitchFamily="2" charset="-122"/>
              </a:rPr>
              <a:t>概述</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CCEFCB54-4E59-4CCD-A1F0-5AE6A60A439B}" type="slidenum">
              <a:rPr lang="en-US" altLang="zh-CN"/>
              <a:pPr/>
              <a:t>70</a:t>
            </a:fld>
            <a:endParaRPr lang="en-US" altLang="zh-CN"/>
          </a:p>
        </p:txBody>
      </p:sp>
      <p:sp>
        <p:nvSpPr>
          <p:cNvPr id="715778" name="Rectangle 2"/>
          <p:cNvSpPr>
            <a:spLocks noGrp="1" noChangeArrowheads="1"/>
          </p:cNvSpPr>
          <p:nvPr>
            <p:ph type="title"/>
          </p:nvPr>
        </p:nvSpPr>
        <p:spPr/>
        <p:txBody>
          <a:bodyPr/>
          <a:lstStyle/>
          <a:p>
            <a:r>
              <a:rPr lang="zh-CN" altLang="en-US" dirty="0" smtClean="0"/>
              <a:t>调度</a:t>
            </a:r>
            <a:r>
              <a:rPr lang="zh-CN" altLang="en-US" dirty="0"/>
              <a:t>策略设计</a:t>
            </a:r>
          </a:p>
        </p:txBody>
      </p:sp>
      <p:sp>
        <p:nvSpPr>
          <p:cNvPr id="715779" name="Rectangle 3"/>
          <p:cNvSpPr>
            <a:spLocks noGrp="1" noChangeArrowheads="1"/>
          </p:cNvSpPr>
          <p:nvPr>
            <p:ph type="body" idx="1"/>
          </p:nvPr>
        </p:nvSpPr>
        <p:spPr/>
        <p:txBody>
          <a:bodyPr/>
          <a:lstStyle/>
          <a:p>
            <a:r>
              <a:rPr lang="zh-CN" altLang="en-US" sz="2400" dirty="0"/>
              <a:t>基于</a:t>
            </a:r>
            <a:r>
              <a:rPr lang="zh-CN" altLang="en-US" sz="2400" dirty="0">
                <a:solidFill>
                  <a:srgbClr val="FF0000"/>
                </a:solidFill>
              </a:rPr>
              <a:t>每个</a:t>
            </a:r>
            <a:r>
              <a:rPr lang="en-US" altLang="zh-CN" sz="2400" dirty="0" smtClean="0">
                <a:solidFill>
                  <a:srgbClr val="FF0000"/>
                </a:solidFill>
              </a:rPr>
              <a:t>CPU</a:t>
            </a:r>
            <a:r>
              <a:rPr lang="zh-CN" altLang="en-US" sz="2400" dirty="0" smtClean="0"/>
              <a:t>分配时间片</a:t>
            </a:r>
            <a:r>
              <a:rPr lang="zh-CN" altLang="en-US" sz="2400" dirty="0"/>
              <a:t>，取消全局同步和重算</a:t>
            </a:r>
            <a:r>
              <a:rPr lang="zh-CN" altLang="en-US" sz="2400" dirty="0" smtClean="0"/>
              <a:t>循环</a:t>
            </a:r>
            <a:endParaRPr lang="zh-CN" altLang="en-US" sz="2400" dirty="0"/>
          </a:p>
          <a:p>
            <a:r>
              <a:rPr lang="zh-CN" altLang="en-US" sz="2400" dirty="0"/>
              <a:t>每个处理器有两个</a:t>
            </a:r>
            <a:r>
              <a:rPr lang="zh-CN" altLang="en-US" sz="2400" dirty="0" smtClean="0"/>
              <a:t>数组：</a:t>
            </a:r>
            <a:r>
              <a:rPr lang="zh-CN" altLang="en-US" sz="2400" dirty="0" smtClean="0">
                <a:solidFill>
                  <a:srgbClr val="FF0000"/>
                </a:solidFill>
              </a:rPr>
              <a:t>活动</a:t>
            </a:r>
            <a:r>
              <a:rPr lang="zh-CN" altLang="en-US" sz="2400" dirty="0">
                <a:solidFill>
                  <a:srgbClr val="FF0000"/>
                </a:solidFill>
              </a:rPr>
              <a:t>就绪</a:t>
            </a:r>
            <a:r>
              <a:rPr lang="zh-CN" altLang="en-US" sz="2400" dirty="0"/>
              <a:t>进程</a:t>
            </a:r>
            <a:r>
              <a:rPr lang="zh-CN" altLang="en-US" sz="2400" dirty="0" smtClean="0"/>
              <a:t>队列和</a:t>
            </a:r>
            <a:r>
              <a:rPr lang="zh-CN" altLang="en-US" sz="2400" dirty="0">
                <a:solidFill>
                  <a:srgbClr val="FF0000"/>
                </a:solidFill>
              </a:rPr>
              <a:t>不活跃就绪</a:t>
            </a:r>
            <a:r>
              <a:rPr lang="zh-CN" altLang="en-US" sz="2400" dirty="0"/>
              <a:t>进程</a:t>
            </a:r>
            <a:r>
              <a:rPr lang="zh-CN" altLang="en-US" sz="2400" dirty="0" smtClean="0"/>
              <a:t>队列</a:t>
            </a:r>
            <a:endParaRPr lang="zh-CN" altLang="en-US" sz="2400" dirty="0"/>
          </a:p>
          <a:p>
            <a:pPr lvl="1"/>
            <a:r>
              <a:rPr lang="zh-CN" altLang="en-US" sz="2200" dirty="0" smtClean="0"/>
              <a:t>进程</a:t>
            </a:r>
            <a:r>
              <a:rPr lang="zh-CN" altLang="en-US" sz="2200" dirty="0"/>
              <a:t>消耗</a:t>
            </a:r>
            <a:r>
              <a:rPr lang="zh-CN" altLang="en-US" sz="2200" dirty="0" smtClean="0"/>
              <a:t>完其“时间片”后，进入</a:t>
            </a:r>
            <a:r>
              <a:rPr lang="zh-CN" altLang="en-US" sz="2200" dirty="0"/>
              <a:t>不活跃就绪进程</a:t>
            </a:r>
            <a:r>
              <a:rPr lang="zh-CN" altLang="en-US" sz="2200" dirty="0" smtClean="0"/>
              <a:t>数组中相应</a:t>
            </a:r>
            <a:r>
              <a:rPr lang="zh-CN" altLang="en-US" sz="2200" dirty="0"/>
              <a:t>队列的队</a:t>
            </a:r>
            <a:r>
              <a:rPr lang="zh-CN" altLang="en-US" sz="2200" dirty="0" smtClean="0"/>
              <a:t>尾</a:t>
            </a:r>
            <a:endParaRPr lang="zh-CN" altLang="en-US" sz="2200" dirty="0"/>
          </a:p>
          <a:p>
            <a:pPr lvl="1"/>
            <a:r>
              <a:rPr lang="zh-CN" altLang="en-US" sz="2200" dirty="0"/>
              <a:t>当</a:t>
            </a:r>
            <a:r>
              <a:rPr lang="zh-CN" altLang="en-US" sz="2200" dirty="0" smtClean="0"/>
              <a:t>所有进程</a:t>
            </a:r>
            <a:r>
              <a:rPr lang="zh-CN" altLang="en-US" sz="2200" dirty="0"/>
              <a:t>都</a:t>
            </a:r>
            <a:r>
              <a:rPr lang="zh-CN" altLang="en-US" sz="2200" dirty="0" smtClean="0"/>
              <a:t>“耗尽”其“时间片”</a:t>
            </a:r>
            <a:r>
              <a:rPr lang="zh-CN" altLang="en-US" sz="2200" dirty="0"/>
              <a:t>后，</a:t>
            </a:r>
            <a:r>
              <a:rPr lang="zh-CN" altLang="en-US" sz="2200" dirty="0">
                <a:solidFill>
                  <a:srgbClr val="FF0000"/>
                </a:solidFill>
              </a:rPr>
              <a:t>交换</a:t>
            </a:r>
            <a:r>
              <a:rPr lang="zh-CN" altLang="en-US" sz="2200" dirty="0"/>
              <a:t>活跃与不活跃就绪进程队列数组，不需要任何其他的</a:t>
            </a:r>
            <a:r>
              <a:rPr lang="zh-CN" altLang="en-US" sz="2200" dirty="0" smtClean="0"/>
              <a:t>开销</a:t>
            </a:r>
            <a:endParaRPr lang="zh-CN" altLang="en-US" sz="2200" dirty="0"/>
          </a:p>
          <a:p>
            <a:r>
              <a:rPr lang="zh-CN" altLang="en-US" sz="2400" dirty="0"/>
              <a:t>每个数组中有</a:t>
            </a:r>
            <a:r>
              <a:rPr lang="en-US" altLang="zh-CN" sz="2400" dirty="0"/>
              <a:t>140</a:t>
            </a:r>
            <a:r>
              <a:rPr lang="zh-CN" altLang="en-US" sz="2400" dirty="0"/>
              <a:t>个</a:t>
            </a:r>
            <a:r>
              <a:rPr lang="zh-CN" altLang="en-US" sz="2400" dirty="0">
                <a:solidFill>
                  <a:srgbClr val="FF0000"/>
                </a:solidFill>
              </a:rPr>
              <a:t>就绪进程队列</a:t>
            </a:r>
            <a:r>
              <a:rPr lang="en-US" altLang="zh-CN" sz="2400" dirty="0"/>
              <a:t>(</a:t>
            </a:r>
            <a:r>
              <a:rPr lang="en-US" altLang="zh-CN" sz="2400" dirty="0" err="1"/>
              <a:t>runqueue</a:t>
            </a:r>
            <a:r>
              <a:rPr lang="en-US" altLang="zh-CN" sz="2400" dirty="0"/>
              <a:t>)</a:t>
            </a:r>
            <a:r>
              <a:rPr lang="zh-CN" altLang="en-US" sz="2400" dirty="0"/>
              <a:t>，每个队列对应于</a:t>
            </a:r>
            <a:r>
              <a:rPr lang="en-US" altLang="zh-CN" sz="2400" dirty="0"/>
              <a:t>140</a:t>
            </a:r>
            <a:r>
              <a:rPr lang="zh-CN" altLang="en-US" sz="2400" dirty="0"/>
              <a:t>个优先级</a:t>
            </a:r>
            <a:r>
              <a:rPr lang="zh-CN" altLang="en-US" sz="2400" dirty="0" smtClean="0"/>
              <a:t>的一个</a:t>
            </a:r>
            <a:endParaRPr lang="zh-CN" altLang="en-US" sz="2400" dirty="0"/>
          </a:p>
          <a:p>
            <a:pPr lvl="1"/>
            <a:r>
              <a:rPr lang="zh-CN" altLang="en-US" sz="2200" dirty="0"/>
              <a:t>通过</a:t>
            </a:r>
            <a:r>
              <a:rPr lang="zh-CN" altLang="en-US" sz="2200" dirty="0">
                <a:solidFill>
                  <a:srgbClr val="FF0000"/>
                </a:solidFill>
              </a:rPr>
              <a:t>位图</a:t>
            </a:r>
            <a:r>
              <a:rPr lang="zh-CN" altLang="en-US" sz="2200" dirty="0"/>
              <a:t>标记队列</a:t>
            </a:r>
            <a:r>
              <a:rPr lang="zh-CN" altLang="en-US" sz="2200" dirty="0" smtClean="0"/>
              <a:t>状态</a:t>
            </a:r>
            <a:endParaRPr lang="en-US" altLang="zh-CN" sz="2200" dirty="0" smtClean="0"/>
          </a:p>
          <a:p>
            <a:pPr lvl="1"/>
            <a:r>
              <a:rPr lang="zh-CN" altLang="en-US" sz="2200" dirty="0" smtClean="0"/>
              <a:t>调度</a:t>
            </a:r>
            <a:r>
              <a:rPr lang="zh-CN" altLang="en-US" sz="2200" dirty="0"/>
              <a:t>时，通过</a:t>
            </a:r>
            <a:r>
              <a:rPr lang="en-US" altLang="zh-CN" sz="2200" dirty="0" err="1" smtClean="0">
                <a:solidFill>
                  <a:srgbClr val="FF0000"/>
                </a:solidFill>
              </a:rPr>
              <a:t>find_first_bit</a:t>
            </a:r>
            <a:r>
              <a:rPr lang="en-US" altLang="zh-CN" sz="2200" dirty="0" smtClean="0">
                <a:solidFill>
                  <a:srgbClr val="FF0000"/>
                </a:solidFill>
              </a:rPr>
              <a:t>()</a:t>
            </a:r>
            <a:r>
              <a:rPr lang="zh-CN" altLang="en-US" sz="2200" dirty="0" smtClean="0"/>
              <a:t>找到</a:t>
            </a:r>
            <a:r>
              <a:rPr lang="zh-CN" altLang="en-US" sz="2200" dirty="0"/>
              <a:t>第一</a:t>
            </a:r>
            <a:r>
              <a:rPr lang="zh-CN" altLang="en-US" sz="2200" dirty="0" smtClean="0"/>
              <a:t>个非空</a:t>
            </a:r>
            <a:r>
              <a:rPr lang="zh-CN" altLang="en-US" sz="2200" dirty="0"/>
              <a:t>的队列，并取队</a:t>
            </a:r>
            <a:r>
              <a:rPr lang="zh-CN" altLang="en-US" sz="2200" dirty="0" smtClean="0"/>
              <a:t>首进程</a:t>
            </a:r>
            <a:endParaRPr lang="zh-CN" altLang="en-US" sz="2200" dirty="0"/>
          </a:p>
          <a:p>
            <a:pPr lvl="1"/>
            <a:r>
              <a:rPr lang="zh-CN" altLang="en-US" sz="2200" dirty="0"/>
              <a:t>不管队列中有</a:t>
            </a:r>
            <a:r>
              <a:rPr lang="zh-CN" altLang="en-US" sz="2200" dirty="0" smtClean="0"/>
              <a:t>多少就绪</a:t>
            </a:r>
            <a:r>
              <a:rPr lang="zh-CN" altLang="en-US" sz="2200" dirty="0"/>
              <a:t>进程，挑选就绪程的</a:t>
            </a:r>
            <a:r>
              <a:rPr lang="zh-CN" altLang="en-US" sz="2200" dirty="0" smtClean="0"/>
              <a:t>速度恒定，因此称为</a:t>
            </a:r>
            <a:r>
              <a:rPr lang="en-US" altLang="zh-CN" sz="2200" dirty="0"/>
              <a:t>0(1)</a:t>
            </a:r>
            <a:r>
              <a:rPr lang="zh-CN" altLang="en-US" sz="2200" dirty="0" smtClean="0"/>
              <a:t>算法</a:t>
            </a:r>
            <a:endParaRPr lang="zh-CN" altLang="en-US" sz="2200"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4"/>
          <p:cNvSpPr>
            <a:spLocks noGrp="1"/>
          </p:cNvSpPr>
          <p:nvPr>
            <p:ph type="sldNum" sz="quarter" idx="10"/>
          </p:nvPr>
        </p:nvSpPr>
        <p:spPr/>
        <p:txBody>
          <a:bodyPr/>
          <a:lstStyle/>
          <a:p>
            <a:fld id="{DC901D15-7D0D-4FD0-A253-F5BE8179F68D}" type="slidenum">
              <a:rPr lang="en-US" altLang="zh-CN"/>
              <a:pPr/>
              <a:t>71</a:t>
            </a:fld>
            <a:endParaRPr lang="en-US" altLang="zh-CN"/>
          </a:p>
        </p:txBody>
      </p:sp>
      <p:sp>
        <p:nvSpPr>
          <p:cNvPr id="823304" name="Rectangle 8"/>
          <p:cNvSpPr>
            <a:spLocks noGrp="1" noChangeArrowheads="1"/>
          </p:cNvSpPr>
          <p:nvPr>
            <p:ph type="title"/>
          </p:nvPr>
        </p:nvSpPr>
        <p:spPr/>
        <p:txBody>
          <a:bodyPr/>
          <a:lstStyle/>
          <a:p>
            <a:r>
              <a:rPr lang="en-US" altLang="zh-CN" dirty="0" smtClean="0"/>
              <a:t>O(1</a:t>
            </a:r>
            <a:r>
              <a:rPr lang="en-US" altLang="zh-CN" dirty="0"/>
              <a:t>)</a:t>
            </a:r>
            <a:r>
              <a:rPr lang="zh-CN" altLang="en-US" dirty="0"/>
              <a:t>级调度算法结构</a:t>
            </a:r>
          </a:p>
        </p:txBody>
      </p:sp>
      <p:sp>
        <p:nvSpPr>
          <p:cNvPr id="823299" name="Rectangle 3"/>
          <p:cNvSpPr>
            <a:spLocks noGrp="1" noChangeArrowheads="1"/>
          </p:cNvSpPr>
          <p:nvPr>
            <p:ph type="body" sz="half" idx="1"/>
          </p:nvPr>
        </p:nvSpPr>
        <p:spPr/>
        <p:txBody>
          <a:bodyPr/>
          <a:lstStyle/>
          <a:p>
            <a:endParaRPr lang="zh-CN" altLang="zh-CN" sz="2400"/>
          </a:p>
        </p:txBody>
      </p:sp>
      <p:graphicFrame>
        <p:nvGraphicFramePr>
          <p:cNvPr id="823303" name="Object 7"/>
          <p:cNvGraphicFramePr>
            <a:graphicFrameLocks noGrp="1" noChangeAspect="1"/>
          </p:cNvGraphicFramePr>
          <p:nvPr>
            <p:ph sz="half" idx="4294967295"/>
          </p:nvPr>
        </p:nvGraphicFramePr>
        <p:xfrm>
          <a:off x="1692275" y="1955800"/>
          <a:ext cx="6697663" cy="4902200"/>
        </p:xfrm>
        <a:graphic>
          <a:graphicData uri="http://schemas.openxmlformats.org/presentationml/2006/ole">
            <mc:AlternateContent xmlns:mc="http://schemas.openxmlformats.org/markup-compatibility/2006">
              <mc:Choice xmlns:v="urn:schemas-microsoft-com:vml" Requires="v">
                <p:oleObj spid="_x0000_s823533" name="图片" r:id="rId3" imgW="3305880" imgH="2419920" progId="Word.Picture.8">
                  <p:embed/>
                </p:oleObj>
              </mc:Choice>
              <mc:Fallback>
                <p:oleObj name="图片" r:id="rId3" imgW="3305880" imgH="2419920" progId="Word.Picture.8">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1955800"/>
                        <a:ext cx="6697663" cy="4902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823311" name="Group 15"/>
          <p:cNvGrpSpPr>
            <a:grpSpLocks/>
          </p:cNvGrpSpPr>
          <p:nvPr/>
        </p:nvGrpSpPr>
        <p:grpSpPr bwMode="auto">
          <a:xfrm>
            <a:off x="836613" y="1420813"/>
            <a:ext cx="3238500" cy="1503362"/>
            <a:chOff x="527" y="895"/>
            <a:chExt cx="2040" cy="947"/>
          </a:xfrm>
        </p:grpSpPr>
        <p:sp>
          <p:nvSpPr>
            <p:cNvPr id="823308" name="Rectangle 12"/>
            <p:cNvSpPr>
              <a:spLocks noChangeArrowheads="1"/>
            </p:cNvSpPr>
            <p:nvPr/>
          </p:nvSpPr>
          <p:spPr bwMode="auto">
            <a:xfrm>
              <a:off x="527" y="895"/>
              <a:ext cx="2040" cy="288"/>
            </a:xfrm>
            <a:prstGeom prst="rect">
              <a:avLst/>
            </a:prstGeom>
            <a:noFill/>
            <a:ln w="9525">
              <a:noFill/>
              <a:miter lim="800000"/>
              <a:headEnd/>
              <a:tailEnd/>
            </a:ln>
            <a:effectLst/>
          </p:spPr>
          <p:txBody>
            <a:bodyPr wrap="none">
              <a:spAutoFit/>
            </a:bodyPr>
            <a:lstStyle/>
            <a:p>
              <a:r>
                <a:rPr kumimoji="0" lang="en-US" altLang="en-US" sz="2400" b="1">
                  <a:effectLst>
                    <a:outerShdw blurRad="38100" dist="38100" dir="2700000" algn="tl">
                      <a:srgbClr val="C0C0C0"/>
                    </a:outerShdw>
                  </a:effectLst>
                </a:rPr>
                <a:t>prio_array_t arrays[2];</a:t>
              </a:r>
              <a:endParaRPr kumimoji="0" lang="en-US" altLang="zh-CN" sz="2400" b="1">
                <a:effectLst>
                  <a:outerShdw blurRad="38100" dist="38100" dir="2700000" algn="tl">
                    <a:srgbClr val="C0C0C0"/>
                  </a:outerShdw>
                </a:effectLst>
              </a:endParaRPr>
            </a:p>
          </p:txBody>
        </p:sp>
        <p:sp>
          <p:nvSpPr>
            <p:cNvPr id="823310" name="Line 14"/>
            <p:cNvSpPr>
              <a:spLocks noChangeShapeType="1"/>
            </p:cNvSpPr>
            <p:nvPr/>
          </p:nvSpPr>
          <p:spPr bwMode="auto">
            <a:xfrm>
              <a:off x="1383" y="1162"/>
              <a:ext cx="0" cy="680"/>
            </a:xfrm>
            <a:prstGeom prst="line">
              <a:avLst/>
            </a:prstGeom>
            <a:noFill/>
            <a:ln w="38100">
              <a:solidFill>
                <a:srgbClr val="FF0D0D"/>
              </a:solidFill>
              <a:prstDash val="dash"/>
              <a:round/>
              <a:headEnd/>
              <a:tailEnd type="triangle" w="med" len="med"/>
            </a:ln>
            <a:effectLst/>
          </p:spPr>
          <p:txBody>
            <a:bodyPr>
              <a:spAutoFit/>
            </a:bodyPr>
            <a:lstStyle/>
            <a:p>
              <a:endParaRPr lang="zh-CN" altLang="en-US"/>
            </a:p>
          </p:txBody>
        </p:sp>
      </p:grpSp>
      <p:sp>
        <p:nvSpPr>
          <p:cNvPr id="9"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12DF3383-CB88-483A-A0F1-3B693564ADF5}" type="slidenum">
              <a:rPr lang="en-US" altLang="zh-CN"/>
              <a:pPr/>
              <a:t>72</a:t>
            </a:fld>
            <a:endParaRPr lang="en-US" altLang="zh-CN"/>
          </a:p>
        </p:txBody>
      </p:sp>
      <p:sp>
        <p:nvSpPr>
          <p:cNvPr id="825346" name="Rectangle 2"/>
          <p:cNvSpPr>
            <a:spLocks noGrp="1" noChangeArrowheads="1"/>
          </p:cNvSpPr>
          <p:nvPr>
            <p:ph type="title"/>
          </p:nvPr>
        </p:nvSpPr>
        <p:spPr/>
        <p:txBody>
          <a:bodyPr/>
          <a:lstStyle/>
          <a:p>
            <a:r>
              <a:rPr lang="zh-CN" altLang="en-US" dirty="0" smtClean="0"/>
              <a:t>优先</a:t>
            </a:r>
            <a:r>
              <a:rPr lang="zh-CN" altLang="en-US" dirty="0"/>
              <a:t>级数组数据结构</a:t>
            </a:r>
          </a:p>
        </p:txBody>
      </p:sp>
      <p:sp>
        <p:nvSpPr>
          <p:cNvPr id="825347" name="Rectangle 3"/>
          <p:cNvSpPr>
            <a:spLocks noGrp="1" noChangeArrowheads="1"/>
          </p:cNvSpPr>
          <p:nvPr>
            <p:ph type="body" idx="1"/>
          </p:nvPr>
        </p:nvSpPr>
        <p:spPr>
          <a:xfrm>
            <a:off x="611188" y="1268413"/>
            <a:ext cx="8532812" cy="3384550"/>
          </a:xfrm>
        </p:spPr>
        <p:txBody>
          <a:bodyPr/>
          <a:lstStyle/>
          <a:p>
            <a:pPr>
              <a:spcBef>
                <a:spcPts val="0"/>
              </a:spcBef>
            </a:pPr>
            <a:r>
              <a:rPr lang="en-US" altLang="en-US" dirty="0" err="1" smtClean="0"/>
              <a:t>prio_array_t</a:t>
            </a:r>
            <a:r>
              <a:rPr lang="en-US" altLang="en-US" dirty="0" smtClean="0"/>
              <a:t> </a:t>
            </a:r>
            <a:r>
              <a:rPr lang="en-US" altLang="en-US" dirty="0" smtClean="0">
                <a:solidFill>
                  <a:srgbClr val="FF3300"/>
                </a:solidFill>
              </a:rPr>
              <a:t>*active, *expired</a:t>
            </a:r>
            <a:r>
              <a:rPr lang="en-US" altLang="en-US" dirty="0" smtClean="0"/>
              <a:t>, arrays[2];</a:t>
            </a:r>
            <a:endParaRPr lang="en-US" altLang="zh-CN" dirty="0" smtClean="0"/>
          </a:p>
          <a:p>
            <a:pPr lvl="1">
              <a:spcBef>
                <a:spcPts val="0"/>
              </a:spcBef>
            </a:pPr>
            <a:r>
              <a:rPr lang="zh-CN" altLang="en-US" dirty="0" smtClean="0"/>
              <a:t>根据时间片是否被用完将就绪队列分成两类</a:t>
            </a:r>
          </a:p>
          <a:p>
            <a:pPr lvl="2">
              <a:spcBef>
                <a:spcPts val="0"/>
              </a:spcBef>
            </a:pPr>
            <a:r>
              <a:rPr lang="en-US" altLang="zh-CN" dirty="0" smtClean="0"/>
              <a:t>active</a:t>
            </a:r>
            <a:r>
              <a:rPr lang="zh-CN" altLang="en-US" dirty="0"/>
              <a:t>：时间片没有用完，当前可被调度的就绪</a:t>
            </a:r>
            <a:r>
              <a:rPr lang="zh-CN" altLang="en-US" dirty="0" smtClean="0"/>
              <a:t>进程</a:t>
            </a:r>
            <a:endParaRPr lang="zh-CN" altLang="en-US" dirty="0"/>
          </a:p>
          <a:p>
            <a:pPr lvl="2">
              <a:spcBef>
                <a:spcPts val="0"/>
              </a:spcBef>
            </a:pPr>
            <a:r>
              <a:rPr lang="en-US" altLang="zh-CN" dirty="0"/>
              <a:t>expired</a:t>
            </a:r>
            <a:r>
              <a:rPr lang="zh-CN" altLang="en-US" dirty="0"/>
              <a:t>：时间片已用完的就绪</a:t>
            </a:r>
            <a:r>
              <a:rPr lang="zh-CN" altLang="en-US" dirty="0" smtClean="0"/>
              <a:t>进程</a:t>
            </a:r>
            <a:endParaRPr lang="zh-CN" altLang="en-US" dirty="0"/>
          </a:p>
          <a:p>
            <a:pPr lvl="1">
              <a:spcBef>
                <a:spcPts val="0"/>
              </a:spcBef>
            </a:pPr>
            <a:r>
              <a:rPr lang="en-US" altLang="zh-CN" dirty="0" smtClean="0"/>
              <a:t>arrays</a:t>
            </a:r>
            <a:r>
              <a:rPr lang="zh-CN" altLang="en-US" dirty="0" smtClean="0"/>
              <a:t>是</a:t>
            </a:r>
            <a:r>
              <a:rPr lang="zh-CN" altLang="en-US" dirty="0"/>
              <a:t>两类就绪队列的容器，</a:t>
            </a:r>
            <a:r>
              <a:rPr lang="en-US" altLang="zh-CN" dirty="0" smtClean="0"/>
              <a:t>active</a:t>
            </a:r>
            <a:r>
              <a:rPr lang="zh-CN" altLang="en-US" dirty="0" smtClean="0"/>
              <a:t>和 </a:t>
            </a:r>
            <a:r>
              <a:rPr lang="en-US" altLang="zh-CN" dirty="0" smtClean="0"/>
              <a:t>expired</a:t>
            </a:r>
            <a:r>
              <a:rPr lang="zh-CN" altLang="en-US" dirty="0" smtClean="0"/>
              <a:t>分别</a:t>
            </a:r>
            <a:r>
              <a:rPr lang="zh-CN" altLang="en-US" dirty="0"/>
              <a:t>指向其中一</a:t>
            </a:r>
            <a:r>
              <a:rPr lang="zh-CN" altLang="en-US" dirty="0" smtClean="0"/>
              <a:t>个</a:t>
            </a:r>
            <a:endParaRPr lang="zh-CN" altLang="en-US" dirty="0"/>
          </a:p>
          <a:p>
            <a:pPr lvl="2">
              <a:spcBef>
                <a:spcPts val="0"/>
              </a:spcBef>
            </a:pPr>
            <a:r>
              <a:rPr lang="en-US" altLang="zh-CN" dirty="0" smtClean="0"/>
              <a:t>active</a:t>
            </a:r>
            <a:r>
              <a:rPr lang="zh-CN" altLang="en-US" dirty="0" smtClean="0"/>
              <a:t>中</a:t>
            </a:r>
            <a:r>
              <a:rPr lang="zh-CN" altLang="en-US" dirty="0"/>
              <a:t>的进程一旦</a:t>
            </a:r>
            <a:r>
              <a:rPr lang="zh-CN" altLang="en-US" dirty="0" smtClean="0"/>
              <a:t>用完自身时间片</a:t>
            </a:r>
            <a:r>
              <a:rPr lang="zh-CN" altLang="en-US" dirty="0"/>
              <a:t>，就被转移到 </a:t>
            </a:r>
            <a:r>
              <a:rPr lang="en-US" altLang="zh-CN" dirty="0" smtClean="0"/>
              <a:t>expired</a:t>
            </a:r>
            <a:r>
              <a:rPr lang="zh-CN" altLang="en-US" dirty="0" smtClean="0"/>
              <a:t>，并重新设置新的初始时间片</a:t>
            </a:r>
            <a:endParaRPr lang="zh-CN" altLang="en-US" dirty="0"/>
          </a:p>
          <a:p>
            <a:pPr lvl="2">
              <a:spcBef>
                <a:spcPts val="0"/>
              </a:spcBef>
            </a:pPr>
            <a:r>
              <a:rPr lang="zh-CN" altLang="en-US" dirty="0" smtClean="0"/>
              <a:t> </a:t>
            </a:r>
            <a:r>
              <a:rPr lang="en-US" altLang="zh-CN" dirty="0" smtClean="0"/>
              <a:t>active</a:t>
            </a:r>
            <a:r>
              <a:rPr lang="zh-CN" altLang="en-US" dirty="0" smtClean="0"/>
              <a:t>为</a:t>
            </a:r>
            <a:r>
              <a:rPr lang="zh-CN" altLang="en-US" dirty="0"/>
              <a:t>空时</a:t>
            </a:r>
            <a:r>
              <a:rPr lang="zh-CN" altLang="en-US" dirty="0" smtClean="0"/>
              <a:t>，表示</a:t>
            </a:r>
            <a:r>
              <a:rPr lang="zh-CN" altLang="en-US" dirty="0"/>
              <a:t>当前所有进程的时间片都消耗</a:t>
            </a:r>
            <a:r>
              <a:rPr lang="zh-CN" altLang="en-US" dirty="0" smtClean="0"/>
              <a:t>完</a:t>
            </a:r>
            <a:endParaRPr lang="en-US" altLang="zh-CN" dirty="0" smtClean="0"/>
          </a:p>
          <a:p>
            <a:pPr lvl="3">
              <a:spcBef>
                <a:spcPts val="0"/>
              </a:spcBef>
            </a:pPr>
            <a:r>
              <a:rPr lang="en-US" altLang="zh-CN" dirty="0" smtClean="0"/>
              <a:t>active </a:t>
            </a:r>
            <a:r>
              <a:rPr lang="zh-CN" altLang="en-US" dirty="0"/>
              <a:t>和 </a:t>
            </a:r>
            <a:r>
              <a:rPr lang="en-US" altLang="zh-CN" dirty="0"/>
              <a:t>expired </a:t>
            </a:r>
            <a:r>
              <a:rPr lang="zh-CN" altLang="en-US" dirty="0" smtClean="0"/>
              <a:t>对调</a:t>
            </a:r>
            <a:r>
              <a:rPr lang="zh-CN" altLang="en-US" dirty="0"/>
              <a:t>，重新开始下一轮的时间片递减</a:t>
            </a:r>
            <a:r>
              <a:rPr lang="zh-CN" altLang="en-US" dirty="0" smtClean="0"/>
              <a:t>过程</a:t>
            </a:r>
            <a:endParaRPr lang="zh-CN" altLang="en-US" dirty="0"/>
          </a:p>
        </p:txBody>
      </p:sp>
      <p:pic>
        <p:nvPicPr>
          <p:cNvPr id="825350" name="Picture 6"/>
          <p:cNvPicPr>
            <a:picLocks noChangeAspect="1" noChangeArrowheads="1"/>
          </p:cNvPicPr>
          <p:nvPr/>
        </p:nvPicPr>
        <p:blipFill>
          <a:blip r:embed="rId2" cstate="print"/>
          <a:srcRect/>
          <a:stretch>
            <a:fillRect/>
          </a:stretch>
        </p:blipFill>
        <p:spPr bwMode="auto">
          <a:xfrm>
            <a:off x="1428728" y="4972205"/>
            <a:ext cx="6715172" cy="1814381"/>
          </a:xfrm>
          <a:prstGeom prst="rect">
            <a:avLst/>
          </a:prstGeom>
          <a:noFill/>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435BF12F-F56B-417C-931F-D099709D4448}" type="slidenum">
              <a:rPr lang="en-US" altLang="zh-CN"/>
              <a:pPr/>
              <a:t>73</a:t>
            </a:fld>
            <a:endParaRPr lang="en-US" altLang="zh-CN"/>
          </a:p>
        </p:txBody>
      </p:sp>
      <p:sp>
        <p:nvSpPr>
          <p:cNvPr id="880642" name="Rectangle 2"/>
          <p:cNvSpPr>
            <a:spLocks noGrp="1" noChangeArrowheads="1"/>
          </p:cNvSpPr>
          <p:nvPr>
            <p:ph type="title"/>
          </p:nvPr>
        </p:nvSpPr>
        <p:spPr/>
        <p:txBody>
          <a:bodyPr/>
          <a:lstStyle/>
          <a:p>
            <a:r>
              <a:rPr lang="zh-CN" altLang="en-US" dirty="0" smtClean="0"/>
              <a:t>就绪</a:t>
            </a:r>
            <a:r>
              <a:rPr lang="zh-CN" altLang="en-US" dirty="0"/>
              <a:t>队列状态的交换</a:t>
            </a:r>
          </a:p>
        </p:txBody>
      </p:sp>
      <p:sp>
        <p:nvSpPr>
          <p:cNvPr id="880645" name="Rectangle 5"/>
          <p:cNvSpPr>
            <a:spLocks noGrp="1" noChangeArrowheads="1"/>
          </p:cNvSpPr>
          <p:nvPr>
            <p:ph type="body" idx="1"/>
          </p:nvPr>
        </p:nvSpPr>
        <p:spPr/>
        <p:txBody>
          <a:bodyPr/>
          <a:lstStyle/>
          <a:p>
            <a:pPr>
              <a:spcBef>
                <a:spcPts val="300"/>
              </a:spcBef>
            </a:pPr>
            <a:r>
              <a:rPr lang="zh-CN" altLang="en-US" dirty="0"/>
              <a:t>交换时机</a:t>
            </a:r>
          </a:p>
          <a:p>
            <a:pPr lvl="1">
              <a:spcBef>
                <a:spcPts val="300"/>
              </a:spcBef>
            </a:pPr>
            <a:r>
              <a:rPr lang="en-US" altLang="zh-CN" dirty="0" smtClean="0"/>
              <a:t>active</a:t>
            </a:r>
            <a:r>
              <a:rPr lang="zh-CN" altLang="en-US" dirty="0" smtClean="0"/>
              <a:t>数组的</a:t>
            </a:r>
            <a:r>
              <a:rPr lang="zh-CN" altLang="en-US" dirty="0"/>
              <a:t>可执行队列上的进程为空</a:t>
            </a:r>
          </a:p>
          <a:p>
            <a:pPr>
              <a:spcBef>
                <a:spcPts val="300"/>
              </a:spcBef>
            </a:pPr>
            <a:r>
              <a:rPr lang="zh-CN" altLang="en-US" dirty="0"/>
              <a:t>时间片计算时机</a:t>
            </a:r>
          </a:p>
          <a:p>
            <a:pPr lvl="1">
              <a:spcBef>
                <a:spcPts val="300"/>
              </a:spcBef>
            </a:pPr>
            <a:r>
              <a:rPr lang="zh-CN" altLang="en-US" dirty="0"/>
              <a:t>进程</a:t>
            </a:r>
            <a:r>
              <a:rPr lang="zh-CN" altLang="en-US" dirty="0" smtClean="0"/>
              <a:t>由</a:t>
            </a:r>
            <a:r>
              <a:rPr lang="en-US" altLang="zh-CN" dirty="0" smtClean="0"/>
              <a:t>active</a:t>
            </a:r>
            <a:r>
              <a:rPr lang="zh-CN" altLang="en-US" dirty="0" smtClean="0"/>
              <a:t>数组</a:t>
            </a:r>
            <a:r>
              <a:rPr lang="zh-CN" altLang="en-US" dirty="0"/>
              <a:t>移</a:t>
            </a:r>
            <a:r>
              <a:rPr lang="zh-CN" altLang="en-US" dirty="0" smtClean="0"/>
              <a:t>至</a:t>
            </a:r>
            <a:r>
              <a:rPr lang="en-US" altLang="zh-CN" dirty="0" smtClean="0"/>
              <a:t>expired</a:t>
            </a:r>
            <a:r>
              <a:rPr lang="zh-CN" altLang="en-US" dirty="0" smtClean="0"/>
              <a:t>数组</a:t>
            </a:r>
            <a:r>
              <a:rPr lang="zh-CN" altLang="en-US" dirty="0"/>
              <a:t>之前</a:t>
            </a:r>
          </a:p>
          <a:p>
            <a:pPr>
              <a:spcBef>
                <a:spcPts val="300"/>
              </a:spcBef>
            </a:pPr>
            <a:r>
              <a:rPr lang="zh-CN" altLang="en-US" dirty="0"/>
              <a:t>交换方法（在</a:t>
            </a:r>
            <a:r>
              <a:rPr lang="en-US" altLang="zh-CN" dirty="0"/>
              <a:t>schedule()</a:t>
            </a:r>
            <a:r>
              <a:rPr lang="zh-CN" altLang="en-US" dirty="0"/>
              <a:t>中）</a:t>
            </a:r>
          </a:p>
          <a:p>
            <a:pPr>
              <a:spcBef>
                <a:spcPts val="300"/>
              </a:spcBef>
            </a:pPr>
            <a:endParaRPr lang="en-US" altLang="zh-CN" dirty="0"/>
          </a:p>
        </p:txBody>
      </p:sp>
      <p:pic>
        <p:nvPicPr>
          <p:cNvPr id="880646" name="Picture 6"/>
          <p:cNvPicPr>
            <a:picLocks noChangeAspect="1" noChangeArrowheads="1"/>
          </p:cNvPicPr>
          <p:nvPr/>
        </p:nvPicPr>
        <p:blipFill>
          <a:blip r:embed="rId2" cstate="print"/>
          <a:srcRect/>
          <a:stretch>
            <a:fillRect/>
          </a:stretch>
        </p:blipFill>
        <p:spPr bwMode="auto">
          <a:xfrm>
            <a:off x="642910" y="4000504"/>
            <a:ext cx="8072494" cy="2392696"/>
          </a:xfrm>
          <a:prstGeom prst="rect">
            <a:avLst/>
          </a:prstGeom>
          <a:noFill/>
          <a:ln w="9525">
            <a:noFill/>
            <a:miter lim="800000"/>
            <a:headEnd/>
            <a:tailEnd/>
          </a:ln>
          <a:effectLst/>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ECE7D6E4-F348-4A0B-AC66-C7F8FC8242FA}" type="slidenum">
              <a:rPr lang="en-US" altLang="zh-CN"/>
              <a:pPr/>
              <a:t>74</a:t>
            </a:fld>
            <a:endParaRPr lang="en-US" altLang="zh-CN"/>
          </a:p>
        </p:txBody>
      </p:sp>
      <p:sp>
        <p:nvSpPr>
          <p:cNvPr id="832514" name="Rectangle 2"/>
          <p:cNvSpPr>
            <a:spLocks noGrp="1" noChangeArrowheads="1"/>
          </p:cNvSpPr>
          <p:nvPr>
            <p:ph type="title"/>
          </p:nvPr>
        </p:nvSpPr>
        <p:spPr/>
        <p:txBody>
          <a:bodyPr/>
          <a:lstStyle/>
          <a:p>
            <a:r>
              <a:rPr lang="zh-CN" altLang="en-US" dirty="0" smtClean="0"/>
              <a:t>优先</a:t>
            </a:r>
            <a:r>
              <a:rPr lang="zh-CN" altLang="en-US" dirty="0"/>
              <a:t>级数组定义</a:t>
            </a:r>
          </a:p>
        </p:txBody>
      </p:sp>
      <p:sp>
        <p:nvSpPr>
          <p:cNvPr id="832515" name="Rectangle 3"/>
          <p:cNvSpPr>
            <a:spLocks noGrp="1" noChangeArrowheads="1"/>
          </p:cNvSpPr>
          <p:nvPr>
            <p:ph type="body" idx="1"/>
          </p:nvPr>
        </p:nvSpPr>
        <p:spPr/>
        <p:txBody>
          <a:bodyPr/>
          <a:lstStyle/>
          <a:p>
            <a:r>
              <a:rPr lang="en-US" altLang="zh-CN" dirty="0" err="1"/>
              <a:t>struct</a:t>
            </a:r>
            <a:r>
              <a:rPr lang="en-US" altLang="zh-CN" dirty="0"/>
              <a:t> </a:t>
            </a:r>
            <a:r>
              <a:rPr lang="en-US" altLang="zh-CN" dirty="0" err="1"/>
              <a:t>prio_array</a:t>
            </a:r>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r>
              <a:rPr kumimoji="0" lang="en-US" altLang="zh-CN" dirty="0" smtClean="0"/>
              <a:t>queue</a:t>
            </a:r>
            <a:r>
              <a:rPr kumimoji="0" lang="zh-CN" altLang="en-US" dirty="0" smtClean="0"/>
              <a:t>：指定</a:t>
            </a:r>
            <a:r>
              <a:rPr kumimoji="0" lang="zh-CN" altLang="en-US" dirty="0"/>
              <a:t>优先级</a:t>
            </a:r>
            <a:r>
              <a:rPr kumimoji="0" lang="zh-CN" altLang="en-US" dirty="0" smtClean="0"/>
              <a:t>进程链表的指针</a:t>
            </a:r>
            <a:endParaRPr kumimoji="0" lang="en-US" altLang="zh-CN" dirty="0" smtClean="0"/>
          </a:p>
          <a:p>
            <a:pPr lvl="2"/>
            <a:r>
              <a:rPr kumimoji="0" lang="zh-CN" altLang="en-US" dirty="0" smtClean="0"/>
              <a:t>如</a:t>
            </a:r>
            <a:r>
              <a:rPr kumimoji="0" lang="en-US" altLang="zh-CN" dirty="0"/>
              <a:t>queue[</a:t>
            </a:r>
            <a:r>
              <a:rPr kumimoji="0" lang="en-US" altLang="zh-CN" dirty="0" err="1"/>
              <a:t>i</a:t>
            </a:r>
            <a:r>
              <a:rPr kumimoji="0" lang="en-US" altLang="zh-CN" dirty="0" smtClean="0"/>
              <a:t>]</a:t>
            </a:r>
            <a:r>
              <a:rPr kumimoji="0" lang="zh-CN" altLang="en-US" dirty="0" smtClean="0"/>
              <a:t>是</a:t>
            </a:r>
            <a:r>
              <a:rPr kumimoji="0" lang="en-US" altLang="zh-CN" dirty="0"/>
              <a:t>priority</a:t>
            </a:r>
            <a:r>
              <a:rPr kumimoji="0" lang="zh-CN" altLang="en-US" dirty="0" smtClean="0"/>
              <a:t>为</a:t>
            </a:r>
            <a:r>
              <a:rPr kumimoji="0" lang="en-US" altLang="zh-CN" dirty="0" smtClean="0"/>
              <a:t>i</a:t>
            </a:r>
            <a:r>
              <a:rPr kumimoji="0" lang="zh-CN" altLang="en-US" dirty="0" smtClean="0"/>
              <a:t>的</a:t>
            </a:r>
            <a:r>
              <a:rPr kumimoji="0" lang="zh-CN" altLang="en-US" dirty="0"/>
              <a:t>进程的</a:t>
            </a:r>
            <a:r>
              <a:rPr kumimoji="0" lang="zh-CN" altLang="en-US" dirty="0" smtClean="0"/>
              <a:t>指针</a:t>
            </a:r>
            <a:endParaRPr kumimoji="0" lang="zh-CN" altLang="en-US" dirty="0"/>
          </a:p>
          <a:p>
            <a:pPr lvl="1"/>
            <a:r>
              <a:rPr kumimoji="0" lang="en-US" altLang="zh-CN" dirty="0" smtClean="0"/>
              <a:t>bitmap</a:t>
            </a:r>
            <a:r>
              <a:rPr kumimoji="0" lang="zh-CN" altLang="en-US" dirty="0" smtClean="0"/>
              <a:t>：优先级位图</a:t>
            </a:r>
            <a:endParaRPr kumimoji="0" lang="en-US" altLang="zh-CN" dirty="0" smtClean="0"/>
          </a:p>
          <a:p>
            <a:pPr lvl="2"/>
            <a:r>
              <a:rPr kumimoji="0" lang="zh-CN" altLang="en-US" dirty="0" smtClean="0"/>
              <a:t>每</a:t>
            </a:r>
            <a:r>
              <a:rPr kumimoji="0" lang="zh-CN" altLang="en-US" dirty="0"/>
              <a:t>一位</a:t>
            </a:r>
            <a:r>
              <a:rPr kumimoji="0" lang="zh-CN" altLang="en-US" dirty="0" smtClean="0"/>
              <a:t>代表一</a:t>
            </a:r>
            <a:r>
              <a:rPr kumimoji="0" lang="zh-CN" altLang="en-US" dirty="0"/>
              <a:t>个</a:t>
            </a:r>
            <a:r>
              <a:rPr kumimoji="0" lang="zh-CN" altLang="en-US" dirty="0" smtClean="0"/>
              <a:t>优先级</a:t>
            </a:r>
            <a:endParaRPr kumimoji="0" lang="zh-CN" altLang="en-US" dirty="0"/>
          </a:p>
          <a:p>
            <a:pPr lvl="1"/>
            <a:r>
              <a:rPr kumimoji="0" lang="en-US" altLang="zh-CN" dirty="0" smtClean="0"/>
              <a:t>MAX_PRIO</a:t>
            </a:r>
            <a:r>
              <a:rPr kumimoji="0" lang="zh-CN" altLang="en-US" dirty="0" smtClean="0"/>
              <a:t>：优先级数量</a:t>
            </a:r>
            <a:endParaRPr lang="en-US" altLang="zh-CN" dirty="0"/>
          </a:p>
        </p:txBody>
      </p:sp>
      <p:pic>
        <p:nvPicPr>
          <p:cNvPr id="832516" name="Picture 4"/>
          <p:cNvPicPr>
            <a:picLocks noChangeAspect="1" noChangeArrowheads="1"/>
          </p:cNvPicPr>
          <p:nvPr/>
        </p:nvPicPr>
        <p:blipFill>
          <a:blip r:embed="rId2" cstate="print"/>
          <a:srcRect/>
          <a:stretch>
            <a:fillRect/>
          </a:stretch>
        </p:blipFill>
        <p:spPr bwMode="auto">
          <a:xfrm>
            <a:off x="646113" y="1844675"/>
            <a:ext cx="8497887" cy="1716088"/>
          </a:xfrm>
          <a:prstGeom prst="rect">
            <a:avLst/>
          </a:prstGeom>
          <a:noFill/>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25FC0012-88A1-429F-AD40-5710735536E7}" type="slidenum">
              <a:rPr lang="en-US" altLang="zh-CN"/>
              <a:pPr/>
              <a:t>75</a:t>
            </a:fld>
            <a:endParaRPr lang="en-US" altLang="zh-CN"/>
          </a:p>
        </p:txBody>
      </p:sp>
      <p:sp>
        <p:nvSpPr>
          <p:cNvPr id="827394" name="Rectangle 2"/>
          <p:cNvSpPr>
            <a:spLocks noGrp="1" noChangeArrowheads="1"/>
          </p:cNvSpPr>
          <p:nvPr>
            <p:ph type="title"/>
          </p:nvPr>
        </p:nvSpPr>
        <p:spPr/>
        <p:txBody>
          <a:bodyPr/>
          <a:lstStyle/>
          <a:p>
            <a:r>
              <a:rPr kumimoji="0" lang="en-US" altLang="zh-CN" dirty="0" smtClean="0"/>
              <a:t>MAX_PRIO</a:t>
            </a:r>
            <a:r>
              <a:rPr kumimoji="0" lang="zh-CN" altLang="en-US" dirty="0" smtClean="0"/>
              <a:t>定义</a:t>
            </a:r>
            <a:endParaRPr kumimoji="0" lang="zh-CN" altLang="en-US" dirty="0"/>
          </a:p>
        </p:txBody>
      </p:sp>
      <p:sp>
        <p:nvSpPr>
          <p:cNvPr id="827395" name="Rectangle 3"/>
          <p:cNvSpPr>
            <a:spLocks noGrp="1" noChangeArrowheads="1"/>
          </p:cNvSpPr>
          <p:nvPr>
            <p:ph type="body" idx="1"/>
          </p:nvPr>
        </p:nvSpPr>
        <p:spPr/>
        <p:txBody>
          <a:bodyPr/>
          <a:lstStyle/>
          <a:p>
            <a:endParaRPr lang="en-US" altLang="zh-CN" dirty="0"/>
          </a:p>
          <a:p>
            <a:r>
              <a:rPr kumimoji="0" lang="en-US" altLang="zh-CN" dirty="0"/>
              <a:t>1+7</a:t>
            </a:r>
            <a:r>
              <a:rPr kumimoji="0" lang="zh-CN" altLang="en-US" dirty="0"/>
              <a:t>的解释</a:t>
            </a:r>
          </a:p>
          <a:p>
            <a:pPr lvl="1"/>
            <a:r>
              <a:rPr kumimoji="0" lang="zh-CN" altLang="en-US" dirty="0"/>
              <a:t>优先级</a:t>
            </a:r>
            <a:r>
              <a:rPr kumimoji="0" lang="en-US" altLang="zh-CN" dirty="0"/>
              <a:t>0 ~ MAX_PRIO</a:t>
            </a:r>
            <a:r>
              <a:rPr kumimoji="0" lang="zh-CN" altLang="en-US" dirty="0"/>
              <a:t>（</a:t>
            </a:r>
            <a:r>
              <a:rPr kumimoji="0" lang="en-US" altLang="zh-CN" dirty="0"/>
              <a:t>140</a:t>
            </a:r>
            <a:r>
              <a:rPr kumimoji="0" lang="zh-CN" altLang="en-US" dirty="0"/>
              <a:t>）之间，共有</a:t>
            </a:r>
            <a:r>
              <a:rPr kumimoji="0" lang="en-US" altLang="zh-CN" dirty="0"/>
              <a:t>MAX_PRIO+1</a:t>
            </a:r>
            <a:r>
              <a:rPr kumimoji="0" lang="zh-CN" altLang="en-US" dirty="0"/>
              <a:t>个优先级，因此要加</a:t>
            </a:r>
            <a:r>
              <a:rPr kumimoji="0" lang="en-US" altLang="zh-CN" dirty="0" smtClean="0"/>
              <a:t>1</a:t>
            </a:r>
            <a:endParaRPr kumimoji="0" lang="zh-CN" altLang="en-US" dirty="0"/>
          </a:p>
          <a:p>
            <a:pPr lvl="1"/>
            <a:r>
              <a:rPr kumimoji="0" lang="zh-CN" altLang="en-US" dirty="0"/>
              <a:t>被除数为</a:t>
            </a:r>
            <a:r>
              <a:rPr kumimoji="0" lang="en-US" altLang="zh-CN" dirty="0"/>
              <a:t>8</a:t>
            </a:r>
            <a:r>
              <a:rPr kumimoji="0" lang="zh-CN" altLang="en-US" dirty="0"/>
              <a:t>，加</a:t>
            </a:r>
            <a:r>
              <a:rPr kumimoji="0" lang="en-US" altLang="zh-CN" dirty="0"/>
              <a:t>7</a:t>
            </a:r>
            <a:r>
              <a:rPr kumimoji="0" lang="zh-CN" altLang="en-US" dirty="0"/>
              <a:t>是为了向上取</a:t>
            </a:r>
            <a:r>
              <a:rPr kumimoji="0" lang="zh-CN" altLang="en-US" dirty="0" smtClean="0"/>
              <a:t>整</a:t>
            </a:r>
            <a:endParaRPr kumimoji="0" lang="zh-CN" altLang="en-US" dirty="0"/>
          </a:p>
          <a:p>
            <a:r>
              <a:rPr kumimoji="0" lang="en-US" altLang="zh-CN" dirty="0" err="1"/>
              <a:t>sizeof</a:t>
            </a:r>
            <a:r>
              <a:rPr kumimoji="0" lang="en-US" altLang="zh-CN" dirty="0"/>
              <a:t>(long)-1</a:t>
            </a:r>
            <a:r>
              <a:rPr kumimoji="0" lang="zh-CN" altLang="en-US" dirty="0"/>
              <a:t>的解释</a:t>
            </a:r>
          </a:p>
          <a:p>
            <a:pPr lvl="1"/>
            <a:r>
              <a:rPr kumimoji="0" lang="zh-CN" altLang="en-US" dirty="0"/>
              <a:t>被除数为</a:t>
            </a:r>
            <a:r>
              <a:rPr kumimoji="0" lang="en-US" altLang="zh-CN" dirty="0" err="1"/>
              <a:t>sizof</a:t>
            </a:r>
            <a:r>
              <a:rPr kumimoji="0" lang="en-US" altLang="zh-CN" dirty="0"/>
              <a:t>(long)</a:t>
            </a:r>
            <a:r>
              <a:rPr kumimoji="0" lang="zh-CN" altLang="en-US" dirty="0" smtClean="0"/>
              <a:t>，加上</a:t>
            </a:r>
            <a:r>
              <a:rPr kumimoji="0" lang="en-US" altLang="zh-CN" dirty="0" err="1"/>
              <a:t>sizeof</a:t>
            </a:r>
            <a:r>
              <a:rPr kumimoji="0" lang="en-US" altLang="zh-CN" dirty="0"/>
              <a:t>(long)-</a:t>
            </a:r>
            <a:r>
              <a:rPr kumimoji="0" lang="en-US" altLang="zh-CN" dirty="0" smtClean="0"/>
              <a:t>1</a:t>
            </a:r>
            <a:r>
              <a:rPr kumimoji="0" lang="zh-CN" altLang="en-US" dirty="0" smtClean="0"/>
              <a:t>也</a:t>
            </a:r>
            <a:r>
              <a:rPr kumimoji="0" lang="zh-CN" altLang="en-US" dirty="0"/>
              <a:t>是为了上取</a:t>
            </a:r>
            <a:r>
              <a:rPr kumimoji="0" lang="zh-CN" altLang="en-US" dirty="0" smtClean="0"/>
              <a:t>整</a:t>
            </a:r>
            <a:endParaRPr kumimoji="0" lang="zh-CN" altLang="en-US" dirty="0"/>
          </a:p>
          <a:p>
            <a:r>
              <a:rPr kumimoji="0" lang="en-US" altLang="zh-CN" dirty="0" smtClean="0"/>
              <a:t>BITMAP_SIZE</a:t>
            </a:r>
            <a:r>
              <a:rPr kumimoji="0" lang="zh-CN" altLang="en-US" dirty="0"/>
              <a:t>的值为</a:t>
            </a:r>
            <a:r>
              <a:rPr kumimoji="0" lang="en-US" altLang="zh-CN" dirty="0" smtClean="0"/>
              <a:t>5</a:t>
            </a:r>
            <a:endParaRPr kumimoji="0" lang="en-US" altLang="zh-CN" dirty="0"/>
          </a:p>
          <a:p>
            <a:pPr lvl="1"/>
            <a:r>
              <a:rPr kumimoji="0" lang="zh-CN" altLang="en-US" dirty="0" smtClean="0"/>
              <a:t> 通过</a:t>
            </a:r>
            <a:r>
              <a:rPr kumimoji="0" lang="en-US" altLang="zh-CN" dirty="0"/>
              <a:t>5</a:t>
            </a:r>
            <a:r>
              <a:rPr kumimoji="0" lang="zh-CN" altLang="en-US" dirty="0"/>
              <a:t>个四字节的整数位</a:t>
            </a:r>
            <a:r>
              <a:rPr kumimoji="0" lang="en-US" altLang="zh-CN" dirty="0"/>
              <a:t>(160</a:t>
            </a:r>
            <a:r>
              <a:rPr kumimoji="0" lang="zh-CN" altLang="en-US" dirty="0"/>
              <a:t>位</a:t>
            </a:r>
            <a:r>
              <a:rPr kumimoji="0" lang="en-US" altLang="zh-CN" dirty="0"/>
              <a:t>)</a:t>
            </a:r>
            <a:r>
              <a:rPr kumimoji="0" lang="zh-CN" altLang="en-US" dirty="0"/>
              <a:t>作为运行队列</a:t>
            </a:r>
            <a:r>
              <a:rPr kumimoji="0" lang="en-US" altLang="zh-CN" dirty="0"/>
              <a:t>queue[MAX_PRIO]</a:t>
            </a:r>
            <a:r>
              <a:rPr kumimoji="0" lang="zh-CN" altLang="en-US" dirty="0"/>
              <a:t>的位图</a:t>
            </a:r>
            <a:r>
              <a:rPr kumimoji="0" lang="zh-CN" altLang="en-US" dirty="0" smtClean="0"/>
              <a:t>掩码</a:t>
            </a:r>
            <a:endParaRPr lang="zh-CN" altLang="en-US" dirty="0"/>
          </a:p>
        </p:txBody>
      </p:sp>
      <p:pic>
        <p:nvPicPr>
          <p:cNvPr id="827396" name="Picture 4"/>
          <p:cNvPicPr>
            <a:picLocks noChangeAspect="1" noChangeArrowheads="1"/>
          </p:cNvPicPr>
          <p:nvPr/>
        </p:nvPicPr>
        <p:blipFill>
          <a:blip r:embed="rId2" cstate="print"/>
          <a:srcRect/>
          <a:stretch>
            <a:fillRect/>
          </a:stretch>
        </p:blipFill>
        <p:spPr bwMode="auto">
          <a:xfrm>
            <a:off x="611188" y="1484313"/>
            <a:ext cx="8532812" cy="334962"/>
          </a:xfrm>
          <a:prstGeom prst="rect">
            <a:avLst/>
          </a:prstGeom>
          <a:noFill/>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0"/>
          </p:nvPr>
        </p:nvSpPr>
        <p:spPr/>
        <p:txBody>
          <a:bodyPr/>
          <a:lstStyle/>
          <a:p>
            <a:fld id="{C4649B26-F2C9-4FCF-A459-111DD99B5177}" type="slidenum">
              <a:rPr lang="en-US" altLang="zh-CN"/>
              <a:pPr/>
              <a:t>76</a:t>
            </a:fld>
            <a:endParaRPr lang="en-US" altLang="zh-CN"/>
          </a:p>
        </p:txBody>
      </p:sp>
      <p:sp>
        <p:nvSpPr>
          <p:cNvPr id="828418" name="Rectangle 2"/>
          <p:cNvSpPr>
            <a:spLocks noGrp="1" noChangeArrowheads="1"/>
          </p:cNvSpPr>
          <p:nvPr>
            <p:ph type="title"/>
          </p:nvPr>
        </p:nvSpPr>
        <p:spPr/>
        <p:txBody>
          <a:bodyPr/>
          <a:lstStyle/>
          <a:p>
            <a:r>
              <a:rPr lang="en-US" altLang="zh-CN" dirty="0" err="1" smtClean="0"/>
              <a:t>sched_find_first_bit</a:t>
            </a:r>
            <a:r>
              <a:rPr lang="en-US" altLang="zh-CN" dirty="0" smtClean="0"/>
              <a:t>()</a:t>
            </a:r>
            <a:r>
              <a:rPr lang="zh-CN" altLang="en-US" dirty="0" smtClean="0"/>
              <a:t>函数</a:t>
            </a:r>
            <a:endParaRPr lang="zh-CN" altLang="en-US" dirty="0"/>
          </a:p>
        </p:txBody>
      </p:sp>
      <p:sp>
        <p:nvSpPr>
          <p:cNvPr id="828419" name="Rectangle 3"/>
          <p:cNvSpPr>
            <a:spLocks noGrp="1" noChangeArrowheads="1"/>
          </p:cNvSpPr>
          <p:nvPr>
            <p:ph type="body" idx="1"/>
          </p:nvPr>
        </p:nvSpPr>
        <p:spPr/>
        <p:txBody>
          <a:bodyPr/>
          <a:lstStyle/>
          <a:p>
            <a:endParaRPr lang="en-US" altLang="zh-CN" dirty="0"/>
          </a:p>
          <a:p>
            <a:endParaRPr lang="en-US" altLang="zh-CN" dirty="0"/>
          </a:p>
          <a:p>
            <a:endParaRPr lang="en-US" altLang="zh-CN" sz="2000" dirty="0"/>
          </a:p>
          <a:p>
            <a:endParaRPr lang="en-US" altLang="zh-CN" sz="2000" dirty="0"/>
          </a:p>
          <a:p>
            <a:endParaRPr kumimoji="0" lang="en-US" altLang="zh-CN" sz="2000" b="0" dirty="0">
              <a:solidFill>
                <a:schemeClr val="bg2"/>
              </a:solidFill>
              <a:effectLst/>
            </a:endParaRPr>
          </a:p>
          <a:p>
            <a:endParaRPr kumimoji="0" lang="en-US" altLang="zh-CN" sz="2000" b="0" dirty="0">
              <a:solidFill>
                <a:schemeClr val="bg2"/>
              </a:solidFill>
              <a:effectLst/>
            </a:endParaRPr>
          </a:p>
          <a:p>
            <a:endParaRPr kumimoji="0" lang="en-US" altLang="zh-CN" sz="2000" b="0" dirty="0">
              <a:solidFill>
                <a:schemeClr val="bg2"/>
              </a:solidFill>
              <a:effectLst/>
            </a:endParaRPr>
          </a:p>
          <a:p>
            <a:pPr lvl="1"/>
            <a:endParaRPr kumimoji="0" lang="en-US" altLang="zh-CN" sz="2000" dirty="0"/>
          </a:p>
          <a:p>
            <a:pPr lvl="1"/>
            <a:r>
              <a:rPr kumimoji="0" lang="en-US" altLang="zh-CN" dirty="0"/>
              <a:t>_</a:t>
            </a:r>
            <a:r>
              <a:rPr kumimoji="0" lang="en-US" altLang="zh-CN" dirty="0" err="1"/>
              <a:t>ffs</a:t>
            </a:r>
            <a:r>
              <a:rPr kumimoji="0" lang="en-US" altLang="zh-CN" dirty="0" smtClean="0"/>
              <a:t>()</a:t>
            </a:r>
            <a:r>
              <a:rPr kumimoji="0" lang="zh-CN" altLang="en-US" dirty="0" smtClean="0"/>
              <a:t>：</a:t>
            </a:r>
            <a:r>
              <a:rPr kumimoji="0" lang="zh-CN" altLang="en-US" dirty="0" smtClean="0">
                <a:solidFill>
                  <a:srgbClr val="FF0000"/>
                </a:solidFill>
              </a:rPr>
              <a:t>确定</a:t>
            </a:r>
            <a:r>
              <a:rPr kumimoji="0" lang="en-US" altLang="zh-CN" dirty="0" smtClean="0">
                <a:solidFill>
                  <a:srgbClr val="FF0000"/>
                </a:solidFill>
              </a:rPr>
              <a:t>long</a:t>
            </a:r>
            <a:r>
              <a:rPr kumimoji="0" lang="zh-CN" altLang="en-US" dirty="0" smtClean="0">
                <a:solidFill>
                  <a:srgbClr val="FF0000"/>
                </a:solidFill>
              </a:rPr>
              <a:t>类型变量</a:t>
            </a:r>
            <a:r>
              <a:rPr kumimoji="0" lang="zh-CN" altLang="en-US" dirty="0">
                <a:solidFill>
                  <a:srgbClr val="FF0000"/>
                </a:solidFill>
              </a:rPr>
              <a:t>最右边的</a:t>
            </a:r>
            <a:r>
              <a:rPr kumimoji="0" lang="en-US" altLang="zh-CN" dirty="0" smtClean="0">
                <a:solidFill>
                  <a:srgbClr val="FF0000"/>
                </a:solidFill>
              </a:rPr>
              <a:t>1</a:t>
            </a:r>
            <a:r>
              <a:rPr kumimoji="0" lang="zh-CN" altLang="en-US" dirty="0" smtClean="0">
                <a:solidFill>
                  <a:srgbClr val="FF0000"/>
                </a:solidFill>
              </a:rPr>
              <a:t>的所在位</a:t>
            </a:r>
            <a:endParaRPr kumimoji="0" lang="zh-CN" altLang="en-US" dirty="0">
              <a:solidFill>
                <a:srgbClr val="FF0000"/>
              </a:solidFill>
            </a:endParaRPr>
          </a:p>
          <a:p>
            <a:endParaRPr lang="en-US" altLang="zh-CN" dirty="0"/>
          </a:p>
        </p:txBody>
      </p:sp>
      <p:pic>
        <p:nvPicPr>
          <p:cNvPr id="828420" name="Picture 4"/>
          <p:cNvPicPr>
            <a:picLocks noChangeAspect="1" noChangeArrowheads="1"/>
          </p:cNvPicPr>
          <p:nvPr/>
        </p:nvPicPr>
        <p:blipFill>
          <a:blip r:embed="rId2" cstate="print"/>
          <a:srcRect/>
          <a:stretch>
            <a:fillRect/>
          </a:stretch>
        </p:blipFill>
        <p:spPr bwMode="auto">
          <a:xfrm>
            <a:off x="971550" y="1298560"/>
            <a:ext cx="7704138" cy="3282950"/>
          </a:xfrm>
          <a:prstGeom prst="rect">
            <a:avLst/>
          </a:prstGeom>
          <a:noFill/>
        </p:spPr>
      </p:pic>
      <p:pic>
        <p:nvPicPr>
          <p:cNvPr id="828421" name="Picture 5"/>
          <p:cNvPicPr>
            <a:picLocks noChangeAspect="1" noChangeArrowheads="1"/>
          </p:cNvPicPr>
          <p:nvPr/>
        </p:nvPicPr>
        <p:blipFill>
          <a:blip r:embed="rId3" cstate="print"/>
          <a:srcRect/>
          <a:stretch>
            <a:fillRect/>
          </a:stretch>
        </p:blipFill>
        <p:spPr bwMode="auto">
          <a:xfrm>
            <a:off x="1258888" y="5013325"/>
            <a:ext cx="7416800" cy="1730375"/>
          </a:xfrm>
          <a:prstGeom prst="rect">
            <a:avLst/>
          </a:prstGeom>
          <a:noFill/>
        </p:spPr>
      </p:pic>
      <p:sp>
        <p:nvSpPr>
          <p:cNvPr id="7"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68428AA-EEC3-4649-B49F-B4B2114105C1}" type="slidenum">
              <a:rPr lang="en-US" altLang="zh-CN"/>
              <a:pPr/>
              <a:t>77</a:t>
            </a:fld>
            <a:endParaRPr lang="en-US" altLang="zh-CN"/>
          </a:p>
        </p:txBody>
      </p:sp>
      <p:sp>
        <p:nvSpPr>
          <p:cNvPr id="829442" name="Rectangle 2"/>
          <p:cNvSpPr>
            <a:spLocks noGrp="1" noChangeArrowheads="1"/>
          </p:cNvSpPr>
          <p:nvPr>
            <p:ph type="title"/>
          </p:nvPr>
        </p:nvSpPr>
        <p:spPr/>
        <p:txBody>
          <a:bodyPr/>
          <a:lstStyle/>
          <a:p>
            <a:r>
              <a:rPr lang="en-US" altLang="zh-CN" dirty="0" smtClean="0"/>
              <a:t>O(1</a:t>
            </a:r>
            <a:r>
              <a:rPr lang="en-US" altLang="zh-CN" dirty="0"/>
              <a:t>)</a:t>
            </a:r>
            <a:r>
              <a:rPr lang="zh-CN" altLang="en-US" dirty="0"/>
              <a:t>级</a:t>
            </a:r>
            <a:r>
              <a:rPr lang="zh-CN" altLang="en-US" dirty="0" smtClean="0"/>
              <a:t>调度优先级数据结构</a:t>
            </a:r>
            <a:r>
              <a:rPr lang="zh-CN" altLang="en-US" dirty="0"/>
              <a:t>小结</a:t>
            </a:r>
          </a:p>
        </p:txBody>
      </p:sp>
      <p:sp>
        <p:nvSpPr>
          <p:cNvPr id="829443" name="Rectangle 3"/>
          <p:cNvSpPr>
            <a:spLocks noGrp="1" noChangeArrowheads="1"/>
          </p:cNvSpPr>
          <p:nvPr>
            <p:ph type="body" idx="1"/>
          </p:nvPr>
        </p:nvSpPr>
        <p:spPr/>
        <p:txBody>
          <a:bodyPr/>
          <a:lstStyle/>
          <a:p>
            <a:r>
              <a:rPr lang="zh-CN" altLang="en-US" dirty="0" smtClean="0"/>
              <a:t>生成</a:t>
            </a:r>
            <a:r>
              <a:rPr lang="en-US" altLang="zh-CN" dirty="0" smtClean="0"/>
              <a:t>160</a:t>
            </a:r>
            <a:r>
              <a:rPr lang="zh-CN" altLang="en-US" dirty="0" smtClean="0"/>
              <a:t>位的</a:t>
            </a:r>
            <a:r>
              <a:rPr lang="zh-CN" altLang="en-US" dirty="0"/>
              <a:t>位</a:t>
            </a:r>
            <a:r>
              <a:rPr lang="zh-CN" altLang="en-US" dirty="0" smtClean="0"/>
              <a:t>数组</a:t>
            </a:r>
            <a:endParaRPr lang="en-US" altLang="zh-CN" dirty="0" smtClean="0"/>
          </a:p>
          <a:p>
            <a:pPr lvl="1"/>
            <a:r>
              <a:rPr lang="en-US" altLang="zh-CN" dirty="0" smtClean="0"/>
              <a:t>5</a:t>
            </a:r>
            <a:r>
              <a:rPr lang="zh-CN" altLang="en-US" dirty="0"/>
              <a:t>个</a:t>
            </a:r>
            <a:r>
              <a:rPr lang="en-US" altLang="zh-CN" dirty="0" smtClean="0"/>
              <a:t>long</a:t>
            </a:r>
            <a:r>
              <a:rPr lang="zh-CN" altLang="en-US" dirty="0" smtClean="0"/>
              <a:t>类型变量，</a:t>
            </a:r>
            <a:r>
              <a:rPr lang="zh-CN" altLang="en-US" dirty="0"/>
              <a:t>构成一张</a:t>
            </a:r>
            <a:r>
              <a:rPr lang="zh-CN" altLang="en-US" dirty="0" smtClean="0"/>
              <a:t>表</a:t>
            </a:r>
            <a:endParaRPr lang="zh-CN" altLang="en-US" dirty="0"/>
          </a:p>
          <a:p>
            <a:pPr lvl="1"/>
            <a:r>
              <a:rPr lang="zh-CN" altLang="en-US" dirty="0"/>
              <a:t>每一位对应一个</a:t>
            </a:r>
            <a:r>
              <a:rPr lang="zh-CN" altLang="en-US" dirty="0" smtClean="0"/>
              <a:t>优先级</a:t>
            </a:r>
            <a:endParaRPr lang="en-US" altLang="zh-CN" dirty="0" smtClean="0"/>
          </a:p>
          <a:p>
            <a:pPr lvl="2"/>
            <a:r>
              <a:rPr lang="zh-CN" altLang="en-US" dirty="0" smtClean="0"/>
              <a:t>该优先级若有</a:t>
            </a:r>
            <a:r>
              <a:rPr lang="en-US" altLang="zh-CN" dirty="0" smtClean="0"/>
              <a:t>active</a:t>
            </a:r>
            <a:r>
              <a:rPr lang="zh-CN" altLang="en-US" dirty="0" smtClean="0"/>
              <a:t>状态进程，</a:t>
            </a:r>
            <a:r>
              <a:rPr lang="zh-CN" altLang="en-US" dirty="0"/>
              <a:t>则</a:t>
            </a:r>
            <a:r>
              <a:rPr lang="zh-CN" altLang="en-US" dirty="0" smtClean="0"/>
              <a:t>相应</a:t>
            </a:r>
            <a:r>
              <a:rPr lang="zh-CN" altLang="en-US" dirty="0"/>
              <a:t>位置</a:t>
            </a:r>
            <a:r>
              <a:rPr lang="en-US" altLang="zh-CN" dirty="0" smtClean="0"/>
              <a:t>1</a:t>
            </a:r>
          </a:p>
          <a:p>
            <a:pPr lvl="2"/>
            <a:r>
              <a:rPr lang="zh-CN" altLang="en-US" dirty="0" smtClean="0"/>
              <a:t>否则</a:t>
            </a:r>
            <a:r>
              <a:rPr lang="zh-CN" altLang="en-US" dirty="0"/>
              <a:t>置</a:t>
            </a:r>
            <a:r>
              <a:rPr lang="en-US" altLang="zh-CN" dirty="0" smtClean="0"/>
              <a:t>0</a:t>
            </a:r>
            <a:endParaRPr lang="zh-CN" altLang="en-US" dirty="0"/>
          </a:p>
          <a:p>
            <a:pPr lvl="1"/>
            <a:r>
              <a:rPr lang="zh-CN" altLang="en-US" dirty="0"/>
              <a:t>从右向左位扫描</a:t>
            </a:r>
            <a:r>
              <a:rPr lang="en-US" altLang="zh-CN" dirty="0"/>
              <a:t>1</a:t>
            </a:r>
            <a:r>
              <a:rPr lang="zh-CN" altLang="en-US" dirty="0"/>
              <a:t>，得到优先级最高的优先级号</a:t>
            </a:r>
            <a:r>
              <a:rPr lang="en-US" altLang="zh-CN" dirty="0" smtClean="0"/>
              <a:t>k</a:t>
            </a:r>
            <a:endParaRPr lang="zh-CN" altLang="en-US" dirty="0"/>
          </a:p>
          <a:p>
            <a:pPr lvl="2"/>
            <a:r>
              <a:rPr lang="zh-CN" altLang="en-US" dirty="0"/>
              <a:t>进入</a:t>
            </a:r>
            <a:r>
              <a:rPr lang="en-US" altLang="zh-CN" dirty="0"/>
              <a:t>queue[k]</a:t>
            </a:r>
            <a:r>
              <a:rPr lang="zh-CN" altLang="en-US" dirty="0" smtClean="0"/>
              <a:t>数组</a:t>
            </a:r>
            <a:endParaRPr lang="zh-CN" altLang="en-US" dirty="0"/>
          </a:p>
          <a:p>
            <a:endParaRPr lang="en-US" altLang="zh-CN"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1EB03627-7F85-47C6-9422-4BD527DB5D52}" type="slidenum">
              <a:rPr lang="en-US" altLang="zh-CN"/>
              <a:pPr/>
              <a:t>78</a:t>
            </a:fld>
            <a:endParaRPr lang="en-US" altLang="zh-CN"/>
          </a:p>
        </p:txBody>
      </p:sp>
      <p:sp>
        <p:nvSpPr>
          <p:cNvPr id="879618" name="Rectangle 2"/>
          <p:cNvSpPr>
            <a:spLocks noGrp="1" noChangeArrowheads="1"/>
          </p:cNvSpPr>
          <p:nvPr>
            <p:ph type="title"/>
          </p:nvPr>
        </p:nvSpPr>
        <p:spPr/>
        <p:txBody>
          <a:bodyPr/>
          <a:lstStyle/>
          <a:p>
            <a:r>
              <a:rPr lang="en-US" altLang="zh-CN" dirty="0"/>
              <a:t>O(1) </a:t>
            </a:r>
            <a:r>
              <a:rPr lang="zh-CN" altLang="en-US" dirty="0"/>
              <a:t>调度算法执行过程</a:t>
            </a:r>
          </a:p>
        </p:txBody>
      </p:sp>
      <p:sp>
        <p:nvSpPr>
          <p:cNvPr id="879619" name="Rectangle 3"/>
          <p:cNvSpPr>
            <a:spLocks noGrp="1" noChangeArrowheads="1"/>
          </p:cNvSpPr>
          <p:nvPr>
            <p:ph type="body" idx="1"/>
          </p:nvPr>
        </p:nvSpPr>
        <p:spPr/>
        <p:txBody>
          <a:bodyPr/>
          <a:lstStyle/>
          <a:p>
            <a:pPr>
              <a:spcBef>
                <a:spcPts val="300"/>
              </a:spcBef>
            </a:pPr>
            <a:r>
              <a:rPr lang="zh-CN" altLang="en-US" dirty="0"/>
              <a:t>查找过程分解</a:t>
            </a:r>
            <a:r>
              <a:rPr lang="zh-CN" altLang="en-US" dirty="0" smtClean="0"/>
              <a:t>为</a:t>
            </a:r>
            <a:r>
              <a:rPr lang="en-US" altLang="zh-CN" dirty="0" smtClean="0"/>
              <a:t>n</a:t>
            </a:r>
            <a:r>
              <a:rPr lang="zh-CN" altLang="en-US" dirty="0" smtClean="0"/>
              <a:t>步</a:t>
            </a:r>
            <a:r>
              <a:rPr lang="zh-CN" altLang="en-US" dirty="0"/>
              <a:t>，</a:t>
            </a:r>
            <a:r>
              <a:rPr lang="zh-CN" altLang="en-US" dirty="0" smtClean="0"/>
              <a:t>每步耗费时间均为</a:t>
            </a:r>
            <a:r>
              <a:rPr lang="en-US" altLang="zh-CN" dirty="0" smtClean="0"/>
              <a:t>O(1)</a:t>
            </a:r>
            <a:r>
              <a:rPr lang="zh-CN" altLang="en-US" dirty="0" smtClean="0"/>
              <a:t>级</a:t>
            </a:r>
            <a:endParaRPr lang="zh-CN" altLang="en-US" dirty="0"/>
          </a:p>
          <a:p>
            <a:pPr>
              <a:spcBef>
                <a:spcPts val="300"/>
              </a:spcBef>
            </a:pPr>
            <a:r>
              <a:rPr lang="en-US" altLang="zh-CN" dirty="0" err="1" smtClean="0"/>
              <a:t>prio_array</a:t>
            </a:r>
            <a:r>
              <a:rPr lang="zh-CN" altLang="en-US" dirty="0" smtClean="0"/>
              <a:t>包含</a:t>
            </a:r>
            <a:r>
              <a:rPr lang="zh-CN" altLang="en-US" dirty="0"/>
              <a:t>一个就绪队列</a:t>
            </a:r>
            <a:r>
              <a:rPr lang="zh-CN" altLang="en-US" dirty="0" smtClean="0"/>
              <a:t>数组</a:t>
            </a:r>
            <a:endParaRPr lang="en-US" altLang="zh-CN" dirty="0" smtClean="0"/>
          </a:p>
          <a:p>
            <a:pPr lvl="1">
              <a:spcBef>
                <a:spcPts val="300"/>
              </a:spcBef>
            </a:pPr>
            <a:r>
              <a:rPr lang="zh-CN" altLang="en-US" dirty="0" smtClean="0"/>
              <a:t>数组索引代表优先级</a:t>
            </a:r>
            <a:r>
              <a:rPr lang="zh-CN" altLang="en-US" dirty="0"/>
              <a:t>（共 </a:t>
            </a:r>
            <a:r>
              <a:rPr lang="en-US" altLang="zh-CN" dirty="0"/>
              <a:t>140 </a:t>
            </a:r>
            <a:r>
              <a:rPr lang="zh-CN" altLang="en-US" dirty="0"/>
              <a:t>级</a:t>
            </a:r>
            <a:r>
              <a:rPr lang="zh-CN" altLang="en-US" dirty="0" smtClean="0"/>
              <a:t>）</a:t>
            </a:r>
            <a:endParaRPr lang="en-US" altLang="zh-CN" dirty="0" smtClean="0"/>
          </a:p>
          <a:p>
            <a:pPr lvl="1">
              <a:spcBef>
                <a:spcPts val="300"/>
              </a:spcBef>
            </a:pPr>
            <a:r>
              <a:rPr lang="zh-CN" altLang="en-US" dirty="0" smtClean="0"/>
              <a:t>相同优先级进程</a:t>
            </a:r>
            <a:r>
              <a:rPr lang="zh-CN" altLang="en-US" dirty="0"/>
              <a:t>放置在相应数组元素的</a:t>
            </a:r>
            <a:r>
              <a:rPr lang="zh-CN" altLang="en-US" dirty="0" smtClean="0"/>
              <a:t>链表</a:t>
            </a:r>
            <a:r>
              <a:rPr lang="en-US" altLang="zh-CN" dirty="0" smtClean="0"/>
              <a:t>queue</a:t>
            </a:r>
            <a:r>
              <a:rPr lang="zh-CN" altLang="en-US" dirty="0" smtClean="0"/>
              <a:t>中</a:t>
            </a:r>
            <a:endParaRPr lang="zh-CN" altLang="en-US" dirty="0"/>
          </a:p>
          <a:p>
            <a:pPr>
              <a:spcBef>
                <a:spcPts val="300"/>
              </a:spcBef>
            </a:pPr>
            <a:r>
              <a:rPr lang="zh-CN" altLang="en-US" dirty="0"/>
              <a:t>调度时</a:t>
            </a:r>
            <a:r>
              <a:rPr lang="zh-CN" altLang="en-US" dirty="0" smtClean="0"/>
              <a:t>直接选择</a:t>
            </a:r>
            <a:r>
              <a:rPr lang="en-US" altLang="zh-CN" dirty="0" smtClean="0"/>
              <a:t>active</a:t>
            </a:r>
            <a:r>
              <a:rPr lang="zh-CN" altLang="en-US" dirty="0" smtClean="0"/>
              <a:t>就绪队列中</a:t>
            </a:r>
            <a:r>
              <a:rPr lang="zh-CN" altLang="en-US" dirty="0"/>
              <a:t>具有最高优先级的</a:t>
            </a:r>
            <a:r>
              <a:rPr lang="zh-CN" altLang="en-US" dirty="0" smtClean="0"/>
              <a:t>链表中的</a:t>
            </a:r>
            <a:r>
              <a:rPr lang="zh-CN" altLang="en-US" dirty="0">
                <a:solidFill>
                  <a:srgbClr val="FF0000"/>
                </a:solidFill>
              </a:rPr>
              <a:t>第一项</a:t>
            </a:r>
            <a:r>
              <a:rPr lang="zh-CN" altLang="en-US" dirty="0"/>
              <a:t>作为候选</a:t>
            </a:r>
            <a:r>
              <a:rPr lang="zh-CN" altLang="en-US" dirty="0" smtClean="0"/>
              <a:t>进程</a:t>
            </a:r>
            <a:endParaRPr lang="zh-CN" altLang="en-US" dirty="0"/>
          </a:p>
          <a:p>
            <a:pPr>
              <a:spcBef>
                <a:spcPts val="300"/>
              </a:spcBef>
            </a:pPr>
            <a:r>
              <a:rPr lang="zh-CN" altLang="en-US" dirty="0" smtClean="0">
                <a:solidFill>
                  <a:srgbClr val="FF0000"/>
                </a:solidFill>
              </a:rPr>
              <a:t>优先级计算过程</a:t>
            </a:r>
            <a:r>
              <a:rPr lang="zh-CN" altLang="en-US" dirty="0" smtClean="0"/>
              <a:t>分布</a:t>
            </a:r>
            <a:r>
              <a:rPr lang="zh-CN" altLang="en-US" dirty="0"/>
              <a:t>到各个进程的执行过程中</a:t>
            </a:r>
            <a:r>
              <a:rPr lang="zh-CN" altLang="en-US" dirty="0" smtClean="0"/>
              <a:t>进行</a:t>
            </a:r>
            <a:endParaRPr lang="zh-CN" altLang="en-US" dirty="0"/>
          </a:p>
          <a:p>
            <a:pPr>
              <a:spcBef>
                <a:spcPts val="300"/>
              </a:spcBef>
            </a:pPr>
            <a:r>
              <a:rPr lang="zh-CN" altLang="en-US" dirty="0">
                <a:solidFill>
                  <a:srgbClr val="FF0000"/>
                </a:solidFill>
              </a:rPr>
              <a:t>位映射数组</a:t>
            </a:r>
            <a:r>
              <a:rPr lang="zh-CN" altLang="en-US" dirty="0"/>
              <a:t>用于加速寻找存在就绪进程的链表，其中每位对应一个优先级链表</a:t>
            </a:r>
          </a:p>
          <a:p>
            <a:pPr lvl="1">
              <a:spcBef>
                <a:spcPts val="300"/>
              </a:spcBef>
            </a:pPr>
            <a:r>
              <a:rPr lang="zh-CN" altLang="en-US" dirty="0"/>
              <a:t>如果该优先级链表非空，则对应位为 </a:t>
            </a:r>
            <a:r>
              <a:rPr lang="en-US" altLang="zh-CN" dirty="0"/>
              <a:t>1</a:t>
            </a:r>
            <a:r>
              <a:rPr lang="zh-CN" altLang="en-US" dirty="0"/>
              <a:t>，否则为 </a:t>
            </a:r>
            <a:r>
              <a:rPr lang="en-US" altLang="zh-CN" dirty="0" smtClean="0"/>
              <a:t>0</a:t>
            </a:r>
            <a:endParaRPr lang="zh-CN" altLang="en-US" dirty="0"/>
          </a:p>
          <a:p>
            <a:pPr lvl="1">
              <a:spcBef>
                <a:spcPts val="300"/>
              </a:spcBef>
            </a:pPr>
            <a:r>
              <a:rPr lang="zh-CN" altLang="en-US" dirty="0"/>
              <a:t>核心</a:t>
            </a:r>
            <a:r>
              <a:rPr lang="zh-CN" altLang="en-US" dirty="0" smtClean="0"/>
              <a:t>还为每个体系结构构造</a:t>
            </a:r>
            <a:r>
              <a:rPr lang="zh-CN" altLang="en-US" dirty="0"/>
              <a:t>一个 </a:t>
            </a:r>
            <a:r>
              <a:rPr lang="en-US" altLang="zh-CN" dirty="0" err="1">
                <a:solidFill>
                  <a:srgbClr val="FF0000"/>
                </a:solidFill>
              </a:rPr>
              <a:t>sched_find_first_bit</a:t>
            </a:r>
            <a:r>
              <a:rPr lang="en-US" altLang="zh-CN" dirty="0">
                <a:solidFill>
                  <a:srgbClr val="FF0000"/>
                </a:solidFill>
              </a:rPr>
              <a:t>() </a:t>
            </a:r>
            <a:r>
              <a:rPr lang="zh-CN" altLang="en-US" dirty="0" smtClean="0"/>
              <a:t>函数，快速</a:t>
            </a:r>
            <a:r>
              <a:rPr lang="zh-CN" altLang="en-US" dirty="0"/>
              <a:t>定位第一个非空的就绪进程</a:t>
            </a:r>
            <a:r>
              <a:rPr lang="zh-CN" altLang="en-US" dirty="0" smtClean="0"/>
              <a:t>链表</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FEAE9F47-D12F-4819-A68C-46E9FB5A2C4D}" type="slidenum">
              <a:rPr lang="en-US" altLang="zh-CN"/>
              <a:pPr/>
              <a:t>79</a:t>
            </a:fld>
            <a:endParaRPr lang="en-US" altLang="zh-CN"/>
          </a:p>
        </p:txBody>
      </p:sp>
      <p:sp>
        <p:nvSpPr>
          <p:cNvPr id="881666" name="Rectangle 2"/>
          <p:cNvSpPr>
            <a:spLocks noGrp="1" noChangeArrowheads="1"/>
          </p:cNvSpPr>
          <p:nvPr>
            <p:ph type="title"/>
          </p:nvPr>
        </p:nvSpPr>
        <p:spPr/>
        <p:txBody>
          <a:bodyPr/>
          <a:lstStyle/>
          <a:p>
            <a:r>
              <a:rPr lang="en-US" altLang="zh-CN" dirty="0"/>
              <a:t>O(1) </a:t>
            </a:r>
            <a:r>
              <a:rPr lang="zh-CN" altLang="en-US" dirty="0"/>
              <a:t>调度算法</a:t>
            </a:r>
            <a:r>
              <a:rPr lang="zh-CN" altLang="en-US" dirty="0" smtClean="0"/>
              <a:t>执行核心</a:t>
            </a:r>
            <a:r>
              <a:rPr lang="zh-CN" altLang="en-US" dirty="0"/>
              <a:t>代码</a:t>
            </a:r>
          </a:p>
        </p:txBody>
      </p:sp>
      <p:sp>
        <p:nvSpPr>
          <p:cNvPr id="881667" name="Rectangle 3"/>
          <p:cNvSpPr>
            <a:spLocks noGrp="1" noChangeArrowheads="1"/>
          </p:cNvSpPr>
          <p:nvPr>
            <p:ph type="body" idx="1"/>
          </p:nvPr>
        </p:nvSpPr>
        <p:spPr/>
        <p:txBody>
          <a:bodyPr/>
          <a:lstStyle/>
          <a:p>
            <a:endParaRPr lang="zh-CN" altLang="zh-CN" dirty="0"/>
          </a:p>
        </p:txBody>
      </p:sp>
      <p:pic>
        <p:nvPicPr>
          <p:cNvPr id="881668" name="Picture 4"/>
          <p:cNvPicPr>
            <a:picLocks noChangeAspect="1" noChangeArrowheads="1"/>
          </p:cNvPicPr>
          <p:nvPr/>
        </p:nvPicPr>
        <p:blipFill>
          <a:blip r:embed="rId2" cstate="print"/>
          <a:srcRect/>
          <a:stretch>
            <a:fillRect/>
          </a:stretch>
        </p:blipFill>
        <p:spPr bwMode="auto">
          <a:xfrm>
            <a:off x="747713" y="2357430"/>
            <a:ext cx="8208962" cy="3157538"/>
          </a:xfrm>
          <a:prstGeom prst="rect">
            <a:avLst/>
          </a:prstGeom>
          <a:noFill/>
          <a:ln w="9525">
            <a:noFill/>
            <a:miter lim="800000"/>
            <a:headEnd/>
            <a:tailEnd/>
          </a:ln>
          <a:effectLst/>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24CFA2B6-B75A-486A-98C7-B5681D05472D}" type="slidenum">
              <a:rPr lang="en-US" altLang="zh-CN"/>
              <a:pPr/>
              <a:t>8</a:t>
            </a:fld>
            <a:endParaRPr lang="en-US" altLang="zh-CN"/>
          </a:p>
        </p:txBody>
      </p:sp>
      <p:sp>
        <p:nvSpPr>
          <p:cNvPr id="663554" name="Rectangle 2"/>
          <p:cNvSpPr>
            <a:spLocks noGrp="1" noChangeArrowheads="1"/>
          </p:cNvSpPr>
          <p:nvPr>
            <p:ph type="title"/>
          </p:nvPr>
        </p:nvSpPr>
        <p:spPr/>
        <p:txBody>
          <a:bodyPr/>
          <a:lstStyle/>
          <a:p>
            <a:r>
              <a:rPr lang="zh-CN" altLang="en-US" dirty="0" smtClean="0"/>
              <a:t>进程分类</a:t>
            </a:r>
            <a:endParaRPr lang="zh-CN" altLang="en-US" dirty="0"/>
          </a:p>
        </p:txBody>
      </p:sp>
      <p:sp>
        <p:nvSpPr>
          <p:cNvPr id="663555" name="Rectangle 3"/>
          <p:cNvSpPr>
            <a:spLocks noGrp="1" noChangeArrowheads="1"/>
          </p:cNvSpPr>
          <p:nvPr>
            <p:ph type="body" idx="1"/>
          </p:nvPr>
        </p:nvSpPr>
        <p:spPr/>
        <p:txBody>
          <a:bodyPr/>
          <a:lstStyle/>
          <a:p>
            <a:r>
              <a:rPr lang="zh-CN" altLang="en-US" dirty="0"/>
              <a:t>第一种分类</a:t>
            </a:r>
          </a:p>
          <a:p>
            <a:pPr lvl="1"/>
            <a:r>
              <a:rPr lang="en-US" altLang="zh-CN" dirty="0"/>
              <a:t>I/O-bound</a:t>
            </a:r>
          </a:p>
          <a:p>
            <a:pPr lvl="2"/>
            <a:r>
              <a:rPr lang="en-US" altLang="zh-CN" dirty="0"/>
              <a:t>I/O</a:t>
            </a:r>
            <a:r>
              <a:rPr lang="zh-CN" altLang="en-US" dirty="0"/>
              <a:t>操作频繁</a:t>
            </a:r>
          </a:p>
          <a:p>
            <a:pPr lvl="2"/>
            <a:r>
              <a:rPr lang="zh-CN" altLang="en-US" dirty="0"/>
              <a:t>通常会花费很多时间等待</a:t>
            </a:r>
            <a:r>
              <a:rPr lang="en-US" altLang="zh-CN" dirty="0"/>
              <a:t>I/O</a:t>
            </a:r>
            <a:r>
              <a:rPr lang="zh-CN" altLang="en-US" dirty="0"/>
              <a:t>操作的完成</a:t>
            </a:r>
          </a:p>
          <a:p>
            <a:pPr lvl="2"/>
            <a:r>
              <a:rPr lang="zh-CN" altLang="en-US" dirty="0"/>
              <a:t>不需要太</a:t>
            </a:r>
            <a:r>
              <a:rPr lang="zh-CN" altLang="en-US" dirty="0" smtClean="0"/>
              <a:t>长时间片</a:t>
            </a:r>
            <a:endParaRPr lang="zh-CN" altLang="en-US" dirty="0"/>
          </a:p>
          <a:p>
            <a:pPr lvl="1"/>
            <a:r>
              <a:rPr lang="en-US" altLang="zh-CN" dirty="0"/>
              <a:t>CPU-bound</a:t>
            </a:r>
          </a:p>
          <a:p>
            <a:pPr lvl="2"/>
            <a:r>
              <a:rPr lang="zh-CN" altLang="en-US" dirty="0"/>
              <a:t>计算密集型</a:t>
            </a:r>
          </a:p>
          <a:p>
            <a:pPr lvl="2"/>
            <a:r>
              <a:rPr lang="zh-CN" altLang="en-US" dirty="0"/>
              <a:t>需要大量的</a:t>
            </a:r>
            <a:r>
              <a:rPr lang="en-US" altLang="zh-CN" dirty="0"/>
              <a:t>CPU</a:t>
            </a:r>
            <a:r>
              <a:rPr lang="zh-CN" altLang="en-US" dirty="0"/>
              <a:t>时间进行运算</a:t>
            </a:r>
          </a:p>
          <a:p>
            <a:endParaRPr lang="en-US" altLang="zh-CN"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lvl="0" algn="ctr">
              <a:lnSpc>
                <a:spcPct val="90000"/>
              </a:lnSpc>
              <a:spcBef>
                <a:spcPct val="0"/>
              </a:spcBef>
              <a:buClrTx/>
              <a:defRPr/>
            </a:pP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a:t>
            </a:r>
            <a:r>
              <a:rPr lang="zh-CN" altLang="en-US" sz="2400" b="1" kern="0" dirty="0" smtClean="0">
                <a:effectLst/>
                <a:ea typeface="华文新魏" pitchFamily="2" charset="-122"/>
              </a:rPr>
              <a:t>概述</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7CC8464D-189C-4322-956C-58C1A60A5B30}" type="slidenum">
              <a:rPr lang="en-US" altLang="zh-CN"/>
              <a:pPr/>
              <a:t>80</a:t>
            </a:fld>
            <a:endParaRPr lang="en-US" altLang="zh-CN"/>
          </a:p>
        </p:txBody>
      </p:sp>
      <p:sp>
        <p:nvSpPr>
          <p:cNvPr id="716802" name="Rectangle 2"/>
          <p:cNvSpPr>
            <a:spLocks noGrp="1" noChangeArrowheads="1"/>
          </p:cNvSpPr>
          <p:nvPr>
            <p:ph type="title"/>
          </p:nvPr>
        </p:nvSpPr>
        <p:spPr/>
        <p:txBody>
          <a:bodyPr/>
          <a:lstStyle/>
          <a:p>
            <a:r>
              <a:rPr lang="en-US" altLang="zh-CN" dirty="0"/>
              <a:t>Linux 2.6</a:t>
            </a:r>
            <a:r>
              <a:rPr lang="zh-CN" altLang="en-US" dirty="0" smtClean="0"/>
              <a:t>调度算法特点</a:t>
            </a:r>
            <a:endParaRPr lang="zh-CN" altLang="en-US" dirty="0"/>
          </a:p>
        </p:txBody>
      </p:sp>
      <p:sp>
        <p:nvSpPr>
          <p:cNvPr id="716803" name="Rectangle 3"/>
          <p:cNvSpPr>
            <a:spLocks noGrp="1" noChangeArrowheads="1"/>
          </p:cNvSpPr>
          <p:nvPr>
            <p:ph type="body" idx="1"/>
          </p:nvPr>
        </p:nvSpPr>
        <p:spPr/>
        <p:txBody>
          <a:bodyPr/>
          <a:lstStyle/>
          <a:p>
            <a:pPr>
              <a:spcBef>
                <a:spcPts val="300"/>
              </a:spcBef>
            </a:pPr>
            <a:r>
              <a:rPr lang="zh-CN" altLang="en-US" dirty="0"/>
              <a:t>每个处理器都有</a:t>
            </a:r>
            <a:r>
              <a:rPr lang="zh-CN" altLang="en-US" dirty="0" smtClean="0"/>
              <a:t>独立就绪</a:t>
            </a:r>
            <a:r>
              <a:rPr lang="zh-CN" altLang="en-US" dirty="0"/>
              <a:t>进程</a:t>
            </a:r>
            <a:r>
              <a:rPr lang="zh-CN" altLang="en-US" dirty="0" smtClean="0"/>
              <a:t>队列</a:t>
            </a:r>
            <a:endParaRPr lang="en-US" altLang="zh-CN" dirty="0" smtClean="0"/>
          </a:p>
          <a:p>
            <a:pPr>
              <a:spcBef>
                <a:spcPts val="300"/>
              </a:spcBef>
            </a:pPr>
            <a:r>
              <a:rPr lang="zh-CN" altLang="en-US" dirty="0" smtClean="0"/>
              <a:t>各处理器可</a:t>
            </a:r>
            <a:r>
              <a:rPr lang="zh-CN" altLang="en-US" dirty="0" smtClean="0">
                <a:solidFill>
                  <a:srgbClr val="FF0000"/>
                </a:solidFill>
              </a:rPr>
              <a:t>并行</a:t>
            </a:r>
            <a:r>
              <a:rPr lang="zh-CN" altLang="en-US" dirty="0">
                <a:solidFill>
                  <a:srgbClr val="FF0000"/>
                </a:solidFill>
              </a:rPr>
              <a:t>运行</a:t>
            </a:r>
            <a:r>
              <a:rPr lang="zh-CN" altLang="en-US" dirty="0" smtClean="0">
                <a:solidFill>
                  <a:srgbClr val="FF0000"/>
                </a:solidFill>
              </a:rPr>
              <a:t>调度程序</a:t>
            </a:r>
            <a:endParaRPr lang="en-US" altLang="zh-CN" dirty="0" smtClean="0"/>
          </a:p>
          <a:p>
            <a:pPr>
              <a:spcBef>
                <a:spcPts val="300"/>
              </a:spcBef>
            </a:pPr>
            <a:r>
              <a:rPr lang="zh-CN" altLang="en-US" dirty="0" smtClean="0"/>
              <a:t>不同</a:t>
            </a:r>
            <a:r>
              <a:rPr lang="zh-CN" altLang="en-US" dirty="0"/>
              <a:t>处理器上的进程可以完全并行地休眠、唤醒和上下文</a:t>
            </a:r>
            <a:r>
              <a:rPr lang="zh-CN" altLang="en-US" dirty="0" smtClean="0"/>
              <a:t>切换</a:t>
            </a:r>
            <a:endParaRPr lang="zh-CN" altLang="en-US" dirty="0"/>
          </a:p>
          <a:p>
            <a:pPr>
              <a:spcBef>
                <a:spcPts val="300"/>
              </a:spcBef>
            </a:pPr>
            <a:r>
              <a:rPr lang="zh-CN" altLang="en-US" dirty="0"/>
              <a:t>进程只映射到一个处理器的就绪进程队列</a:t>
            </a:r>
            <a:r>
              <a:rPr lang="zh-CN" altLang="en-US" dirty="0" smtClean="0"/>
              <a:t>中</a:t>
            </a:r>
            <a:endParaRPr lang="en-US" altLang="zh-CN" dirty="0" smtClean="0"/>
          </a:p>
          <a:p>
            <a:pPr lvl="1">
              <a:spcBef>
                <a:spcPts val="300"/>
              </a:spcBef>
            </a:pPr>
            <a:r>
              <a:rPr lang="zh-CN" altLang="en-US" dirty="0" smtClean="0"/>
              <a:t>不会</a:t>
            </a:r>
            <a:r>
              <a:rPr lang="zh-CN" altLang="en-US" dirty="0"/>
              <a:t>被</a:t>
            </a:r>
            <a:r>
              <a:rPr lang="zh-CN" altLang="en-US" dirty="0" smtClean="0"/>
              <a:t>其他处理器选中</a:t>
            </a:r>
            <a:endParaRPr lang="en-US" altLang="zh-CN" dirty="0" smtClean="0"/>
          </a:p>
          <a:p>
            <a:pPr lvl="1">
              <a:spcBef>
                <a:spcPts val="300"/>
              </a:spcBef>
            </a:pPr>
            <a:r>
              <a:rPr lang="zh-CN" altLang="en-US" dirty="0" smtClean="0"/>
              <a:t>也不会</a:t>
            </a:r>
            <a:r>
              <a:rPr lang="zh-CN" altLang="en-US" dirty="0"/>
              <a:t>在</a:t>
            </a:r>
            <a:r>
              <a:rPr lang="zh-CN" altLang="en-US" dirty="0" smtClean="0"/>
              <a:t>不同处理器</a:t>
            </a:r>
            <a:r>
              <a:rPr lang="zh-CN" altLang="en-US" dirty="0"/>
              <a:t>之间</a:t>
            </a:r>
            <a:r>
              <a:rPr lang="zh-CN" altLang="en-US" dirty="0" smtClean="0"/>
              <a:t>跳跃</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5EB0D5D2-2393-4003-B610-A67881C7D824}" type="slidenum">
              <a:rPr lang="en-US" altLang="zh-CN"/>
              <a:pPr/>
              <a:t>81</a:t>
            </a:fld>
            <a:endParaRPr lang="en-US" altLang="zh-CN"/>
          </a:p>
        </p:txBody>
      </p:sp>
      <p:sp>
        <p:nvSpPr>
          <p:cNvPr id="830466" name="Rectangle 2"/>
          <p:cNvSpPr>
            <a:spLocks noGrp="1" noChangeArrowheads="1"/>
          </p:cNvSpPr>
          <p:nvPr>
            <p:ph type="title"/>
          </p:nvPr>
        </p:nvSpPr>
        <p:spPr/>
        <p:txBody>
          <a:bodyPr/>
          <a:lstStyle/>
          <a:p>
            <a:r>
              <a:rPr lang="zh-CN" altLang="en-US" dirty="0" smtClean="0"/>
              <a:t>运行队列数据结构</a:t>
            </a:r>
            <a:endParaRPr lang="zh-CN" altLang="en-US" dirty="0"/>
          </a:p>
        </p:txBody>
      </p:sp>
      <p:sp>
        <p:nvSpPr>
          <p:cNvPr id="830467" name="Rectangle 3"/>
          <p:cNvSpPr>
            <a:spLocks noGrp="1" noChangeArrowheads="1"/>
          </p:cNvSpPr>
          <p:nvPr>
            <p:ph type="body" idx="1"/>
          </p:nvPr>
        </p:nvSpPr>
        <p:spPr/>
        <p:txBody>
          <a:bodyPr/>
          <a:lstStyle/>
          <a:p>
            <a:r>
              <a:rPr lang="zh-CN" altLang="en-US"/>
              <a:t>定义位置：</a:t>
            </a:r>
            <a:r>
              <a:rPr lang="en-US" altLang="zh-CN"/>
              <a:t>kernel/sched.c</a:t>
            </a:r>
          </a:p>
        </p:txBody>
      </p:sp>
      <p:pic>
        <p:nvPicPr>
          <p:cNvPr id="830472" name="Picture 8"/>
          <p:cNvPicPr>
            <a:picLocks noChangeAspect="1" noChangeArrowheads="1"/>
          </p:cNvPicPr>
          <p:nvPr/>
        </p:nvPicPr>
        <p:blipFill>
          <a:blip r:embed="rId2" cstate="print"/>
          <a:srcRect/>
          <a:stretch>
            <a:fillRect/>
          </a:stretch>
        </p:blipFill>
        <p:spPr bwMode="auto">
          <a:xfrm>
            <a:off x="684213" y="1793875"/>
            <a:ext cx="8459787" cy="4830763"/>
          </a:xfrm>
          <a:prstGeom prst="rect">
            <a:avLst/>
          </a:prstGeom>
          <a:noFill/>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8F72E0CA-61B7-4E16-B404-A31560280935}" type="slidenum">
              <a:rPr lang="en-US" altLang="zh-CN"/>
              <a:pPr/>
              <a:t>82</a:t>
            </a:fld>
            <a:endParaRPr lang="en-US" altLang="zh-CN"/>
          </a:p>
        </p:txBody>
      </p:sp>
      <p:sp>
        <p:nvSpPr>
          <p:cNvPr id="835586" name="Rectangle 2"/>
          <p:cNvSpPr>
            <a:spLocks noGrp="1" noChangeArrowheads="1"/>
          </p:cNvSpPr>
          <p:nvPr>
            <p:ph type="title"/>
          </p:nvPr>
        </p:nvSpPr>
        <p:spPr/>
        <p:txBody>
          <a:bodyPr/>
          <a:lstStyle/>
          <a:p>
            <a:r>
              <a:rPr lang="zh-CN" altLang="en-US" dirty="0" smtClean="0"/>
              <a:t>运行</a:t>
            </a:r>
            <a:r>
              <a:rPr lang="zh-CN" altLang="en-US" dirty="0"/>
              <a:t>队列结构说明</a:t>
            </a:r>
          </a:p>
        </p:txBody>
      </p:sp>
      <p:sp>
        <p:nvSpPr>
          <p:cNvPr id="835587" name="Rectangle 3"/>
          <p:cNvSpPr>
            <a:spLocks noGrp="1" noChangeArrowheads="1"/>
          </p:cNvSpPr>
          <p:nvPr>
            <p:ph type="body" idx="1"/>
          </p:nvPr>
        </p:nvSpPr>
        <p:spPr>
          <a:xfrm>
            <a:off x="611188" y="1268413"/>
            <a:ext cx="8532812" cy="5589587"/>
          </a:xfrm>
        </p:spPr>
        <p:txBody>
          <a:bodyPr/>
          <a:lstStyle/>
          <a:p>
            <a:pPr>
              <a:spcBef>
                <a:spcPts val="300"/>
              </a:spcBef>
            </a:pPr>
            <a:r>
              <a:rPr lang="en-US" altLang="zh-CN" sz="2400" dirty="0" err="1"/>
              <a:t>task_t</a:t>
            </a:r>
            <a:r>
              <a:rPr lang="en-US" altLang="zh-CN" sz="2400" dirty="0"/>
              <a:t> *</a:t>
            </a:r>
            <a:r>
              <a:rPr lang="en-US" altLang="zh-CN" sz="2400" dirty="0" err="1"/>
              <a:t>curr</a:t>
            </a:r>
            <a:r>
              <a:rPr lang="en-US" altLang="zh-CN" sz="2400" dirty="0"/>
              <a:t> </a:t>
            </a:r>
          </a:p>
          <a:p>
            <a:pPr lvl="1">
              <a:spcBef>
                <a:spcPts val="300"/>
              </a:spcBef>
            </a:pPr>
            <a:r>
              <a:rPr lang="zh-CN" altLang="en-US" sz="2000" dirty="0" smtClean="0"/>
              <a:t>本</a:t>
            </a:r>
            <a:r>
              <a:rPr lang="en-US" altLang="zh-CN" sz="2000" dirty="0" smtClean="0"/>
              <a:t>CPU</a:t>
            </a:r>
            <a:r>
              <a:rPr lang="zh-CN" altLang="en-US" sz="2000" dirty="0" smtClean="0"/>
              <a:t>正在</a:t>
            </a:r>
            <a:r>
              <a:rPr lang="zh-CN" altLang="en-US" sz="2000" dirty="0"/>
              <a:t>运行的</a:t>
            </a:r>
            <a:r>
              <a:rPr lang="zh-CN" altLang="en-US" sz="2000" dirty="0" smtClean="0"/>
              <a:t>进程</a:t>
            </a:r>
            <a:endParaRPr lang="zh-CN" altLang="en-US" sz="2000" dirty="0"/>
          </a:p>
          <a:p>
            <a:pPr>
              <a:spcBef>
                <a:spcPts val="300"/>
              </a:spcBef>
            </a:pPr>
            <a:r>
              <a:rPr lang="en-US" altLang="zh-CN" sz="2400" dirty="0" err="1"/>
              <a:t>tast_t</a:t>
            </a:r>
            <a:r>
              <a:rPr lang="en-US" altLang="zh-CN" sz="2400" dirty="0"/>
              <a:t> *idle </a:t>
            </a:r>
          </a:p>
          <a:p>
            <a:pPr lvl="1">
              <a:spcBef>
                <a:spcPts val="300"/>
              </a:spcBef>
            </a:pPr>
            <a:r>
              <a:rPr lang="zh-CN" altLang="en-US" sz="2000" dirty="0"/>
              <a:t>指向</a:t>
            </a:r>
            <a:r>
              <a:rPr lang="zh-CN" altLang="en-US" sz="2000" dirty="0" smtClean="0"/>
              <a:t>本</a:t>
            </a:r>
            <a:r>
              <a:rPr lang="en-US" altLang="zh-CN" sz="2000" dirty="0" smtClean="0"/>
              <a:t>CPU</a:t>
            </a:r>
            <a:r>
              <a:rPr lang="zh-CN" altLang="en-US" sz="2000" dirty="0" smtClean="0"/>
              <a:t>的</a:t>
            </a:r>
            <a:r>
              <a:rPr lang="en-US" altLang="zh-CN" sz="2000" dirty="0" smtClean="0"/>
              <a:t>idle</a:t>
            </a:r>
            <a:r>
              <a:rPr lang="zh-CN" altLang="en-US" sz="2000" dirty="0" smtClean="0"/>
              <a:t>进程</a:t>
            </a:r>
            <a:r>
              <a:rPr lang="zh-CN" altLang="en-US" sz="2000" dirty="0"/>
              <a:t>，</a:t>
            </a:r>
            <a:r>
              <a:rPr lang="zh-CN" altLang="en-US" sz="2000" dirty="0" smtClean="0"/>
              <a:t>相当于</a:t>
            </a:r>
            <a:r>
              <a:rPr lang="en-US" altLang="zh-CN" sz="2000" dirty="0" smtClean="0"/>
              <a:t>2.4</a:t>
            </a:r>
            <a:r>
              <a:rPr lang="zh-CN" altLang="en-US" sz="2000" dirty="0" smtClean="0"/>
              <a:t>中 </a:t>
            </a:r>
            <a:r>
              <a:rPr lang="en-US" altLang="zh-CN" sz="2000" dirty="0" err="1">
                <a:solidFill>
                  <a:srgbClr val="FF0000"/>
                </a:solidFill>
              </a:rPr>
              <a:t>init_tasks</a:t>
            </a:r>
            <a:r>
              <a:rPr lang="en-US" altLang="zh-CN" sz="2000" dirty="0">
                <a:solidFill>
                  <a:srgbClr val="FF0000"/>
                </a:solidFill>
              </a:rPr>
              <a:t>[</a:t>
            </a:r>
            <a:r>
              <a:rPr lang="en-US" altLang="zh-CN" sz="2000" dirty="0" err="1">
                <a:solidFill>
                  <a:srgbClr val="FF0000"/>
                </a:solidFill>
              </a:rPr>
              <a:t>this_cpu</a:t>
            </a:r>
            <a:r>
              <a:rPr lang="en-US" altLang="zh-CN" sz="2000" dirty="0">
                <a:solidFill>
                  <a:srgbClr val="FF0000"/>
                </a:solidFill>
              </a:rPr>
              <a:t>()]</a:t>
            </a:r>
            <a:r>
              <a:rPr lang="en-US" altLang="zh-CN" sz="2000" dirty="0"/>
              <a:t> </a:t>
            </a:r>
            <a:endParaRPr lang="zh-CN" altLang="en-US" sz="2000" dirty="0"/>
          </a:p>
          <a:p>
            <a:pPr>
              <a:spcBef>
                <a:spcPts val="300"/>
              </a:spcBef>
            </a:pPr>
            <a:r>
              <a:rPr lang="en-US" altLang="zh-CN" sz="2400" dirty="0" err="1"/>
              <a:t>struct</a:t>
            </a:r>
            <a:r>
              <a:rPr lang="en-US" altLang="zh-CN" sz="2400" dirty="0"/>
              <a:t> </a:t>
            </a:r>
            <a:r>
              <a:rPr lang="en-US" altLang="zh-CN" sz="2400" dirty="0" err="1"/>
              <a:t>mm_struct</a:t>
            </a:r>
            <a:r>
              <a:rPr lang="en-US" altLang="zh-CN" sz="2400" dirty="0"/>
              <a:t> *</a:t>
            </a:r>
            <a:r>
              <a:rPr lang="en-US" altLang="zh-CN" sz="2400" dirty="0" err="1"/>
              <a:t>prev_mm</a:t>
            </a:r>
            <a:r>
              <a:rPr lang="en-US" altLang="zh-CN" sz="2400" dirty="0"/>
              <a:t> </a:t>
            </a:r>
          </a:p>
          <a:p>
            <a:pPr lvl="1">
              <a:spcBef>
                <a:spcPts val="300"/>
              </a:spcBef>
            </a:pPr>
            <a:r>
              <a:rPr lang="zh-CN" altLang="en-US" sz="2000" dirty="0" smtClean="0"/>
              <a:t>保存被调度切换出进程</a:t>
            </a:r>
            <a:r>
              <a:rPr lang="zh-CN" altLang="en-US" sz="2000" dirty="0"/>
              <a:t>（称之为 </a:t>
            </a:r>
            <a:r>
              <a:rPr lang="en-US" altLang="zh-CN" sz="2000" dirty="0" err="1"/>
              <a:t>prev</a:t>
            </a:r>
            <a:r>
              <a:rPr lang="zh-CN" altLang="en-US" sz="2000" dirty="0"/>
              <a:t>）</a:t>
            </a:r>
            <a:r>
              <a:rPr lang="zh-CN" altLang="en-US" sz="2000" dirty="0" smtClean="0"/>
              <a:t>的</a:t>
            </a:r>
            <a:r>
              <a:rPr lang="en-US" altLang="zh-CN" sz="2000" dirty="0" err="1" smtClean="0"/>
              <a:t>active_mm</a:t>
            </a:r>
            <a:r>
              <a:rPr lang="en-US" altLang="zh-CN" sz="2000" dirty="0" smtClean="0"/>
              <a:t> </a:t>
            </a:r>
            <a:r>
              <a:rPr lang="zh-CN" altLang="en-US" sz="2000" dirty="0"/>
              <a:t>结构</a:t>
            </a:r>
            <a:r>
              <a:rPr lang="zh-CN" altLang="en-US" sz="2000" dirty="0" smtClean="0"/>
              <a:t>指针</a:t>
            </a:r>
            <a:endParaRPr lang="zh-CN" altLang="en-US" sz="2000" dirty="0"/>
          </a:p>
          <a:p>
            <a:pPr lvl="2">
              <a:spcBef>
                <a:spcPts val="300"/>
              </a:spcBef>
            </a:pPr>
            <a:r>
              <a:rPr lang="en-US" altLang="zh-CN" sz="2000" dirty="0" smtClean="0"/>
              <a:t>Linux 2.6</a:t>
            </a:r>
            <a:r>
              <a:rPr lang="zh-CN" altLang="en-US" sz="2000" dirty="0" smtClean="0"/>
              <a:t>中</a:t>
            </a:r>
            <a:r>
              <a:rPr lang="en-US" altLang="zh-CN" sz="2000" dirty="0" err="1" smtClean="0"/>
              <a:t>prev</a:t>
            </a:r>
            <a:r>
              <a:rPr lang="zh-CN" altLang="en-US" sz="2000" dirty="0" smtClean="0"/>
              <a:t>的</a:t>
            </a:r>
            <a:r>
              <a:rPr lang="en-US" altLang="zh-CN" sz="2000" dirty="0" err="1" smtClean="0"/>
              <a:t>active_mm</a:t>
            </a:r>
            <a:r>
              <a:rPr lang="zh-CN" altLang="en-US" sz="2000" dirty="0" smtClean="0"/>
              <a:t>在</a:t>
            </a:r>
            <a:r>
              <a:rPr lang="zh-CN" altLang="en-US" sz="2000" dirty="0"/>
              <a:t>进程切换完成后释放</a:t>
            </a:r>
          </a:p>
          <a:p>
            <a:pPr>
              <a:spcBef>
                <a:spcPts val="300"/>
              </a:spcBef>
            </a:pPr>
            <a:r>
              <a:rPr lang="en-US" altLang="zh-CN" sz="2400" dirty="0"/>
              <a:t>unsigned long </a:t>
            </a:r>
            <a:r>
              <a:rPr lang="en-US" altLang="zh-CN" sz="2400" dirty="0" err="1"/>
              <a:t>nr_running</a:t>
            </a:r>
            <a:r>
              <a:rPr lang="en-US" altLang="zh-CN" sz="2400" dirty="0"/>
              <a:t> </a:t>
            </a:r>
          </a:p>
          <a:p>
            <a:pPr lvl="1">
              <a:spcBef>
                <a:spcPts val="300"/>
              </a:spcBef>
            </a:pPr>
            <a:r>
              <a:rPr lang="zh-CN" altLang="en-US" sz="2000" dirty="0" smtClean="0"/>
              <a:t>本</a:t>
            </a:r>
            <a:r>
              <a:rPr lang="en-US" altLang="zh-CN" sz="2000" dirty="0" smtClean="0"/>
              <a:t>CPU</a:t>
            </a:r>
            <a:r>
              <a:rPr lang="zh-CN" altLang="en-US" sz="2000" dirty="0" smtClean="0"/>
              <a:t>上</a:t>
            </a:r>
            <a:r>
              <a:rPr lang="zh-CN" altLang="en-US" sz="2000" dirty="0"/>
              <a:t>的就绪进程</a:t>
            </a:r>
            <a:r>
              <a:rPr lang="zh-CN" altLang="en-US" sz="2000" dirty="0" smtClean="0"/>
              <a:t>数，反映本 </a:t>
            </a:r>
            <a:r>
              <a:rPr lang="en-US" altLang="zh-CN" sz="2000" dirty="0" smtClean="0"/>
              <a:t>CPU </a:t>
            </a:r>
            <a:r>
              <a:rPr lang="zh-CN" altLang="en-US" sz="2000" dirty="0" smtClean="0"/>
              <a:t>负载情况的重要参数</a:t>
            </a:r>
            <a:endParaRPr lang="en-US" altLang="zh-CN" sz="2000" dirty="0" smtClean="0"/>
          </a:p>
          <a:p>
            <a:pPr lvl="1">
              <a:spcBef>
                <a:spcPts val="300"/>
              </a:spcBef>
            </a:pPr>
            <a:r>
              <a:rPr lang="zh-CN" altLang="en-US" sz="2000" dirty="0" smtClean="0"/>
              <a:t>等于</a:t>
            </a:r>
            <a:r>
              <a:rPr lang="en-US" altLang="zh-CN" sz="2000" dirty="0" smtClean="0"/>
              <a:t>active</a:t>
            </a:r>
            <a:r>
              <a:rPr lang="zh-CN" altLang="en-US" sz="2000" dirty="0" smtClean="0"/>
              <a:t>和 </a:t>
            </a:r>
            <a:r>
              <a:rPr lang="en-US" altLang="zh-CN" sz="2000" dirty="0" smtClean="0"/>
              <a:t>expired</a:t>
            </a:r>
            <a:r>
              <a:rPr lang="zh-CN" altLang="en-US" sz="2000" dirty="0" smtClean="0"/>
              <a:t>两</a:t>
            </a:r>
            <a:r>
              <a:rPr lang="zh-CN" altLang="en-US" sz="2000" dirty="0"/>
              <a:t>个队列中进程数的</a:t>
            </a:r>
            <a:r>
              <a:rPr lang="zh-CN" altLang="en-US" sz="2000" dirty="0" smtClean="0"/>
              <a:t>总和</a:t>
            </a:r>
            <a:endParaRPr lang="zh-CN" altLang="en-US" sz="2000" dirty="0"/>
          </a:p>
          <a:p>
            <a:pPr>
              <a:spcBef>
                <a:spcPts val="300"/>
              </a:spcBef>
            </a:pPr>
            <a:r>
              <a:rPr lang="en-US" altLang="zh-CN" sz="2400" dirty="0"/>
              <a:t>unsigned long </a:t>
            </a:r>
            <a:r>
              <a:rPr lang="en-US" altLang="zh-CN" sz="2400" dirty="0" err="1"/>
              <a:t>nr_switches</a:t>
            </a:r>
            <a:r>
              <a:rPr lang="en-US" altLang="zh-CN" sz="2400" dirty="0"/>
              <a:t> </a:t>
            </a:r>
          </a:p>
          <a:p>
            <a:pPr lvl="1">
              <a:spcBef>
                <a:spcPts val="300"/>
              </a:spcBef>
            </a:pPr>
            <a:r>
              <a:rPr lang="zh-CN" altLang="en-US" sz="2000" dirty="0" smtClean="0"/>
              <a:t>记录本</a:t>
            </a:r>
            <a:r>
              <a:rPr lang="en-US" altLang="zh-CN" sz="2000" dirty="0" smtClean="0"/>
              <a:t>CPU</a:t>
            </a:r>
            <a:r>
              <a:rPr lang="zh-CN" altLang="en-US" sz="2000" dirty="0" smtClean="0"/>
              <a:t>上</a:t>
            </a:r>
            <a:r>
              <a:rPr lang="zh-CN" altLang="en-US" sz="2000" dirty="0"/>
              <a:t>自调度器运行以来发生的进程切换的</a:t>
            </a:r>
            <a:r>
              <a:rPr lang="zh-CN" altLang="en-US" sz="2000" dirty="0" smtClean="0"/>
              <a:t>次数</a:t>
            </a:r>
            <a:endParaRPr lang="zh-CN" altLang="en-US" sz="2000" dirty="0"/>
          </a:p>
          <a:p>
            <a:pPr>
              <a:spcBef>
                <a:spcPts val="300"/>
              </a:spcBef>
            </a:pPr>
            <a:r>
              <a:rPr lang="en-US" altLang="zh-CN" sz="2400" dirty="0"/>
              <a:t>unsigned long </a:t>
            </a:r>
            <a:r>
              <a:rPr lang="en-US" altLang="zh-CN" sz="2400" dirty="0" err="1"/>
              <a:t>nr_uninterruptible</a:t>
            </a:r>
            <a:r>
              <a:rPr lang="en-US" altLang="zh-CN" sz="2400" dirty="0"/>
              <a:t> </a:t>
            </a:r>
          </a:p>
          <a:p>
            <a:pPr lvl="1">
              <a:spcBef>
                <a:spcPts val="300"/>
              </a:spcBef>
            </a:pPr>
            <a:r>
              <a:rPr lang="zh-CN" altLang="en-US" sz="2000" dirty="0" smtClean="0"/>
              <a:t>本</a:t>
            </a:r>
            <a:r>
              <a:rPr lang="en-US" altLang="zh-CN" sz="2000" dirty="0" smtClean="0"/>
              <a:t>CPU</a:t>
            </a:r>
            <a:r>
              <a:rPr lang="zh-CN" altLang="en-US" sz="2000" dirty="0" smtClean="0"/>
              <a:t>处于</a:t>
            </a:r>
            <a:r>
              <a:rPr lang="en-US" altLang="zh-CN" sz="2000" dirty="0" smtClean="0"/>
              <a:t>TASK_UNINTERRUPTIBLE</a:t>
            </a:r>
            <a:r>
              <a:rPr lang="zh-CN" altLang="en-US" sz="2000" dirty="0" smtClean="0"/>
              <a:t>状态</a:t>
            </a:r>
            <a:r>
              <a:rPr lang="zh-CN" altLang="en-US" sz="2000" dirty="0"/>
              <a:t>的进程</a:t>
            </a:r>
            <a:r>
              <a:rPr lang="zh-CN" altLang="en-US" sz="2000" dirty="0" smtClean="0"/>
              <a:t>数，与负载</a:t>
            </a:r>
            <a:r>
              <a:rPr lang="zh-CN" altLang="en-US" sz="2000" dirty="0"/>
              <a:t>信息</a:t>
            </a:r>
            <a:r>
              <a:rPr lang="zh-CN" altLang="en-US" sz="2000" dirty="0" smtClean="0"/>
              <a:t>有关</a:t>
            </a:r>
            <a:endParaRPr lang="zh-CN" altLang="en-US" sz="2000"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480D6845-2CCE-462A-B1E9-9542DB6C7C17}" type="slidenum">
              <a:rPr lang="en-US" altLang="zh-CN"/>
              <a:pPr/>
              <a:t>83</a:t>
            </a:fld>
            <a:endParaRPr lang="en-US" altLang="zh-CN"/>
          </a:p>
        </p:txBody>
      </p:sp>
      <p:sp>
        <p:nvSpPr>
          <p:cNvPr id="837634" name="Rectangle 2"/>
          <p:cNvSpPr>
            <a:spLocks noGrp="1" noChangeArrowheads="1"/>
          </p:cNvSpPr>
          <p:nvPr>
            <p:ph type="title"/>
          </p:nvPr>
        </p:nvSpPr>
        <p:spPr/>
        <p:txBody>
          <a:bodyPr/>
          <a:lstStyle/>
          <a:p>
            <a:r>
              <a:rPr lang="zh-CN" altLang="en-US" dirty="0" smtClean="0"/>
              <a:t>运行</a:t>
            </a:r>
            <a:r>
              <a:rPr lang="zh-CN" altLang="en-US" dirty="0"/>
              <a:t>队列结构</a:t>
            </a:r>
            <a:r>
              <a:rPr lang="zh-CN" altLang="en-US" dirty="0" smtClean="0"/>
              <a:t>说明</a:t>
            </a:r>
            <a:r>
              <a:rPr lang="en-US" altLang="zh-CN" dirty="0" smtClean="0"/>
              <a:t>(</a:t>
            </a:r>
            <a:r>
              <a:rPr lang="zh-CN" altLang="en-US" dirty="0" smtClean="0"/>
              <a:t>续</a:t>
            </a:r>
            <a:r>
              <a:rPr lang="en-US" altLang="zh-CN" dirty="0" smtClean="0"/>
              <a:t>)</a:t>
            </a:r>
            <a:endParaRPr lang="zh-CN" altLang="en-US" dirty="0"/>
          </a:p>
        </p:txBody>
      </p:sp>
      <p:sp>
        <p:nvSpPr>
          <p:cNvPr id="837635" name="Rectangle 3"/>
          <p:cNvSpPr>
            <a:spLocks noGrp="1" noChangeArrowheads="1"/>
          </p:cNvSpPr>
          <p:nvPr>
            <p:ph type="body" idx="1"/>
          </p:nvPr>
        </p:nvSpPr>
        <p:spPr>
          <a:xfrm>
            <a:off x="573088" y="1243013"/>
            <a:ext cx="8532812" cy="5589587"/>
          </a:xfrm>
        </p:spPr>
        <p:txBody>
          <a:bodyPr/>
          <a:lstStyle/>
          <a:p>
            <a:pPr algn="just">
              <a:spcBef>
                <a:spcPts val="100"/>
              </a:spcBef>
            </a:pPr>
            <a:r>
              <a:rPr lang="en-US" altLang="zh-CN" sz="2400" dirty="0" err="1"/>
              <a:t>int</a:t>
            </a:r>
            <a:r>
              <a:rPr lang="en-US" altLang="zh-CN" sz="2400" dirty="0"/>
              <a:t> </a:t>
            </a:r>
            <a:r>
              <a:rPr lang="en-US" altLang="zh-CN" sz="2400" dirty="0" err="1"/>
              <a:t>best_expired_prio</a:t>
            </a:r>
            <a:r>
              <a:rPr lang="en-US" altLang="zh-CN" sz="2400" dirty="0"/>
              <a:t> </a:t>
            </a:r>
          </a:p>
          <a:p>
            <a:pPr lvl="1" algn="just">
              <a:spcBef>
                <a:spcPts val="100"/>
              </a:spcBef>
            </a:pPr>
            <a:r>
              <a:rPr lang="en-US" altLang="zh-CN" sz="2000" dirty="0" smtClean="0"/>
              <a:t>expired</a:t>
            </a:r>
            <a:r>
              <a:rPr lang="zh-CN" altLang="en-US" sz="2000" dirty="0" smtClean="0"/>
              <a:t>就绪</a:t>
            </a:r>
            <a:r>
              <a:rPr lang="zh-CN" altLang="en-US" sz="2000" dirty="0"/>
              <a:t>进程组中的最高优先级</a:t>
            </a:r>
            <a:r>
              <a:rPr lang="zh-CN" altLang="en-US" sz="2000" dirty="0" smtClean="0"/>
              <a:t>，进程进入</a:t>
            </a:r>
            <a:r>
              <a:rPr lang="en-US" altLang="zh-CN" sz="2000" dirty="0" smtClean="0"/>
              <a:t>expired</a:t>
            </a:r>
            <a:r>
              <a:rPr lang="zh-CN" altLang="en-US" sz="2000" dirty="0" smtClean="0"/>
              <a:t>队列时保存</a:t>
            </a:r>
            <a:endParaRPr lang="zh-CN" altLang="en-US" sz="2000" dirty="0"/>
          </a:p>
          <a:p>
            <a:pPr algn="just">
              <a:spcBef>
                <a:spcPts val="100"/>
              </a:spcBef>
            </a:pPr>
            <a:r>
              <a:rPr lang="en-US" altLang="zh-CN" sz="2400" dirty="0"/>
              <a:t>unsigned long </a:t>
            </a:r>
            <a:r>
              <a:rPr lang="en-US" altLang="zh-CN" sz="2400" dirty="0" err="1"/>
              <a:t>expired_timestamp</a:t>
            </a:r>
            <a:r>
              <a:rPr lang="en-US" altLang="zh-CN" sz="2400" dirty="0"/>
              <a:t> </a:t>
            </a:r>
          </a:p>
          <a:p>
            <a:pPr lvl="1" algn="just">
              <a:spcBef>
                <a:spcPts val="100"/>
              </a:spcBef>
            </a:pPr>
            <a:r>
              <a:rPr lang="zh-CN" altLang="en-US" sz="2000" dirty="0" smtClean="0"/>
              <a:t>最早发生进程</a:t>
            </a:r>
            <a:r>
              <a:rPr lang="zh-CN" altLang="en-US" sz="2000" dirty="0"/>
              <a:t>耗完时间片事件的时间</a:t>
            </a:r>
            <a:r>
              <a:rPr lang="zh-CN" altLang="en-US" sz="2000" dirty="0" smtClean="0"/>
              <a:t>，表征</a:t>
            </a:r>
            <a:r>
              <a:rPr lang="en-US" altLang="zh-CN" sz="2000" dirty="0" smtClean="0"/>
              <a:t>expired</a:t>
            </a:r>
            <a:r>
              <a:rPr lang="zh-CN" altLang="en-US" sz="2000" dirty="0" smtClean="0"/>
              <a:t>中</a:t>
            </a:r>
            <a:r>
              <a:rPr lang="zh-CN" altLang="en-US" sz="2000" dirty="0"/>
              <a:t>就绪进程的最长</a:t>
            </a:r>
            <a:r>
              <a:rPr lang="zh-CN" altLang="en-US" sz="2000" dirty="0" smtClean="0"/>
              <a:t>等待时间</a:t>
            </a:r>
            <a:endParaRPr lang="zh-CN" altLang="en-US" sz="2000" dirty="0"/>
          </a:p>
          <a:p>
            <a:pPr lvl="1" algn="just">
              <a:spcBef>
                <a:spcPts val="100"/>
              </a:spcBef>
            </a:pPr>
            <a:r>
              <a:rPr lang="zh-CN" altLang="en-US" sz="2000" dirty="0"/>
              <a:t>一般情况下，时间片结束的进程应该</a:t>
            </a:r>
            <a:r>
              <a:rPr lang="zh-CN" altLang="en-US" sz="2000" dirty="0" smtClean="0"/>
              <a:t>从</a:t>
            </a:r>
            <a:r>
              <a:rPr lang="en-US" altLang="zh-CN" sz="2000" dirty="0" smtClean="0"/>
              <a:t>active</a:t>
            </a:r>
            <a:r>
              <a:rPr lang="zh-CN" altLang="en-US" sz="2000" dirty="0" smtClean="0"/>
              <a:t>队列</a:t>
            </a:r>
            <a:r>
              <a:rPr lang="zh-CN" altLang="en-US" sz="2000" dirty="0"/>
              <a:t>转移</a:t>
            </a:r>
            <a:r>
              <a:rPr lang="zh-CN" altLang="en-US" sz="2000" dirty="0" smtClean="0"/>
              <a:t>到</a:t>
            </a:r>
            <a:r>
              <a:rPr lang="en-US" altLang="zh-CN" sz="2000" dirty="0" smtClean="0"/>
              <a:t>expired</a:t>
            </a:r>
            <a:r>
              <a:rPr lang="zh-CN" altLang="en-US" sz="2000" dirty="0" smtClean="0"/>
              <a:t>队列</a:t>
            </a:r>
            <a:r>
              <a:rPr lang="zh-CN" altLang="en-US" sz="2000" dirty="0"/>
              <a:t>中，但对</a:t>
            </a:r>
            <a:r>
              <a:rPr lang="zh-CN" altLang="en-US" sz="2000" dirty="0">
                <a:solidFill>
                  <a:srgbClr val="FF0000"/>
                </a:solidFill>
              </a:rPr>
              <a:t>交互式进程</a:t>
            </a:r>
            <a:r>
              <a:rPr lang="zh-CN" altLang="en-US" sz="2000" dirty="0"/>
              <a:t>，调度器就会让其保持</a:t>
            </a:r>
            <a:r>
              <a:rPr lang="zh-CN" altLang="en-US" sz="2000" dirty="0" smtClean="0"/>
              <a:t>在</a:t>
            </a:r>
            <a:r>
              <a:rPr lang="en-US" altLang="zh-CN" sz="2000" dirty="0" smtClean="0"/>
              <a:t>active</a:t>
            </a:r>
            <a:r>
              <a:rPr lang="zh-CN" altLang="en-US" sz="2000" dirty="0" smtClean="0"/>
              <a:t>队列</a:t>
            </a:r>
            <a:r>
              <a:rPr lang="zh-CN" altLang="en-US" sz="2000" dirty="0"/>
              <a:t>上以提高它的响应</a:t>
            </a:r>
            <a:r>
              <a:rPr lang="zh-CN" altLang="en-US" sz="2000" dirty="0" smtClean="0"/>
              <a:t>速度</a:t>
            </a:r>
            <a:endParaRPr lang="zh-CN" altLang="en-US" sz="2000" dirty="0"/>
          </a:p>
          <a:p>
            <a:pPr lvl="1" algn="just">
              <a:spcBef>
                <a:spcPts val="100"/>
              </a:spcBef>
            </a:pPr>
            <a:r>
              <a:rPr lang="zh-CN" altLang="en-US" sz="2000" dirty="0"/>
              <a:t>但</a:t>
            </a:r>
            <a:r>
              <a:rPr lang="zh-CN" altLang="en-US" sz="2000" dirty="0" smtClean="0"/>
              <a:t>如果</a:t>
            </a:r>
            <a:r>
              <a:rPr lang="en-US" altLang="zh-CN" sz="2000" dirty="0" smtClean="0"/>
              <a:t>expired</a:t>
            </a:r>
            <a:r>
              <a:rPr lang="zh-CN" altLang="en-US" sz="2000" dirty="0" smtClean="0"/>
              <a:t>队列</a:t>
            </a:r>
            <a:r>
              <a:rPr lang="zh-CN" altLang="en-US" sz="2000" dirty="0"/>
              <a:t>中的进程已经</a:t>
            </a:r>
            <a:r>
              <a:rPr lang="zh-CN" altLang="en-US" sz="2000" dirty="0">
                <a:solidFill>
                  <a:srgbClr val="FF0000"/>
                </a:solidFill>
              </a:rPr>
              <a:t>等待足够长时间</a:t>
            </a:r>
            <a:r>
              <a:rPr lang="zh-CN" altLang="en-US" sz="2000" dirty="0"/>
              <a:t>，即使是交互式进程也应该转移</a:t>
            </a:r>
            <a:r>
              <a:rPr lang="zh-CN" altLang="en-US" sz="2000" dirty="0" smtClean="0"/>
              <a:t>到</a:t>
            </a:r>
            <a:r>
              <a:rPr lang="en-US" altLang="zh-CN" sz="2000" dirty="0" smtClean="0"/>
              <a:t>expired</a:t>
            </a:r>
            <a:r>
              <a:rPr lang="zh-CN" altLang="en-US" sz="2000" dirty="0" smtClean="0"/>
              <a:t>队列</a:t>
            </a:r>
            <a:r>
              <a:rPr lang="zh-CN" altLang="en-US" sz="2000" dirty="0"/>
              <a:t>上来，</a:t>
            </a:r>
            <a:r>
              <a:rPr lang="zh-CN" altLang="en-US" sz="2000" dirty="0" smtClean="0"/>
              <a:t>排空</a:t>
            </a:r>
            <a:r>
              <a:rPr lang="en-US" altLang="zh-CN" sz="2000" dirty="0" smtClean="0"/>
              <a:t>active</a:t>
            </a:r>
            <a:endParaRPr lang="zh-CN" altLang="en-US" sz="2000" dirty="0"/>
          </a:p>
          <a:p>
            <a:pPr lvl="1" algn="just">
              <a:spcBef>
                <a:spcPts val="100"/>
              </a:spcBef>
            </a:pPr>
            <a:r>
              <a:rPr lang="zh-CN" altLang="en-US" sz="2000" dirty="0" smtClean="0"/>
              <a:t>该阀值体现</a:t>
            </a:r>
            <a:r>
              <a:rPr lang="zh-CN" altLang="en-US" sz="2000" dirty="0"/>
              <a:t>在</a:t>
            </a:r>
            <a:r>
              <a:rPr lang="en-US" altLang="zh-CN" sz="2000" dirty="0">
                <a:solidFill>
                  <a:srgbClr val="FF0000"/>
                </a:solidFill>
              </a:rPr>
              <a:t>EXPIRED_STARVING(</a:t>
            </a:r>
            <a:r>
              <a:rPr lang="en-US" altLang="zh-CN" sz="2000" dirty="0" err="1">
                <a:solidFill>
                  <a:srgbClr val="FF0000"/>
                </a:solidFill>
              </a:rPr>
              <a:t>rq</a:t>
            </a:r>
            <a:r>
              <a:rPr lang="en-US" altLang="zh-CN" sz="2000" dirty="0">
                <a:solidFill>
                  <a:srgbClr val="FF0000"/>
                </a:solidFill>
              </a:rPr>
              <a:t>) </a:t>
            </a:r>
            <a:r>
              <a:rPr lang="zh-CN" altLang="en-US" sz="2000" dirty="0"/>
              <a:t>上：如果以下两个条件都满足，则 </a:t>
            </a:r>
            <a:r>
              <a:rPr lang="en-US" altLang="zh-CN" sz="2000" dirty="0"/>
              <a:t>EXPIRED_STARVING() </a:t>
            </a:r>
            <a:r>
              <a:rPr lang="zh-CN" altLang="en-US" sz="2000" dirty="0"/>
              <a:t>返回</a:t>
            </a:r>
            <a:r>
              <a:rPr lang="zh-CN" altLang="en-US" sz="2000" dirty="0" smtClean="0"/>
              <a:t>真</a:t>
            </a:r>
            <a:endParaRPr lang="zh-CN" altLang="en-US" sz="2000" dirty="0"/>
          </a:p>
          <a:p>
            <a:pPr lvl="2" algn="just">
              <a:spcBef>
                <a:spcPts val="100"/>
              </a:spcBef>
            </a:pPr>
            <a:r>
              <a:rPr lang="en-US" altLang="zh-CN" sz="2000" dirty="0"/>
              <a:t>expired </a:t>
            </a:r>
            <a:r>
              <a:rPr lang="zh-CN" altLang="en-US" sz="2000" dirty="0"/>
              <a:t>队列中至少有一个进程</a:t>
            </a:r>
            <a:r>
              <a:rPr lang="zh-CN" altLang="en-US" sz="2000" dirty="0" smtClean="0"/>
              <a:t>已等待足够长时间</a:t>
            </a:r>
            <a:endParaRPr lang="zh-CN" altLang="en-US" sz="2000" dirty="0"/>
          </a:p>
          <a:p>
            <a:pPr lvl="2">
              <a:spcBef>
                <a:spcPts val="100"/>
              </a:spcBef>
              <a:buFont typeface="Wingdings" pitchFamily="2" charset="2"/>
              <a:buNone/>
            </a:pPr>
            <a:r>
              <a:rPr lang="zh-CN" altLang="en-US" sz="2000" dirty="0">
                <a:solidFill>
                  <a:srgbClr val="FF0000"/>
                </a:solidFill>
              </a:rPr>
              <a:t>（当前绝对时间 </a:t>
            </a:r>
            <a:r>
              <a:rPr lang="en-US" altLang="zh-CN" sz="2000" dirty="0">
                <a:solidFill>
                  <a:srgbClr val="FF0000"/>
                </a:solidFill>
              </a:rPr>
              <a:t>- </a:t>
            </a:r>
            <a:r>
              <a:rPr lang="en-US" altLang="zh-CN" sz="2000" dirty="0" err="1">
                <a:solidFill>
                  <a:srgbClr val="FF0000"/>
                </a:solidFill>
              </a:rPr>
              <a:t>expired_timestamp</a:t>
            </a:r>
            <a:r>
              <a:rPr lang="zh-CN" altLang="en-US" sz="2000" dirty="0">
                <a:solidFill>
                  <a:srgbClr val="FF0000"/>
                </a:solidFill>
              </a:rPr>
              <a:t>） </a:t>
            </a:r>
            <a:r>
              <a:rPr lang="en-US" altLang="zh-CN" sz="2000" dirty="0">
                <a:solidFill>
                  <a:srgbClr val="FF0000"/>
                </a:solidFill>
              </a:rPr>
              <a:t>&gt;= </a:t>
            </a:r>
            <a:r>
              <a:rPr lang="zh-CN" altLang="en-US" sz="2000" dirty="0">
                <a:solidFill>
                  <a:srgbClr val="FF0000"/>
                </a:solidFill>
              </a:rPr>
              <a:t>（</a:t>
            </a:r>
            <a:r>
              <a:rPr lang="en-US" altLang="zh-CN" sz="2000" dirty="0">
                <a:solidFill>
                  <a:srgbClr val="FF0000"/>
                </a:solidFill>
              </a:rPr>
              <a:t>STARVATION_LIMIT * </a:t>
            </a:r>
            <a:r>
              <a:rPr lang="zh-CN" altLang="en-US" sz="2000" dirty="0">
                <a:solidFill>
                  <a:srgbClr val="FF0000"/>
                </a:solidFill>
              </a:rPr>
              <a:t>队列中所有就绪进程总数 </a:t>
            </a:r>
            <a:r>
              <a:rPr lang="en-US" altLang="zh-CN" sz="2000" dirty="0">
                <a:solidFill>
                  <a:srgbClr val="FF0000"/>
                </a:solidFill>
              </a:rPr>
              <a:t>+ 1</a:t>
            </a:r>
            <a:r>
              <a:rPr lang="zh-CN" altLang="en-US" sz="2000" dirty="0">
                <a:solidFill>
                  <a:srgbClr val="FF0000"/>
                </a:solidFill>
              </a:rPr>
              <a:t>）； </a:t>
            </a:r>
          </a:p>
          <a:p>
            <a:pPr lvl="2" algn="just">
              <a:spcBef>
                <a:spcPts val="100"/>
              </a:spcBef>
            </a:pPr>
            <a:r>
              <a:rPr lang="zh-CN" altLang="en-US" sz="2000" dirty="0"/>
              <a:t>运行进程的静态优先级</a:t>
            </a:r>
            <a:r>
              <a:rPr lang="zh-CN" altLang="en-US" sz="2000" dirty="0" smtClean="0"/>
              <a:t>比</a:t>
            </a:r>
            <a:r>
              <a:rPr lang="en-US" altLang="zh-CN" sz="2000" dirty="0" smtClean="0"/>
              <a:t>expired</a:t>
            </a:r>
            <a:r>
              <a:rPr lang="zh-CN" altLang="en-US" sz="2000" dirty="0" smtClean="0"/>
              <a:t>队列</a:t>
            </a:r>
            <a:r>
              <a:rPr lang="zh-CN" altLang="en-US" sz="2000" dirty="0"/>
              <a:t>中最高优先级要低（</a:t>
            </a:r>
            <a:r>
              <a:rPr lang="en-US" altLang="zh-CN" sz="2000" dirty="0" err="1" smtClean="0"/>
              <a:t>best_expired_prio</a:t>
            </a:r>
            <a:r>
              <a:rPr lang="zh-CN" altLang="en-US" sz="2000" dirty="0" smtClean="0"/>
              <a:t>数值</a:t>
            </a:r>
            <a:r>
              <a:rPr lang="zh-CN" altLang="en-US" sz="2000" dirty="0"/>
              <a:t>要大）</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6F86E76E-39FF-4F76-A096-ABB247ED6BBC}" type="slidenum">
              <a:rPr lang="en-US" altLang="zh-CN"/>
              <a:pPr/>
              <a:t>84</a:t>
            </a:fld>
            <a:endParaRPr lang="en-US" altLang="zh-CN"/>
          </a:p>
        </p:txBody>
      </p:sp>
      <p:sp>
        <p:nvSpPr>
          <p:cNvPr id="836610" name="Rectangle 2"/>
          <p:cNvSpPr>
            <a:spLocks noGrp="1" noChangeArrowheads="1"/>
          </p:cNvSpPr>
          <p:nvPr>
            <p:ph type="title"/>
          </p:nvPr>
        </p:nvSpPr>
        <p:spPr/>
        <p:txBody>
          <a:bodyPr/>
          <a:lstStyle/>
          <a:p>
            <a:r>
              <a:rPr lang="zh-CN" altLang="en-US" dirty="0" smtClean="0"/>
              <a:t>运行</a:t>
            </a:r>
            <a:r>
              <a:rPr lang="zh-CN" altLang="en-US" dirty="0"/>
              <a:t>队列结构</a:t>
            </a:r>
            <a:r>
              <a:rPr lang="zh-CN" altLang="en-US" dirty="0" smtClean="0"/>
              <a:t>说明</a:t>
            </a:r>
            <a:r>
              <a:rPr lang="en-US" altLang="zh-CN" dirty="0" smtClean="0"/>
              <a:t>(</a:t>
            </a:r>
            <a:r>
              <a:rPr lang="zh-CN" altLang="en-US" dirty="0" smtClean="0"/>
              <a:t>续</a:t>
            </a:r>
            <a:r>
              <a:rPr lang="en-US" altLang="zh-CN" dirty="0" smtClean="0"/>
              <a:t>)</a:t>
            </a:r>
            <a:endParaRPr lang="zh-CN" altLang="en-US" dirty="0"/>
          </a:p>
        </p:txBody>
      </p:sp>
      <p:sp>
        <p:nvSpPr>
          <p:cNvPr id="836611" name="Rectangle 3"/>
          <p:cNvSpPr>
            <a:spLocks noGrp="1" noChangeArrowheads="1"/>
          </p:cNvSpPr>
          <p:nvPr>
            <p:ph type="body" idx="1"/>
          </p:nvPr>
        </p:nvSpPr>
        <p:spPr>
          <a:xfrm>
            <a:off x="611188" y="1268413"/>
            <a:ext cx="8532812" cy="5589587"/>
          </a:xfrm>
        </p:spPr>
        <p:txBody>
          <a:bodyPr/>
          <a:lstStyle/>
          <a:p>
            <a:pPr>
              <a:lnSpc>
                <a:spcPct val="90000"/>
              </a:lnSpc>
            </a:pPr>
            <a:r>
              <a:rPr lang="en-US" altLang="zh-CN" sz="2400" dirty="0" err="1"/>
              <a:t>atomic_t</a:t>
            </a:r>
            <a:r>
              <a:rPr lang="en-US" altLang="zh-CN" sz="2400" dirty="0"/>
              <a:t> </a:t>
            </a:r>
            <a:r>
              <a:rPr lang="en-US" altLang="zh-CN" sz="2400" dirty="0" err="1"/>
              <a:t>nr_iowait</a:t>
            </a:r>
            <a:r>
              <a:rPr lang="en-US" altLang="zh-CN" sz="2400" dirty="0"/>
              <a:t> </a:t>
            </a:r>
          </a:p>
          <a:p>
            <a:pPr lvl="1">
              <a:lnSpc>
                <a:spcPct val="90000"/>
              </a:lnSpc>
            </a:pPr>
            <a:r>
              <a:rPr lang="zh-CN" altLang="en-US" sz="2000" dirty="0" smtClean="0"/>
              <a:t>本</a:t>
            </a:r>
            <a:r>
              <a:rPr lang="en-US" altLang="zh-CN" sz="2000" dirty="0" smtClean="0"/>
              <a:t>CPU</a:t>
            </a:r>
            <a:r>
              <a:rPr lang="zh-CN" altLang="en-US" sz="2000" dirty="0" smtClean="0"/>
              <a:t>因</a:t>
            </a:r>
            <a:r>
              <a:rPr lang="zh-CN" altLang="en-US" sz="2000" dirty="0"/>
              <a:t>等待 </a:t>
            </a:r>
            <a:r>
              <a:rPr lang="en-US" altLang="zh-CN" sz="2000" dirty="0" smtClean="0"/>
              <a:t>I/O </a:t>
            </a:r>
            <a:r>
              <a:rPr lang="zh-CN" altLang="en-US" sz="2000" dirty="0"/>
              <a:t>而处于休眠状态的进程</a:t>
            </a:r>
            <a:r>
              <a:rPr lang="zh-CN" altLang="en-US" sz="2000" dirty="0" smtClean="0"/>
              <a:t>数</a:t>
            </a:r>
            <a:endParaRPr lang="zh-CN" altLang="en-US" sz="2000" dirty="0"/>
          </a:p>
          <a:p>
            <a:pPr>
              <a:lnSpc>
                <a:spcPct val="90000"/>
              </a:lnSpc>
            </a:pPr>
            <a:r>
              <a:rPr lang="en-US" altLang="zh-CN" sz="2400" dirty="0"/>
              <a:t>unsigned long </a:t>
            </a:r>
            <a:r>
              <a:rPr lang="en-US" altLang="zh-CN" sz="2400" dirty="0" err="1"/>
              <a:t>timestamp_last_tick</a:t>
            </a:r>
            <a:r>
              <a:rPr lang="en-US" altLang="zh-CN" sz="2400" dirty="0"/>
              <a:t> </a:t>
            </a:r>
          </a:p>
          <a:p>
            <a:pPr lvl="1">
              <a:lnSpc>
                <a:spcPct val="90000"/>
              </a:lnSpc>
            </a:pPr>
            <a:r>
              <a:rPr lang="zh-CN" altLang="en-US" sz="2000" dirty="0"/>
              <a:t>本就绪队列最近一次发生调度事件的时间</a:t>
            </a:r>
            <a:r>
              <a:rPr lang="zh-CN" altLang="en-US" sz="2000" dirty="0" smtClean="0"/>
              <a:t>，负载平衡时会</a:t>
            </a:r>
            <a:r>
              <a:rPr lang="zh-CN" altLang="en-US" sz="2000" dirty="0"/>
              <a:t>用</a:t>
            </a:r>
            <a:r>
              <a:rPr lang="zh-CN" altLang="en-US" sz="2000" dirty="0" smtClean="0"/>
              <a:t>到</a:t>
            </a:r>
            <a:endParaRPr lang="zh-CN" altLang="en-US" sz="2000" dirty="0"/>
          </a:p>
          <a:p>
            <a:pPr>
              <a:lnSpc>
                <a:spcPct val="90000"/>
              </a:lnSpc>
            </a:pPr>
            <a:r>
              <a:rPr lang="en-US" altLang="zh-CN" sz="2400" dirty="0" err="1"/>
              <a:t>int</a:t>
            </a:r>
            <a:r>
              <a:rPr lang="en-US" altLang="zh-CN" sz="2400" dirty="0"/>
              <a:t> </a:t>
            </a:r>
            <a:r>
              <a:rPr lang="en-US" altLang="zh-CN" sz="2400" dirty="0" err="1"/>
              <a:t>prev_cpu_load</a:t>
            </a:r>
            <a:r>
              <a:rPr lang="en-US" altLang="zh-CN" sz="2400" dirty="0"/>
              <a:t>[NR_CPUS] </a:t>
            </a:r>
          </a:p>
          <a:p>
            <a:pPr lvl="1">
              <a:lnSpc>
                <a:spcPct val="90000"/>
              </a:lnSpc>
            </a:pPr>
            <a:r>
              <a:rPr lang="zh-CN" altLang="en-US" sz="2000" dirty="0" smtClean="0"/>
              <a:t>各</a:t>
            </a:r>
            <a:r>
              <a:rPr lang="en-US" altLang="zh-CN" sz="2000" dirty="0" smtClean="0"/>
              <a:t>CPU</a:t>
            </a:r>
            <a:r>
              <a:rPr lang="zh-CN" altLang="en-US" sz="2000" dirty="0" smtClean="0"/>
              <a:t>的</a:t>
            </a:r>
            <a:r>
              <a:rPr lang="zh-CN" altLang="en-US" sz="2000" dirty="0"/>
              <a:t>负载状态</a:t>
            </a:r>
            <a:r>
              <a:rPr lang="zh-CN" altLang="en-US" sz="2000" dirty="0" smtClean="0"/>
              <a:t>（即</a:t>
            </a:r>
            <a:r>
              <a:rPr lang="en-US" altLang="zh-CN" sz="2000" dirty="0" err="1" smtClean="0"/>
              <a:t>nr_running</a:t>
            </a:r>
            <a:r>
              <a:rPr lang="en-US" altLang="zh-CN" sz="2000" dirty="0" smtClean="0"/>
              <a:t> </a:t>
            </a:r>
            <a:r>
              <a:rPr lang="zh-CN" altLang="en-US" sz="2000" dirty="0"/>
              <a:t>值</a:t>
            </a:r>
            <a:r>
              <a:rPr lang="zh-CN" altLang="en-US" sz="2000" dirty="0" smtClean="0"/>
              <a:t>），用于分析</a:t>
            </a:r>
            <a:r>
              <a:rPr lang="zh-CN" altLang="en-US" sz="2000" dirty="0"/>
              <a:t>负载</a:t>
            </a:r>
            <a:r>
              <a:rPr lang="zh-CN" altLang="en-US" sz="2000" dirty="0" smtClean="0"/>
              <a:t>情况</a:t>
            </a:r>
            <a:endParaRPr lang="zh-CN" altLang="en-US" sz="2000" dirty="0"/>
          </a:p>
          <a:p>
            <a:pPr>
              <a:lnSpc>
                <a:spcPct val="90000"/>
              </a:lnSpc>
            </a:pPr>
            <a:r>
              <a:rPr lang="en-US" altLang="zh-CN" sz="2400" dirty="0" err="1"/>
              <a:t>atomic_t</a:t>
            </a:r>
            <a:r>
              <a:rPr lang="en-US" altLang="zh-CN" sz="2400" dirty="0"/>
              <a:t> *</a:t>
            </a:r>
            <a:r>
              <a:rPr lang="en-US" altLang="zh-CN" sz="2400" dirty="0" err="1" smtClean="0"/>
              <a:t>node_nr_running</a:t>
            </a:r>
            <a:endParaRPr lang="en-US" altLang="zh-CN" sz="2400" dirty="0" smtClean="0"/>
          </a:p>
          <a:p>
            <a:pPr>
              <a:lnSpc>
                <a:spcPct val="90000"/>
              </a:lnSpc>
            </a:pPr>
            <a:r>
              <a:rPr lang="en-US" altLang="zh-CN" sz="2400" dirty="0" err="1" smtClean="0"/>
              <a:t>int</a:t>
            </a:r>
            <a:r>
              <a:rPr lang="en-US" altLang="zh-CN" sz="2400" dirty="0" smtClean="0"/>
              <a:t> </a:t>
            </a:r>
            <a:r>
              <a:rPr lang="en-US" altLang="zh-CN" sz="2400" dirty="0" err="1"/>
              <a:t>prev_node_load</a:t>
            </a:r>
            <a:r>
              <a:rPr lang="en-US" altLang="zh-CN" sz="2400" dirty="0"/>
              <a:t>[MAX_NUMNODES] </a:t>
            </a:r>
          </a:p>
          <a:p>
            <a:pPr lvl="1">
              <a:lnSpc>
                <a:spcPct val="90000"/>
              </a:lnSpc>
            </a:pPr>
            <a:r>
              <a:rPr lang="zh-CN" altLang="en-US" sz="2000" dirty="0" smtClean="0"/>
              <a:t>各</a:t>
            </a:r>
            <a:r>
              <a:rPr lang="en-US" altLang="zh-CN" sz="2000" dirty="0" smtClean="0"/>
              <a:t>NUMA</a:t>
            </a:r>
            <a:r>
              <a:rPr lang="zh-CN" altLang="en-US" sz="2000" dirty="0" smtClean="0"/>
              <a:t>节点</a:t>
            </a:r>
            <a:r>
              <a:rPr lang="zh-CN" altLang="en-US" sz="2000" dirty="0"/>
              <a:t>上就绪进程</a:t>
            </a:r>
            <a:r>
              <a:rPr lang="zh-CN" altLang="en-US" sz="2000" dirty="0" smtClean="0"/>
              <a:t>数及上</a:t>
            </a:r>
            <a:r>
              <a:rPr lang="zh-CN" altLang="en-US" sz="2000" dirty="0"/>
              <a:t>一次负载平衡操作时的负载</a:t>
            </a:r>
            <a:r>
              <a:rPr lang="zh-CN" altLang="en-US" sz="2000" dirty="0" smtClean="0"/>
              <a:t>情况</a:t>
            </a:r>
            <a:endParaRPr lang="zh-CN" altLang="en-US" sz="2000" dirty="0"/>
          </a:p>
          <a:p>
            <a:pPr>
              <a:lnSpc>
                <a:spcPct val="90000"/>
              </a:lnSpc>
            </a:pPr>
            <a:r>
              <a:rPr lang="en-US" altLang="zh-CN" sz="2400" dirty="0" err="1"/>
              <a:t>task_t</a:t>
            </a:r>
            <a:r>
              <a:rPr lang="en-US" altLang="zh-CN" sz="2400" dirty="0"/>
              <a:t> *</a:t>
            </a:r>
            <a:r>
              <a:rPr lang="en-US" altLang="zh-CN" sz="2400" dirty="0" err="1"/>
              <a:t>migration_thread</a:t>
            </a:r>
            <a:r>
              <a:rPr lang="en-US" altLang="zh-CN" sz="2400" dirty="0"/>
              <a:t> </a:t>
            </a:r>
          </a:p>
          <a:p>
            <a:pPr lvl="1">
              <a:lnSpc>
                <a:spcPct val="90000"/>
              </a:lnSpc>
            </a:pPr>
            <a:r>
              <a:rPr lang="zh-CN" altLang="en-US" sz="2000" dirty="0"/>
              <a:t>指向</a:t>
            </a:r>
            <a:r>
              <a:rPr lang="zh-CN" altLang="en-US" sz="2000" dirty="0" smtClean="0"/>
              <a:t>本</a:t>
            </a:r>
            <a:r>
              <a:rPr lang="en-US" altLang="zh-CN" sz="2000" dirty="0" smtClean="0"/>
              <a:t>CPU</a:t>
            </a:r>
            <a:r>
              <a:rPr lang="zh-CN" altLang="en-US" sz="2000" dirty="0" smtClean="0"/>
              <a:t>的</a:t>
            </a:r>
            <a:r>
              <a:rPr lang="zh-CN" altLang="en-US" sz="2000" dirty="0"/>
              <a:t>迁移</a:t>
            </a:r>
            <a:r>
              <a:rPr lang="zh-CN" altLang="en-US" sz="2000" dirty="0" smtClean="0"/>
              <a:t>进程</a:t>
            </a:r>
            <a:endParaRPr lang="en-US" altLang="zh-CN" sz="2000" dirty="0" smtClean="0"/>
          </a:p>
          <a:p>
            <a:pPr lvl="1">
              <a:lnSpc>
                <a:spcPct val="90000"/>
              </a:lnSpc>
            </a:pPr>
            <a:r>
              <a:rPr lang="zh-CN" altLang="en-US" sz="2000" dirty="0" smtClean="0"/>
              <a:t>每个</a:t>
            </a:r>
            <a:r>
              <a:rPr lang="en-US" altLang="zh-CN" sz="2000" dirty="0" smtClean="0"/>
              <a:t>CPU</a:t>
            </a:r>
            <a:r>
              <a:rPr lang="zh-CN" altLang="en-US" sz="2000" dirty="0" smtClean="0"/>
              <a:t>都</a:t>
            </a:r>
            <a:r>
              <a:rPr lang="zh-CN" altLang="en-US" sz="2000" dirty="0"/>
              <a:t>有一个核心线程用于执行进程迁移</a:t>
            </a:r>
            <a:r>
              <a:rPr lang="zh-CN" altLang="en-US" sz="2000" dirty="0" smtClean="0"/>
              <a:t>操作</a:t>
            </a:r>
            <a:endParaRPr lang="zh-CN" altLang="en-US" sz="2000" dirty="0"/>
          </a:p>
          <a:p>
            <a:pPr>
              <a:lnSpc>
                <a:spcPct val="90000"/>
              </a:lnSpc>
            </a:pPr>
            <a:r>
              <a:rPr lang="en-US" altLang="zh-CN" sz="2400" dirty="0" err="1"/>
              <a:t>struct</a:t>
            </a:r>
            <a:r>
              <a:rPr lang="en-US" altLang="zh-CN" sz="2400" dirty="0"/>
              <a:t> </a:t>
            </a:r>
            <a:r>
              <a:rPr lang="en-US" altLang="zh-CN" sz="2400" dirty="0" err="1"/>
              <a:t>list_head</a:t>
            </a:r>
            <a:r>
              <a:rPr lang="en-US" altLang="zh-CN" sz="2400" dirty="0"/>
              <a:t> </a:t>
            </a:r>
            <a:r>
              <a:rPr lang="en-US" altLang="zh-CN" sz="2400" dirty="0" err="1"/>
              <a:t>migration_queue</a:t>
            </a:r>
            <a:r>
              <a:rPr lang="en-US" altLang="zh-CN" sz="2400" dirty="0"/>
              <a:t> </a:t>
            </a:r>
          </a:p>
          <a:p>
            <a:pPr lvl="1">
              <a:lnSpc>
                <a:spcPct val="90000"/>
              </a:lnSpc>
            </a:pPr>
            <a:r>
              <a:rPr lang="zh-CN" altLang="en-US" sz="2000" dirty="0"/>
              <a:t>需要进行迁移的进程</a:t>
            </a:r>
            <a:r>
              <a:rPr lang="zh-CN" altLang="en-US" sz="2000" dirty="0" smtClean="0"/>
              <a:t>列表</a:t>
            </a:r>
            <a:endParaRPr lang="zh-CN" altLang="en-US" sz="2000"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灯片编号占位符 4"/>
          <p:cNvSpPr>
            <a:spLocks noGrp="1"/>
          </p:cNvSpPr>
          <p:nvPr>
            <p:ph type="sldNum" sz="quarter" idx="10"/>
          </p:nvPr>
        </p:nvSpPr>
        <p:spPr/>
        <p:txBody>
          <a:bodyPr/>
          <a:lstStyle/>
          <a:p>
            <a:fld id="{08D819D3-24CE-4849-9855-B69AA58F2B83}" type="slidenum">
              <a:rPr lang="en-US" altLang="zh-CN"/>
              <a:pPr/>
              <a:t>85</a:t>
            </a:fld>
            <a:endParaRPr lang="en-US" altLang="zh-CN"/>
          </a:p>
        </p:txBody>
      </p:sp>
      <p:sp>
        <p:nvSpPr>
          <p:cNvPr id="708610" name="Rectangle 2"/>
          <p:cNvSpPr>
            <a:spLocks noGrp="1" noChangeArrowheads="1"/>
          </p:cNvSpPr>
          <p:nvPr>
            <p:ph type="title"/>
          </p:nvPr>
        </p:nvSpPr>
        <p:spPr/>
        <p:txBody>
          <a:bodyPr/>
          <a:lstStyle/>
          <a:p>
            <a:r>
              <a:rPr lang="zh-CN" altLang="en-US" dirty="0" smtClean="0"/>
              <a:t>进程</a:t>
            </a:r>
            <a:r>
              <a:rPr lang="zh-CN" altLang="en-US" dirty="0"/>
              <a:t>描述符</a:t>
            </a:r>
            <a:r>
              <a:rPr lang="zh-CN" altLang="en-US" dirty="0" smtClean="0"/>
              <a:t>中调度相关成员</a:t>
            </a:r>
            <a:endParaRPr lang="zh-CN" altLang="en-US" dirty="0"/>
          </a:p>
        </p:txBody>
      </p:sp>
      <p:sp>
        <p:nvSpPr>
          <p:cNvPr id="708611" name="Rectangle 3"/>
          <p:cNvSpPr>
            <a:spLocks noGrp="1" noChangeArrowheads="1"/>
          </p:cNvSpPr>
          <p:nvPr>
            <p:ph type="body" sz="half" idx="1"/>
          </p:nvPr>
        </p:nvSpPr>
        <p:spPr/>
        <p:txBody>
          <a:bodyPr/>
          <a:lstStyle/>
          <a:p>
            <a:endParaRPr lang="en-US" altLang="zh-CN" sz="2400"/>
          </a:p>
          <a:p>
            <a:endParaRPr lang="en-US" altLang="zh-CN" sz="2400"/>
          </a:p>
        </p:txBody>
      </p:sp>
      <p:graphicFrame>
        <p:nvGraphicFramePr>
          <p:cNvPr id="708752" name="Group 144"/>
          <p:cNvGraphicFramePr>
            <a:graphicFrameLocks noGrp="1"/>
          </p:cNvGraphicFramePr>
          <p:nvPr>
            <p:ph sz="half" idx="4294967295"/>
          </p:nvPr>
        </p:nvGraphicFramePr>
        <p:xfrm>
          <a:off x="641350" y="1873210"/>
          <a:ext cx="8353425" cy="4436110"/>
        </p:xfrm>
        <a:graphic>
          <a:graphicData uri="http://schemas.openxmlformats.org/drawingml/2006/table">
            <a:tbl>
              <a:tblPr/>
              <a:tblGrid>
                <a:gridCol w="2160588"/>
                <a:gridCol w="6192837"/>
              </a:tblGrid>
              <a:tr h="431800">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400" b="1" i="0" u="none" strike="noStrike" cap="none" normalizeH="0" baseline="0" dirty="0" smtClean="0">
                          <a:ln>
                            <a:noFill/>
                          </a:ln>
                          <a:solidFill>
                            <a:srgbClr val="0000FF"/>
                          </a:solidFill>
                          <a:effectLst/>
                          <a:latin typeface="Times New Roman" pitchFamily="18" charset="0"/>
                          <a:ea typeface="宋体" pitchFamily="2" charset="-122"/>
                        </a:rPr>
                        <a:t>变量名</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400" b="1" i="0" u="none" strike="noStrike" cap="none" normalizeH="0" baseline="0" dirty="0" smtClean="0">
                          <a:ln>
                            <a:noFill/>
                          </a:ln>
                          <a:solidFill>
                            <a:srgbClr val="0000FF"/>
                          </a:solidFill>
                          <a:effectLst/>
                          <a:latin typeface="Times New Roman" pitchFamily="18" charset="0"/>
                          <a:ea typeface="宋体" pitchFamily="2" charset="-122"/>
                        </a:rPr>
                        <a:t>说明</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99"/>
                    </a:solidFill>
                  </a:tcPr>
                </a:tc>
              </a:tr>
              <a:tr h="225425">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000" b="1" i="0" u="none" strike="noStrike" cap="none" normalizeH="0" baseline="0" smtClean="0">
                          <a:ln>
                            <a:noFill/>
                          </a:ln>
                          <a:solidFill>
                            <a:srgbClr val="FF0000"/>
                          </a:solidFill>
                          <a:effectLst/>
                          <a:latin typeface="Times New Roman" pitchFamily="18" charset="0"/>
                          <a:ea typeface="宋体" pitchFamily="2" charset="-122"/>
                        </a:rPr>
                        <a:t>state</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000" b="1" i="0" u="none" strike="noStrike" cap="none" normalizeH="0" baseline="0" dirty="0" smtClean="0">
                          <a:ln>
                            <a:noFill/>
                          </a:ln>
                          <a:solidFill>
                            <a:srgbClr val="0000FF"/>
                          </a:solidFill>
                          <a:effectLst/>
                          <a:latin typeface="Times New Roman" pitchFamily="18" charset="0"/>
                          <a:ea typeface="楷体_GB2312" pitchFamily="49" charset="-122"/>
                        </a:rPr>
                        <a:t>进程当前状态</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000" b="1" i="0" u="none" strike="noStrike" cap="none" normalizeH="0" baseline="0" smtClean="0">
                          <a:ln>
                            <a:noFill/>
                          </a:ln>
                          <a:solidFill>
                            <a:srgbClr val="FF0000"/>
                          </a:solidFill>
                          <a:effectLst/>
                          <a:latin typeface="Times New Roman" pitchFamily="18" charset="0"/>
                          <a:ea typeface="宋体" pitchFamily="2" charset="-122"/>
                        </a:rPr>
                        <a:t>cpus_allowed</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000" b="1" i="0" u="none" strike="noStrike" cap="none" normalizeH="0" baseline="0" smtClean="0">
                          <a:ln>
                            <a:noFill/>
                          </a:ln>
                          <a:solidFill>
                            <a:srgbClr val="0000FF"/>
                          </a:solidFill>
                          <a:effectLst/>
                          <a:latin typeface="Times New Roman" pitchFamily="18" charset="0"/>
                          <a:ea typeface="楷体_GB2312" pitchFamily="49" charset="-122"/>
                        </a:rPr>
                        <a:t>以位向量形式表示可执行该进程的</a:t>
                      </a:r>
                      <a:r>
                        <a:rPr kumimoji="1" lang="en-US" altLang="zh-CN" sz="2000" b="1" i="0" u="none" strike="noStrike" cap="none" normalizeH="0" baseline="0" smtClean="0">
                          <a:ln>
                            <a:noFill/>
                          </a:ln>
                          <a:solidFill>
                            <a:srgbClr val="0000FF"/>
                          </a:solidFill>
                          <a:effectLst/>
                          <a:latin typeface="Times New Roman" pitchFamily="18" charset="0"/>
                          <a:ea typeface="楷体_GB2312" pitchFamily="49" charset="-122"/>
                        </a:rPr>
                        <a:t>CPU</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r>
              <a:tr h="379413">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000" b="1" i="0" u="none" strike="noStrike" cap="none" normalizeH="0" baseline="0" smtClean="0">
                          <a:ln>
                            <a:noFill/>
                          </a:ln>
                          <a:solidFill>
                            <a:srgbClr val="FF0000"/>
                          </a:solidFill>
                          <a:effectLst/>
                          <a:latin typeface="Times New Roman" pitchFamily="18" charset="0"/>
                          <a:ea typeface="宋体" pitchFamily="2" charset="-122"/>
                        </a:rPr>
                        <a:t>policy</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000" b="1" i="0" u="none" strike="noStrike" cap="none" normalizeH="0" baseline="0" dirty="0" smtClean="0">
                          <a:ln>
                            <a:noFill/>
                          </a:ln>
                          <a:solidFill>
                            <a:srgbClr val="0000FF"/>
                          </a:solidFill>
                          <a:effectLst/>
                          <a:latin typeface="Times New Roman" pitchFamily="18" charset="0"/>
                          <a:ea typeface="楷体_GB2312" pitchFamily="49" charset="-122"/>
                        </a:rPr>
                        <a:t>进程调度类型</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r>
              <a:tr h="381000">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000" b="1" i="0" u="none" strike="noStrike" cap="none" normalizeH="0" baseline="0" smtClean="0">
                          <a:ln>
                            <a:noFill/>
                          </a:ln>
                          <a:solidFill>
                            <a:srgbClr val="FF0000"/>
                          </a:solidFill>
                          <a:effectLst/>
                          <a:latin typeface="Times New Roman" pitchFamily="18" charset="0"/>
                          <a:ea typeface="宋体" pitchFamily="2" charset="-122"/>
                        </a:rPr>
                        <a:t>rt_priority</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000" b="1" i="0" u="none" strike="noStrike" cap="none" normalizeH="0" baseline="0" dirty="0" smtClean="0">
                          <a:ln>
                            <a:noFill/>
                          </a:ln>
                          <a:solidFill>
                            <a:srgbClr val="0000FF"/>
                          </a:solidFill>
                          <a:effectLst/>
                          <a:latin typeface="Times New Roman" pitchFamily="18" charset="0"/>
                          <a:ea typeface="楷体_GB2312" pitchFamily="49" charset="-122"/>
                        </a:rPr>
                        <a:t>进程实时优先级</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r>
              <a:tr h="377825">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000" b="1" i="0" u="none" strike="noStrike" cap="none" normalizeH="0" baseline="0" smtClean="0">
                          <a:ln>
                            <a:noFill/>
                          </a:ln>
                          <a:solidFill>
                            <a:srgbClr val="0000FF"/>
                          </a:solidFill>
                          <a:effectLst/>
                          <a:latin typeface="Times New Roman" pitchFamily="18" charset="0"/>
                          <a:ea typeface="宋体" pitchFamily="2" charset="-122"/>
                        </a:rPr>
                        <a:t>prio</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000" b="1" i="0" u="none" strike="noStrike" cap="none" normalizeH="0" baseline="0" dirty="0" smtClean="0">
                          <a:ln>
                            <a:noFill/>
                          </a:ln>
                          <a:solidFill>
                            <a:srgbClr val="0000FF"/>
                          </a:solidFill>
                          <a:effectLst/>
                          <a:latin typeface="Times New Roman" pitchFamily="18" charset="0"/>
                          <a:ea typeface="楷体_GB2312" pitchFamily="49" charset="-122"/>
                        </a:rPr>
                        <a:t>进程动态优先级</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r>
              <a:tr h="377825">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000" b="1" i="0" u="none" strike="noStrike" cap="none" normalizeH="0" baseline="0" smtClean="0">
                          <a:ln>
                            <a:noFill/>
                          </a:ln>
                          <a:solidFill>
                            <a:srgbClr val="0000FF"/>
                          </a:solidFill>
                          <a:effectLst/>
                          <a:latin typeface="Times New Roman" pitchFamily="18" charset="0"/>
                          <a:ea typeface="宋体" pitchFamily="2" charset="-122"/>
                        </a:rPr>
                        <a:t>static_prio</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000" b="1" i="0" u="none" strike="noStrike" cap="none" normalizeH="0" baseline="0" dirty="0" smtClean="0">
                          <a:ln>
                            <a:noFill/>
                          </a:ln>
                          <a:solidFill>
                            <a:srgbClr val="0000FF"/>
                          </a:solidFill>
                          <a:effectLst/>
                          <a:latin typeface="Times New Roman" pitchFamily="18" charset="0"/>
                          <a:ea typeface="楷体_GB2312" pitchFamily="49" charset="-122"/>
                        </a:rPr>
                        <a:t>进程静态优先级</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r>
              <a:tr h="412750">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000" b="1" i="0" u="none" strike="noStrike" cap="none" normalizeH="0" baseline="0" smtClean="0">
                          <a:ln>
                            <a:noFill/>
                          </a:ln>
                          <a:solidFill>
                            <a:srgbClr val="0000FF"/>
                          </a:solidFill>
                          <a:effectLst/>
                          <a:latin typeface="Times New Roman" pitchFamily="18" charset="0"/>
                          <a:ea typeface="宋体" pitchFamily="2" charset="-122"/>
                        </a:rPr>
                        <a:t>sleep_avg</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000" b="1" i="0" u="none" strike="noStrike" cap="none" normalizeH="0" baseline="0" dirty="0" smtClean="0">
                          <a:ln>
                            <a:noFill/>
                          </a:ln>
                          <a:solidFill>
                            <a:srgbClr val="0000FF"/>
                          </a:solidFill>
                          <a:effectLst/>
                          <a:latin typeface="Times New Roman" pitchFamily="18" charset="0"/>
                          <a:ea typeface="楷体_GB2312" pitchFamily="49" charset="-122"/>
                        </a:rPr>
                        <a:t>进程平均睡眠时间</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r>
              <a:tr h="379413">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000" b="1" i="0" u="none" strike="noStrike" cap="none" normalizeH="0" baseline="0" smtClean="0">
                          <a:ln>
                            <a:noFill/>
                          </a:ln>
                          <a:solidFill>
                            <a:srgbClr val="0000FF"/>
                          </a:solidFill>
                          <a:effectLst/>
                          <a:latin typeface="Times New Roman" pitchFamily="18" charset="0"/>
                          <a:ea typeface="宋体" pitchFamily="2" charset="-122"/>
                        </a:rPr>
                        <a:t>time_slice</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000" b="1" i="0" u="none" strike="noStrike" cap="none" normalizeH="0" baseline="0" dirty="0" smtClean="0">
                          <a:ln>
                            <a:noFill/>
                          </a:ln>
                          <a:solidFill>
                            <a:srgbClr val="0000FF"/>
                          </a:solidFill>
                          <a:effectLst/>
                          <a:latin typeface="Times New Roman" pitchFamily="18" charset="0"/>
                          <a:ea typeface="楷体_GB2312" pitchFamily="49" charset="-122"/>
                        </a:rPr>
                        <a:t>当前时间片中剩余时钟节拍数，类似于</a:t>
                      </a:r>
                      <a:r>
                        <a:rPr kumimoji="1" lang="en-US" altLang="zh-CN" sz="2000" b="1" i="0" u="none" strike="noStrike" cap="none" normalizeH="0" baseline="0" dirty="0" smtClean="0">
                          <a:ln>
                            <a:noFill/>
                          </a:ln>
                          <a:solidFill>
                            <a:srgbClr val="0000FF"/>
                          </a:solidFill>
                          <a:effectLst/>
                          <a:latin typeface="Times New Roman" pitchFamily="18" charset="0"/>
                          <a:ea typeface="楷体_GB2312" pitchFamily="49" charset="-122"/>
                        </a:rPr>
                        <a:t>2.4</a:t>
                      </a:r>
                      <a:r>
                        <a:rPr kumimoji="1" lang="zh-CN" altLang="en-US" sz="2000" b="1" i="0" u="none" strike="noStrike" cap="none" normalizeH="0" baseline="0" dirty="0" smtClean="0">
                          <a:ln>
                            <a:noFill/>
                          </a:ln>
                          <a:solidFill>
                            <a:srgbClr val="0000FF"/>
                          </a:solidFill>
                          <a:effectLst/>
                          <a:latin typeface="Times New Roman" pitchFamily="18" charset="0"/>
                          <a:ea typeface="楷体_GB2312" pitchFamily="49" charset="-122"/>
                        </a:rPr>
                        <a:t>中的</a:t>
                      </a:r>
                      <a:r>
                        <a:rPr kumimoji="1" lang="en-US" altLang="zh-CN" sz="2000" b="1" i="0" u="none" strike="noStrike" cap="none" normalizeH="0" baseline="0" dirty="0" smtClean="0">
                          <a:ln>
                            <a:noFill/>
                          </a:ln>
                          <a:solidFill>
                            <a:srgbClr val="9900CC"/>
                          </a:solidFill>
                          <a:effectLst/>
                          <a:latin typeface="Times New Roman" pitchFamily="18" charset="0"/>
                          <a:ea typeface="楷体_GB2312" pitchFamily="49" charset="-122"/>
                        </a:rPr>
                        <a:t>count</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r>
              <a:tr h="381000">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000" b="1" i="0" u="none" strike="noStrike" cap="none" normalizeH="0" baseline="0" smtClean="0">
                          <a:ln>
                            <a:noFill/>
                          </a:ln>
                          <a:solidFill>
                            <a:srgbClr val="0000FF"/>
                          </a:solidFill>
                          <a:effectLst/>
                          <a:latin typeface="Times New Roman" pitchFamily="18" charset="0"/>
                          <a:ea typeface="宋体" pitchFamily="2" charset="-122"/>
                        </a:rPr>
                        <a:t>first_time_slice</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000" b="1" i="0" u="none" strike="noStrike" cap="none" normalizeH="0" baseline="0" dirty="0" smtClean="0">
                          <a:ln>
                            <a:noFill/>
                          </a:ln>
                          <a:solidFill>
                            <a:srgbClr val="0000FF"/>
                          </a:solidFill>
                          <a:effectLst/>
                          <a:latin typeface="Times New Roman" pitchFamily="18" charset="0"/>
                          <a:ea typeface="楷体_GB2312" pitchFamily="49" charset="-122"/>
                        </a:rPr>
                        <a:t>如果进程肯定不会用完其时间片，则将该标志设为</a:t>
                      </a:r>
                      <a:r>
                        <a:rPr kumimoji="1" lang="en-US" altLang="zh-CN" sz="2000" b="1" i="0" u="none" strike="noStrike" cap="none" normalizeH="0" baseline="0" dirty="0" smtClean="0">
                          <a:ln>
                            <a:noFill/>
                          </a:ln>
                          <a:solidFill>
                            <a:srgbClr val="0000FF"/>
                          </a:solidFill>
                          <a:effectLst/>
                          <a:latin typeface="Times New Roman" pitchFamily="18" charset="0"/>
                          <a:ea typeface="楷体_GB2312" pitchFamily="49" charset="-122"/>
                        </a:rPr>
                        <a:t>1</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r>
              <a:tr h="381000">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000" b="1" i="0" u="none" strike="noStrike" cap="none" normalizeH="0" baseline="0" dirty="0" smtClean="0">
                          <a:ln>
                            <a:noFill/>
                          </a:ln>
                          <a:solidFill>
                            <a:srgbClr val="0000FF"/>
                          </a:solidFill>
                          <a:effectLst/>
                          <a:latin typeface="Times New Roman" pitchFamily="18" charset="0"/>
                          <a:ea typeface="宋体" pitchFamily="2" charset="-122"/>
                        </a:rPr>
                        <a:t>interactive_credit</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000" b="1" i="0" u="none" strike="noStrike" cap="none" normalizeH="0" baseline="0" dirty="0" smtClean="0">
                          <a:ln>
                            <a:noFill/>
                          </a:ln>
                          <a:solidFill>
                            <a:srgbClr val="0000FF"/>
                          </a:solidFill>
                          <a:effectLst/>
                          <a:latin typeface="Times New Roman" pitchFamily="18" charset="0"/>
                          <a:ea typeface="楷体_GB2312" pitchFamily="49" charset="-122"/>
                        </a:rPr>
                        <a:t>记录进程的交互程度</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r>
            </a:tbl>
          </a:graphicData>
        </a:graphic>
      </p:graphicFrame>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灯片编号占位符 4"/>
          <p:cNvSpPr>
            <a:spLocks noGrp="1"/>
          </p:cNvSpPr>
          <p:nvPr>
            <p:ph type="sldNum" sz="quarter" idx="10"/>
          </p:nvPr>
        </p:nvSpPr>
        <p:spPr/>
        <p:txBody>
          <a:bodyPr/>
          <a:lstStyle/>
          <a:p>
            <a:fld id="{C45E7F94-DE8B-4AF6-9527-D6C650B3AC78}" type="slidenum">
              <a:rPr lang="en-US" altLang="zh-CN"/>
              <a:pPr/>
              <a:t>86</a:t>
            </a:fld>
            <a:endParaRPr lang="en-US" altLang="zh-CN"/>
          </a:p>
        </p:txBody>
      </p:sp>
      <p:sp>
        <p:nvSpPr>
          <p:cNvPr id="709634" name="Rectangle 2"/>
          <p:cNvSpPr>
            <a:spLocks noGrp="1" noChangeArrowheads="1"/>
          </p:cNvSpPr>
          <p:nvPr>
            <p:ph type="title"/>
          </p:nvPr>
        </p:nvSpPr>
        <p:spPr/>
        <p:txBody>
          <a:bodyPr/>
          <a:lstStyle/>
          <a:p>
            <a:r>
              <a:rPr lang="zh-CN" altLang="en-US" dirty="0" smtClean="0"/>
              <a:t>进程描述符中调度相关成员</a:t>
            </a:r>
            <a:r>
              <a:rPr lang="en-US" altLang="zh-CN" dirty="0" smtClean="0"/>
              <a:t>(</a:t>
            </a:r>
            <a:r>
              <a:rPr lang="zh-CN" altLang="en-US" dirty="0" smtClean="0"/>
              <a:t>续</a:t>
            </a:r>
            <a:r>
              <a:rPr lang="en-US" altLang="zh-CN" dirty="0" smtClean="0"/>
              <a:t>)</a:t>
            </a:r>
            <a:endParaRPr lang="zh-CN" altLang="en-US" dirty="0"/>
          </a:p>
        </p:txBody>
      </p:sp>
      <p:sp>
        <p:nvSpPr>
          <p:cNvPr id="709635" name="Rectangle 3"/>
          <p:cNvSpPr>
            <a:spLocks noGrp="1" noChangeArrowheads="1"/>
          </p:cNvSpPr>
          <p:nvPr>
            <p:ph type="body" sz="half" idx="1"/>
          </p:nvPr>
        </p:nvSpPr>
        <p:spPr/>
        <p:txBody>
          <a:bodyPr/>
          <a:lstStyle/>
          <a:p>
            <a:endParaRPr lang="en-US" altLang="zh-CN" sz="2400"/>
          </a:p>
          <a:p>
            <a:endParaRPr lang="en-US" altLang="zh-CN" sz="2400"/>
          </a:p>
        </p:txBody>
      </p:sp>
      <p:graphicFrame>
        <p:nvGraphicFramePr>
          <p:cNvPr id="709725" name="Group 93"/>
          <p:cNvGraphicFramePr>
            <a:graphicFrameLocks noGrp="1"/>
          </p:cNvGraphicFramePr>
          <p:nvPr>
            <p:ph sz="half" idx="4294967295"/>
          </p:nvPr>
        </p:nvGraphicFramePr>
        <p:xfrm>
          <a:off x="654050" y="1412875"/>
          <a:ext cx="8353425" cy="2743200"/>
        </p:xfrm>
        <a:graphic>
          <a:graphicData uri="http://schemas.openxmlformats.org/drawingml/2006/table">
            <a:tbl>
              <a:tblPr/>
              <a:tblGrid>
                <a:gridCol w="2376488"/>
                <a:gridCol w="5976937"/>
              </a:tblGrid>
              <a:tr h="431800">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400" b="1" i="0" u="none" strike="noStrike" cap="none" normalizeH="0" baseline="0" dirty="0" smtClean="0">
                          <a:ln>
                            <a:noFill/>
                          </a:ln>
                          <a:solidFill>
                            <a:srgbClr val="0000FF"/>
                          </a:solidFill>
                          <a:effectLst/>
                          <a:latin typeface="Times New Roman" pitchFamily="18" charset="0"/>
                          <a:ea typeface="宋体" pitchFamily="2" charset="-122"/>
                        </a:rPr>
                        <a:t>变量名</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400" b="1" i="0" u="none" strike="noStrike" cap="none" normalizeH="0" baseline="0" smtClean="0">
                          <a:ln>
                            <a:noFill/>
                          </a:ln>
                          <a:solidFill>
                            <a:srgbClr val="0000FF"/>
                          </a:solidFill>
                          <a:effectLst/>
                          <a:latin typeface="Times New Roman" pitchFamily="18" charset="0"/>
                          <a:ea typeface="宋体" pitchFamily="2" charset="-122"/>
                        </a:rPr>
                        <a:t>说明</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99"/>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000" b="1" i="0" u="none" strike="noStrike" cap="none" normalizeH="0" baseline="0" smtClean="0">
                          <a:ln>
                            <a:noFill/>
                          </a:ln>
                          <a:solidFill>
                            <a:srgbClr val="0000FF"/>
                          </a:solidFill>
                          <a:effectLst/>
                          <a:latin typeface="Times New Roman" pitchFamily="18" charset="0"/>
                          <a:ea typeface="宋体" pitchFamily="2" charset="-122"/>
                        </a:rPr>
                        <a:t>activated</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000" b="1" i="0" u="none" strike="noStrike" cap="none" normalizeH="0" baseline="0" dirty="0" smtClean="0">
                          <a:ln>
                            <a:noFill/>
                          </a:ln>
                          <a:solidFill>
                            <a:srgbClr val="0000FF"/>
                          </a:solidFill>
                          <a:effectLst/>
                          <a:latin typeface="Times New Roman" pitchFamily="18" charset="0"/>
                          <a:ea typeface="楷体_GB2312" pitchFamily="49" charset="-122"/>
                        </a:rPr>
                        <a:t>进程被唤醒时所使用的条件码</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000" b="1" i="0" u="none" strike="noStrike" cap="none" normalizeH="0" baseline="0" dirty="0" smtClean="0">
                          <a:ln>
                            <a:noFill/>
                          </a:ln>
                          <a:solidFill>
                            <a:srgbClr val="0000FF"/>
                          </a:solidFill>
                          <a:effectLst/>
                          <a:latin typeface="Times New Roman" pitchFamily="18" charset="0"/>
                          <a:ea typeface="宋体" pitchFamily="2" charset="-122"/>
                        </a:rPr>
                        <a:t>timestamp</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000" b="1" i="0" u="none" strike="noStrike" cap="none" normalizeH="0" baseline="0" dirty="0" smtClean="0">
                          <a:ln>
                            <a:noFill/>
                          </a:ln>
                          <a:solidFill>
                            <a:srgbClr val="0000FF"/>
                          </a:solidFill>
                          <a:effectLst/>
                          <a:latin typeface="Times New Roman" pitchFamily="18" charset="0"/>
                          <a:ea typeface="楷体_GB2312" pitchFamily="49" charset="-122"/>
                        </a:rPr>
                        <a:t>进程最近插入运行队列的时间或涉及本进程的最近一次进程切换时间</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000" b="1" i="0" u="none" strike="noStrike" cap="none" normalizeH="0" baseline="0" smtClean="0">
                          <a:ln>
                            <a:noFill/>
                          </a:ln>
                          <a:solidFill>
                            <a:srgbClr val="0000FF"/>
                          </a:solidFill>
                          <a:effectLst/>
                          <a:latin typeface="Times New Roman" pitchFamily="18" charset="0"/>
                          <a:ea typeface="宋体" pitchFamily="2" charset="-122"/>
                        </a:rPr>
                        <a:t>run_list</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000" b="1" i="0" u="none" strike="noStrike" cap="none" normalizeH="0" baseline="0" smtClean="0">
                          <a:ln>
                            <a:noFill/>
                          </a:ln>
                          <a:solidFill>
                            <a:srgbClr val="0000FF"/>
                          </a:solidFill>
                          <a:effectLst/>
                          <a:latin typeface="Times New Roman" pitchFamily="18" charset="0"/>
                          <a:ea typeface="楷体_GB2312" pitchFamily="49" charset="-122"/>
                        </a:rPr>
                        <a:t>指向进程所属的运行队列中的下一个和前一个元素</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000" b="1" i="0" u="none" strike="noStrike" cap="none" normalizeH="0" baseline="0" smtClean="0">
                          <a:ln>
                            <a:noFill/>
                          </a:ln>
                          <a:solidFill>
                            <a:srgbClr val="0000FF"/>
                          </a:solidFill>
                          <a:effectLst/>
                          <a:latin typeface="Times New Roman" pitchFamily="18" charset="0"/>
                          <a:ea typeface="宋体" pitchFamily="2" charset="-122"/>
                        </a:rPr>
                        <a:t>array</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000" b="1" i="0" u="none" strike="noStrike" cap="none" normalizeH="0" baseline="0" smtClean="0">
                          <a:ln>
                            <a:noFill/>
                          </a:ln>
                          <a:solidFill>
                            <a:srgbClr val="0000FF"/>
                          </a:solidFill>
                          <a:effectLst/>
                          <a:latin typeface="Times New Roman" pitchFamily="18" charset="0"/>
                          <a:ea typeface="楷体_GB2312" pitchFamily="49" charset="-122"/>
                        </a:rPr>
                        <a:t>记录当前</a:t>
                      </a:r>
                      <a:r>
                        <a:rPr kumimoji="1" lang="en-US" altLang="zh-CN" sz="2000" b="1" i="0" u="none" strike="noStrike" cap="none" normalizeH="0" baseline="0" smtClean="0">
                          <a:ln>
                            <a:noFill/>
                          </a:ln>
                          <a:solidFill>
                            <a:srgbClr val="0000FF"/>
                          </a:solidFill>
                          <a:effectLst/>
                          <a:latin typeface="Times New Roman" pitchFamily="18" charset="0"/>
                          <a:ea typeface="楷体_GB2312" pitchFamily="49" charset="-122"/>
                        </a:rPr>
                        <a:t>CPU</a:t>
                      </a:r>
                      <a:r>
                        <a:rPr kumimoji="1" lang="zh-CN" altLang="en-US" sz="2000" b="1" i="0" u="none" strike="noStrike" cap="none" normalizeH="0" baseline="0" smtClean="0">
                          <a:ln>
                            <a:noFill/>
                          </a:ln>
                          <a:solidFill>
                            <a:srgbClr val="0000FF"/>
                          </a:solidFill>
                          <a:effectLst/>
                          <a:latin typeface="Times New Roman" pitchFamily="18" charset="0"/>
                          <a:ea typeface="楷体_GB2312" pitchFamily="49" charset="-122"/>
                        </a:rPr>
                        <a:t>的活跃就绪队列（</a:t>
                      </a:r>
                      <a:r>
                        <a:rPr kumimoji="1" lang="en-US" altLang="zh-CN" sz="2000" b="1" i="0" u="none" strike="noStrike" cap="none" normalizeH="0" baseline="0" smtClean="0">
                          <a:ln>
                            <a:noFill/>
                          </a:ln>
                          <a:solidFill>
                            <a:srgbClr val="0000FF"/>
                          </a:solidFill>
                          <a:effectLst/>
                          <a:latin typeface="Times New Roman" pitchFamily="18" charset="0"/>
                          <a:ea typeface="楷体_GB2312" pitchFamily="49" charset="-122"/>
                        </a:rPr>
                        <a:t>runqueue::active</a:t>
                      </a:r>
                      <a:r>
                        <a:rPr kumimoji="1" lang="zh-CN" altLang="en-US" sz="2000" b="1" i="0" u="none" strike="noStrike" cap="none" normalizeH="0" baseline="0" smtClean="0">
                          <a:ln>
                            <a:noFill/>
                          </a:ln>
                          <a:solidFill>
                            <a:srgbClr val="0000FF"/>
                          </a:solidFill>
                          <a:effectLst/>
                          <a:latin typeface="Times New Roman" pitchFamily="18" charset="0"/>
                          <a:ea typeface="楷体_GB2312" pitchFamily="49" charset="-122"/>
                        </a:rPr>
                        <a:t>）</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en-US" altLang="zh-CN" sz="2000" b="1" i="0" u="none" strike="noStrike" cap="none" normalizeH="0" baseline="0" smtClean="0">
                          <a:ln>
                            <a:noFill/>
                          </a:ln>
                          <a:solidFill>
                            <a:srgbClr val="0000FF"/>
                          </a:solidFill>
                          <a:effectLst/>
                          <a:latin typeface="Times New Roman" pitchFamily="18" charset="0"/>
                          <a:ea typeface="宋体" pitchFamily="2" charset="-122"/>
                        </a:rPr>
                        <a:t>thread_info</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 typeface="Wingdings" pitchFamily="2" charset="2"/>
                        <a:buNone/>
                        <a:tabLst/>
                      </a:pPr>
                      <a:r>
                        <a:rPr kumimoji="1" lang="zh-CN" altLang="en-US" sz="2000" b="1" i="0" u="none" strike="noStrike" cap="none" normalizeH="0" baseline="0" dirty="0" smtClean="0">
                          <a:ln>
                            <a:noFill/>
                          </a:ln>
                          <a:solidFill>
                            <a:srgbClr val="0000FF"/>
                          </a:solidFill>
                          <a:effectLst/>
                          <a:latin typeface="Times New Roman" pitchFamily="18" charset="0"/>
                          <a:ea typeface="楷体_GB2312" pitchFamily="49" charset="-122"/>
                        </a:rPr>
                        <a:t>当前进程的一些运行环境信息</a:t>
                      </a:r>
                      <a:endParaRPr kumimoji="1" lang="zh-CN" altLang="en-US" sz="2000" b="1" i="0" u="none" strike="noStrike" cap="none" normalizeH="0" baseline="0" dirty="0" smtClean="0">
                        <a:ln>
                          <a:noFill/>
                        </a:ln>
                        <a:solidFill>
                          <a:srgbClr val="9900CC"/>
                        </a:solidFill>
                        <a:effectLst/>
                        <a:latin typeface="Times New Roman" pitchFamily="18" charset="0"/>
                        <a:ea typeface="宋体" pitchFamily="2" charset="-122"/>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CC"/>
                    </a:solidFill>
                  </a:tcPr>
                </a:tc>
              </a:tr>
            </a:tbl>
          </a:graphicData>
        </a:graphic>
      </p:graphicFrame>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p:cNvSpPr>
            <a:spLocks noGrp="1"/>
          </p:cNvSpPr>
          <p:nvPr>
            <p:ph type="sldNum" sz="quarter" idx="10"/>
          </p:nvPr>
        </p:nvSpPr>
        <p:spPr/>
        <p:txBody>
          <a:bodyPr/>
          <a:lstStyle/>
          <a:p>
            <a:fld id="{285EB161-8F44-483E-8D75-DCCB05FA4325}" type="slidenum">
              <a:rPr lang="en-US" altLang="zh-CN"/>
              <a:pPr/>
              <a:t>87</a:t>
            </a:fld>
            <a:endParaRPr lang="en-US" altLang="zh-CN"/>
          </a:p>
        </p:txBody>
      </p:sp>
      <p:sp>
        <p:nvSpPr>
          <p:cNvPr id="838658" name="Rectangle 2"/>
          <p:cNvSpPr>
            <a:spLocks noGrp="1" noChangeArrowheads="1"/>
          </p:cNvSpPr>
          <p:nvPr>
            <p:ph type="title"/>
          </p:nvPr>
        </p:nvSpPr>
        <p:spPr/>
        <p:txBody>
          <a:bodyPr/>
          <a:lstStyle/>
          <a:p>
            <a:r>
              <a:rPr lang="zh-CN" altLang="en-US" dirty="0" smtClean="0"/>
              <a:t>进程状态</a:t>
            </a:r>
            <a:endParaRPr lang="zh-CN" altLang="en-US" dirty="0"/>
          </a:p>
        </p:txBody>
      </p:sp>
      <p:sp>
        <p:nvSpPr>
          <p:cNvPr id="838659" name="Rectangle 3"/>
          <p:cNvSpPr>
            <a:spLocks noGrp="1" noChangeArrowheads="1"/>
          </p:cNvSpPr>
          <p:nvPr>
            <p:ph type="body" idx="1"/>
          </p:nvPr>
        </p:nvSpPr>
        <p:spPr>
          <a:xfrm>
            <a:off x="611188" y="1268413"/>
            <a:ext cx="8532812" cy="5589587"/>
          </a:xfrm>
        </p:spPr>
        <p:txBody>
          <a:bodyPr/>
          <a:lstStyle/>
          <a:p>
            <a:r>
              <a:rPr lang="en-US" altLang="zh-CN" dirty="0"/>
              <a:t> </a:t>
            </a:r>
            <a:r>
              <a:rPr lang="zh-CN" altLang="en-US" dirty="0"/>
              <a:t>域成员名：</a:t>
            </a:r>
            <a:r>
              <a:rPr lang="en-US" altLang="zh-CN" dirty="0"/>
              <a:t>state </a:t>
            </a:r>
          </a:p>
          <a:p>
            <a:endParaRPr lang="en-US" altLang="zh-CN" dirty="0"/>
          </a:p>
          <a:p>
            <a:endParaRPr lang="en-US" altLang="zh-CN" dirty="0"/>
          </a:p>
          <a:p>
            <a:endParaRPr lang="en-US" altLang="zh-CN" dirty="0"/>
          </a:p>
          <a:p>
            <a:endParaRPr lang="en-US" altLang="zh-CN" dirty="0"/>
          </a:p>
          <a:p>
            <a:r>
              <a:rPr lang="zh-CN" altLang="en-US" dirty="0"/>
              <a:t>主要变化</a:t>
            </a:r>
          </a:p>
          <a:p>
            <a:pPr lvl="1"/>
            <a:r>
              <a:rPr lang="zh-CN" altLang="en-US" dirty="0"/>
              <a:t>宏定义数值上有较大的差别</a:t>
            </a:r>
          </a:p>
          <a:p>
            <a:pPr lvl="1"/>
            <a:r>
              <a:rPr lang="zh-CN" altLang="en-US" dirty="0"/>
              <a:t>新增两种</a:t>
            </a:r>
            <a:r>
              <a:rPr lang="zh-CN" altLang="en-US" dirty="0" smtClean="0"/>
              <a:t>状态</a:t>
            </a:r>
            <a:endParaRPr lang="en-US" altLang="zh-CN" dirty="0"/>
          </a:p>
          <a:p>
            <a:pPr lvl="2"/>
            <a:r>
              <a:rPr lang="en-US" altLang="zh-CN" dirty="0" smtClean="0"/>
              <a:t>TASK_DEAD</a:t>
            </a:r>
            <a:r>
              <a:rPr lang="zh-CN" altLang="en-US" dirty="0" smtClean="0"/>
              <a:t>：已退出</a:t>
            </a:r>
            <a:r>
              <a:rPr lang="zh-CN" altLang="en-US" dirty="0"/>
              <a:t>且不需父进程</a:t>
            </a:r>
            <a:r>
              <a:rPr lang="zh-CN" altLang="en-US" dirty="0" smtClean="0"/>
              <a:t>回收的进程</a:t>
            </a:r>
            <a:endParaRPr lang="zh-CN" altLang="en-US" dirty="0"/>
          </a:p>
          <a:p>
            <a:pPr lvl="2"/>
            <a:r>
              <a:rPr lang="en-US" altLang="zh-CN" dirty="0" smtClean="0"/>
              <a:t>TASK_TRACED</a:t>
            </a:r>
            <a:r>
              <a:rPr lang="zh-CN" altLang="en-US" dirty="0" smtClean="0"/>
              <a:t>：供</a:t>
            </a:r>
            <a:r>
              <a:rPr lang="zh-CN" altLang="en-US" dirty="0"/>
              <a:t>调试使用</a:t>
            </a:r>
          </a:p>
        </p:txBody>
      </p:sp>
      <p:pic>
        <p:nvPicPr>
          <p:cNvPr id="838661" name="Picture 5"/>
          <p:cNvPicPr>
            <a:picLocks noChangeAspect="1" noChangeArrowheads="1"/>
          </p:cNvPicPr>
          <p:nvPr/>
        </p:nvPicPr>
        <p:blipFill>
          <a:blip r:embed="rId2" cstate="print"/>
          <a:srcRect/>
          <a:stretch>
            <a:fillRect/>
          </a:stretch>
        </p:blipFill>
        <p:spPr bwMode="auto">
          <a:xfrm>
            <a:off x="1835150" y="1844675"/>
            <a:ext cx="6408738" cy="1914525"/>
          </a:xfrm>
          <a:prstGeom prst="rect">
            <a:avLst/>
          </a:prstGeom>
          <a:noFill/>
        </p:spPr>
      </p:pic>
      <p:sp>
        <p:nvSpPr>
          <p:cNvPr id="838662" name="Line 6"/>
          <p:cNvSpPr>
            <a:spLocks noChangeShapeType="1"/>
          </p:cNvSpPr>
          <p:nvPr/>
        </p:nvSpPr>
        <p:spPr bwMode="auto">
          <a:xfrm>
            <a:off x="1835150" y="3716338"/>
            <a:ext cx="5473700" cy="0"/>
          </a:xfrm>
          <a:prstGeom prst="line">
            <a:avLst/>
          </a:prstGeom>
          <a:noFill/>
          <a:ln w="38100">
            <a:solidFill>
              <a:srgbClr val="FF3300"/>
            </a:solidFill>
            <a:round/>
            <a:headEnd/>
            <a:tailEnd/>
          </a:ln>
          <a:effectLst/>
        </p:spPr>
        <p:txBody>
          <a:bodyPr/>
          <a:lstStyle/>
          <a:p>
            <a:endParaRPr lang="zh-CN" altLang="en-US"/>
          </a:p>
        </p:txBody>
      </p:sp>
      <p:sp>
        <p:nvSpPr>
          <p:cNvPr id="838664" name="Line 8"/>
          <p:cNvSpPr>
            <a:spLocks noChangeShapeType="1"/>
          </p:cNvSpPr>
          <p:nvPr/>
        </p:nvSpPr>
        <p:spPr bwMode="auto">
          <a:xfrm>
            <a:off x="1835150" y="3140075"/>
            <a:ext cx="4824413" cy="0"/>
          </a:xfrm>
          <a:prstGeom prst="line">
            <a:avLst/>
          </a:prstGeom>
          <a:noFill/>
          <a:ln w="38100">
            <a:solidFill>
              <a:srgbClr val="FF3300"/>
            </a:solidFill>
            <a:round/>
            <a:headEnd/>
            <a:tailEnd/>
          </a:ln>
          <a:effectLst/>
        </p:spPr>
        <p:txBody>
          <a:bodyPr/>
          <a:lstStyle/>
          <a:p>
            <a:endParaRPr lang="zh-CN" altLang="en-US"/>
          </a:p>
        </p:txBody>
      </p:sp>
      <p:sp>
        <p:nvSpPr>
          <p:cNvPr id="8"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mc:AlternateContent xmlns:mc="http://schemas.openxmlformats.org/markup-compatibility/2006" xmlns:p14="http://schemas.microsoft.com/office/powerpoint/2010/main">
        <mc:Choice Requires="p14">
          <p:contentPart p14:bwMode="auto" r:id="rId3">
            <p14:nvContentPartPr>
              <p14:cNvPr id="838665" name="Ink 9"/>
              <p14:cNvContentPartPr>
                <a14:cpLocks xmlns:a14="http://schemas.microsoft.com/office/drawing/2010/main" noRot="1" noChangeAspect="1" noEditPoints="1" noChangeArrowheads="1" noChangeShapeType="1"/>
              </p14:cNvContentPartPr>
              <p14:nvPr/>
            </p14:nvContentPartPr>
            <p14:xfrm>
              <a:off x="6965950" y="2808288"/>
              <a:ext cx="150813" cy="1587"/>
            </p14:xfrm>
          </p:contentPart>
        </mc:Choice>
        <mc:Fallback xmlns="">
          <p:pic>
            <p:nvPicPr>
              <p:cNvPr id="838665" name="Ink 9"/>
              <p:cNvPicPr>
                <a:picLocks noRot="1" noChangeAspect="1" noEditPoints="1" noChangeArrowheads="1" noChangeShapeType="1"/>
              </p:cNvPicPr>
              <p:nvPr/>
            </p:nvPicPr>
            <p:blipFill>
              <a:blip r:embed="rId4"/>
              <a:stretch>
                <a:fillRect/>
              </a:stretch>
            </p:blipFill>
            <p:spPr>
              <a:xfrm>
                <a:off x="6937224" y="2556748"/>
                <a:ext cx="208266" cy="5054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38666" name="Ink 10"/>
              <p14:cNvContentPartPr>
                <a14:cpLocks xmlns:a14="http://schemas.microsoft.com/office/drawing/2010/main" noRot="1" noChangeAspect="1" noEditPoints="1" noChangeArrowheads="1" noChangeShapeType="1"/>
              </p14:cNvContentPartPr>
              <p14:nvPr/>
            </p14:nvContentPartPr>
            <p14:xfrm>
              <a:off x="6375400" y="3014663"/>
              <a:ext cx="179388" cy="1587"/>
            </p14:xfrm>
          </p:contentPart>
        </mc:Choice>
        <mc:Fallback xmlns="">
          <p:pic>
            <p:nvPicPr>
              <p:cNvPr id="838666" name="Ink 10"/>
              <p:cNvPicPr>
                <a:picLocks noRot="1" noChangeAspect="1" noEditPoints="1" noChangeArrowheads="1" noChangeShapeType="1"/>
              </p:cNvPicPr>
              <p:nvPr/>
            </p:nvPicPr>
            <p:blipFill>
              <a:blip r:embed="rId6"/>
              <a:stretch>
                <a:fillRect/>
              </a:stretch>
            </p:blipFill>
            <p:spPr>
              <a:xfrm>
                <a:off x="6346466" y="2762330"/>
                <a:ext cx="236893" cy="5054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38667" name="Ink 11"/>
              <p14:cNvContentPartPr>
                <a14:cpLocks xmlns:a14="http://schemas.microsoft.com/office/drawing/2010/main" noRot="1" noChangeAspect="1" noEditPoints="1" noChangeArrowheads="1" noChangeShapeType="1"/>
              </p14:cNvContentPartPr>
              <p14:nvPr/>
            </p14:nvContentPartPr>
            <p14:xfrm>
              <a:off x="6392863" y="3327400"/>
              <a:ext cx="260350" cy="9525"/>
            </p14:xfrm>
          </p:contentPart>
        </mc:Choice>
        <mc:Fallback xmlns="">
          <p:pic>
            <p:nvPicPr>
              <p:cNvPr id="838667" name="Ink 11"/>
              <p:cNvPicPr>
                <a:picLocks noRot="1" noChangeAspect="1" noEditPoints="1" noChangeArrowheads="1" noChangeShapeType="1"/>
              </p:cNvPicPr>
              <p:nvPr/>
            </p:nvPicPr>
            <p:blipFill>
              <a:blip r:embed="rId8"/>
              <a:stretch>
                <a:fillRect/>
              </a:stretch>
            </p:blipFill>
            <p:spPr>
              <a:xfrm>
                <a:off x="6364257" y="3219563"/>
                <a:ext cx="317924" cy="22519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38668" name="Ink 12"/>
              <p14:cNvContentPartPr>
                <a14:cpLocks xmlns:a14="http://schemas.microsoft.com/office/drawing/2010/main" noRot="1" noChangeAspect="1" noEditPoints="1" noChangeArrowheads="1" noChangeShapeType="1"/>
              </p14:cNvContentPartPr>
              <p14:nvPr/>
            </p14:nvContentPartPr>
            <p14:xfrm>
              <a:off x="6384925" y="3603625"/>
              <a:ext cx="268288" cy="1588"/>
            </p14:xfrm>
          </p:contentPart>
        </mc:Choice>
        <mc:Fallback xmlns="">
          <p:pic>
            <p:nvPicPr>
              <p:cNvPr id="838668" name="Ink 12"/>
              <p:cNvPicPr>
                <a:picLocks noRot="1" noChangeAspect="1" noEditPoints="1" noChangeArrowheads="1" noChangeShapeType="1"/>
              </p:cNvPicPr>
              <p:nvPr/>
            </p:nvPicPr>
            <p:blipFill>
              <a:blip r:embed="rId10"/>
              <a:stretch>
                <a:fillRect/>
              </a:stretch>
            </p:blipFill>
            <p:spPr>
              <a:xfrm>
                <a:off x="0" y="360"/>
                <a:ext cx="267840" cy="0"/>
              </a:xfrm>
              <a:prstGeom prst="rect">
                <a:avLst/>
              </a:prstGeom>
            </p:spPr>
          </p:pic>
        </mc:Fallback>
      </mc:AlternateContent>
    </p:spTree>
  </p:cSld>
  <p:clrMapOvr>
    <a:masterClrMapping/>
  </p:clrMapOvr>
  <p:transition>
    <p:wedg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76B8EA2-EDB6-480E-8F35-C9FA121A94F2}" type="slidenum">
              <a:rPr lang="en-US" altLang="zh-CN"/>
              <a:pPr/>
              <a:t>88</a:t>
            </a:fld>
            <a:endParaRPr lang="en-US" altLang="zh-CN"/>
          </a:p>
        </p:txBody>
      </p:sp>
      <p:sp>
        <p:nvSpPr>
          <p:cNvPr id="701442" name="Rectangle 2"/>
          <p:cNvSpPr>
            <a:spLocks noGrp="1" noChangeArrowheads="1"/>
          </p:cNvSpPr>
          <p:nvPr>
            <p:ph type="title"/>
          </p:nvPr>
        </p:nvSpPr>
        <p:spPr/>
        <p:txBody>
          <a:bodyPr/>
          <a:lstStyle/>
          <a:p>
            <a:r>
              <a:rPr lang="zh-CN" altLang="en-US" dirty="0" smtClean="0"/>
              <a:t>进程调度</a:t>
            </a:r>
            <a:r>
              <a:rPr lang="zh-CN" altLang="en-US" dirty="0"/>
              <a:t>发生时间</a:t>
            </a:r>
          </a:p>
        </p:txBody>
      </p:sp>
      <p:sp>
        <p:nvSpPr>
          <p:cNvPr id="701443" name="Rectangle 3"/>
          <p:cNvSpPr>
            <a:spLocks noGrp="1" noChangeArrowheads="1"/>
          </p:cNvSpPr>
          <p:nvPr>
            <p:ph type="body" idx="1"/>
          </p:nvPr>
        </p:nvSpPr>
        <p:spPr/>
        <p:txBody>
          <a:bodyPr/>
          <a:lstStyle/>
          <a:p>
            <a:pPr>
              <a:spcBef>
                <a:spcPts val="300"/>
              </a:spcBef>
            </a:pPr>
            <a:r>
              <a:rPr lang="zh-CN" altLang="en-US" dirty="0">
                <a:effectLst>
                  <a:outerShdw blurRad="38100" dist="38100" dir="2700000" algn="tl">
                    <a:srgbClr val="000000">
                      <a:alpha val="43137"/>
                    </a:srgbClr>
                  </a:outerShdw>
                </a:effectLst>
              </a:rPr>
              <a:t>域成员</a:t>
            </a:r>
            <a:r>
              <a:rPr lang="zh-CN" altLang="en-US" dirty="0" smtClean="0">
                <a:effectLst>
                  <a:outerShdw blurRad="38100" dist="38100" dir="2700000" algn="tl">
                    <a:srgbClr val="000000">
                      <a:alpha val="43137"/>
                    </a:srgbClr>
                  </a:outerShdw>
                </a:effectLst>
              </a:rPr>
              <a:t>名</a:t>
            </a:r>
            <a:endParaRPr lang="en-US" altLang="zh-CN" dirty="0" smtClean="0">
              <a:effectLst>
                <a:outerShdw blurRad="38100" dist="38100" dir="2700000" algn="tl">
                  <a:srgbClr val="000000">
                    <a:alpha val="43137"/>
                  </a:srgbClr>
                </a:outerShdw>
              </a:effectLst>
            </a:endParaRPr>
          </a:p>
          <a:p>
            <a:pPr lvl="1">
              <a:spcBef>
                <a:spcPts val="300"/>
              </a:spcBef>
            </a:pPr>
            <a:r>
              <a:rPr lang="en-US" altLang="zh-CN" dirty="0" smtClean="0">
                <a:effectLst>
                  <a:outerShdw blurRad="38100" dist="38100" dir="2700000" algn="tl">
                    <a:srgbClr val="000000">
                      <a:alpha val="43137"/>
                    </a:srgbClr>
                  </a:outerShdw>
                </a:effectLst>
              </a:rPr>
              <a:t>timestamp</a:t>
            </a:r>
            <a:endParaRPr lang="en-US" altLang="zh-CN" dirty="0">
              <a:effectLst>
                <a:outerShdw blurRad="38100" dist="38100" dir="2700000" algn="tl">
                  <a:srgbClr val="000000">
                    <a:alpha val="43137"/>
                  </a:srgbClr>
                </a:outerShdw>
              </a:effectLst>
            </a:endParaRPr>
          </a:p>
          <a:p>
            <a:pPr>
              <a:spcBef>
                <a:spcPts val="300"/>
              </a:spcBef>
            </a:pPr>
            <a:r>
              <a:rPr lang="zh-CN" altLang="en-US" dirty="0">
                <a:effectLst>
                  <a:outerShdw blurRad="38100" dist="38100" dir="2700000" algn="tl">
                    <a:srgbClr val="000000">
                      <a:alpha val="43137"/>
                    </a:srgbClr>
                  </a:outerShdw>
                </a:effectLst>
              </a:rPr>
              <a:t>调度事件发生时间分类</a:t>
            </a:r>
          </a:p>
          <a:p>
            <a:pPr lvl="1">
              <a:spcBef>
                <a:spcPts val="300"/>
              </a:spcBef>
            </a:pPr>
            <a:r>
              <a:rPr lang="zh-CN" altLang="en-US" dirty="0">
                <a:effectLst>
                  <a:outerShdw blurRad="38100" dist="38100" dir="2700000" algn="tl">
                    <a:srgbClr val="000000">
                      <a:alpha val="43137"/>
                    </a:srgbClr>
                  </a:outerShdw>
                </a:effectLst>
              </a:rPr>
              <a:t>被</a:t>
            </a:r>
            <a:r>
              <a:rPr lang="zh-CN" altLang="en-US" dirty="0" smtClean="0">
                <a:effectLst>
                  <a:outerShdw blurRad="38100" dist="38100" dir="2700000" algn="tl">
                    <a:srgbClr val="000000">
                      <a:alpha val="43137"/>
                    </a:srgbClr>
                  </a:outerShdw>
                </a:effectLst>
              </a:rPr>
              <a:t>唤醒时间</a:t>
            </a:r>
            <a:r>
              <a:rPr lang="zh-CN" altLang="en-US" dirty="0">
                <a:effectLst>
                  <a:outerShdw blurRad="38100" dist="38100" dir="2700000" algn="tl">
                    <a:srgbClr val="000000">
                      <a:alpha val="43137"/>
                    </a:srgbClr>
                  </a:outerShdw>
                </a:effectLst>
              </a:rPr>
              <a:t>（在 </a:t>
            </a:r>
            <a:r>
              <a:rPr lang="en-US" altLang="zh-CN" dirty="0" err="1">
                <a:effectLst>
                  <a:outerShdw blurRad="38100" dist="38100" dir="2700000" algn="tl">
                    <a:srgbClr val="000000">
                      <a:alpha val="43137"/>
                    </a:srgbClr>
                  </a:outerShdw>
                </a:effectLst>
              </a:rPr>
              <a:t>activate_task</a:t>
            </a:r>
            <a:r>
              <a:rPr lang="en-US" altLang="zh-CN" dirty="0">
                <a:effectLst>
                  <a:outerShdw blurRad="38100" dist="38100" dir="2700000" algn="tl">
                    <a:srgbClr val="000000">
                      <a:alpha val="43137"/>
                    </a:srgbClr>
                  </a:outerShdw>
                </a:effectLst>
              </a:rPr>
              <a:t>() </a:t>
            </a:r>
            <a:r>
              <a:rPr lang="zh-CN" altLang="en-US" dirty="0">
                <a:effectLst>
                  <a:outerShdw blurRad="38100" dist="38100" dir="2700000" algn="tl">
                    <a:srgbClr val="000000">
                      <a:alpha val="43137"/>
                    </a:srgbClr>
                  </a:outerShdw>
                </a:effectLst>
              </a:rPr>
              <a:t>中设置） </a:t>
            </a:r>
          </a:p>
          <a:p>
            <a:pPr lvl="1">
              <a:spcBef>
                <a:spcPts val="300"/>
              </a:spcBef>
            </a:pPr>
            <a:r>
              <a:rPr lang="zh-CN" altLang="en-US" dirty="0">
                <a:effectLst>
                  <a:outerShdw blurRad="38100" dist="38100" dir="2700000" algn="tl">
                    <a:srgbClr val="000000">
                      <a:alpha val="43137"/>
                    </a:srgbClr>
                  </a:outerShdw>
                </a:effectLst>
              </a:rPr>
              <a:t>被</a:t>
            </a:r>
            <a:r>
              <a:rPr lang="zh-CN" altLang="en-US" dirty="0" smtClean="0">
                <a:effectLst>
                  <a:outerShdw blurRad="38100" dist="38100" dir="2700000" algn="tl">
                    <a:srgbClr val="000000">
                      <a:alpha val="43137"/>
                    </a:srgbClr>
                  </a:outerShdw>
                </a:effectLst>
              </a:rPr>
              <a:t>切换出时间</a:t>
            </a:r>
            <a:r>
              <a:rPr lang="zh-CN" altLang="en-US" dirty="0">
                <a:effectLst>
                  <a:outerShdw blurRad="38100" dist="38100" dir="2700000" algn="tl">
                    <a:srgbClr val="000000">
                      <a:alpha val="43137"/>
                    </a:srgbClr>
                  </a:outerShdw>
                </a:effectLst>
              </a:rPr>
              <a:t>（在</a:t>
            </a:r>
            <a:r>
              <a:rPr lang="en-US" altLang="zh-CN" dirty="0">
                <a:effectLst>
                  <a:outerShdw blurRad="38100" dist="38100" dir="2700000" algn="tl">
                    <a:srgbClr val="000000">
                      <a:alpha val="43137"/>
                    </a:srgbClr>
                  </a:outerShdw>
                </a:effectLst>
              </a:rPr>
              <a:t>schedule()</a:t>
            </a:r>
            <a:r>
              <a:rPr lang="zh-CN" altLang="en-US" dirty="0">
                <a:effectLst>
                  <a:outerShdw blurRad="38100" dist="38100" dir="2700000" algn="tl">
                    <a:srgbClr val="000000">
                      <a:alpha val="43137"/>
                    </a:srgbClr>
                  </a:outerShdw>
                </a:effectLst>
              </a:rPr>
              <a:t>中设置） </a:t>
            </a:r>
          </a:p>
          <a:p>
            <a:pPr lvl="1">
              <a:spcBef>
                <a:spcPts val="300"/>
              </a:spcBef>
            </a:pPr>
            <a:r>
              <a:rPr lang="zh-CN" altLang="en-US" dirty="0">
                <a:effectLst>
                  <a:outerShdw blurRad="38100" dist="38100" dir="2700000" algn="tl">
                    <a:srgbClr val="000000">
                      <a:alpha val="43137"/>
                    </a:srgbClr>
                  </a:outerShdw>
                </a:effectLst>
              </a:rPr>
              <a:t>被</a:t>
            </a:r>
            <a:r>
              <a:rPr lang="zh-CN" altLang="en-US" dirty="0" smtClean="0">
                <a:effectLst>
                  <a:outerShdw blurRad="38100" dist="38100" dir="2700000" algn="tl">
                    <a:srgbClr val="000000">
                      <a:alpha val="43137"/>
                    </a:srgbClr>
                  </a:outerShdw>
                </a:effectLst>
              </a:rPr>
              <a:t>切换入时间</a:t>
            </a:r>
            <a:r>
              <a:rPr lang="zh-CN" altLang="en-US" dirty="0">
                <a:effectLst>
                  <a:outerShdw blurRad="38100" dist="38100" dir="2700000" algn="tl">
                    <a:srgbClr val="000000">
                      <a:alpha val="43137"/>
                    </a:srgbClr>
                  </a:outerShdw>
                </a:effectLst>
              </a:rPr>
              <a:t>（在</a:t>
            </a:r>
            <a:r>
              <a:rPr lang="en-US" altLang="zh-CN" dirty="0">
                <a:effectLst>
                  <a:outerShdw blurRad="38100" dist="38100" dir="2700000" algn="tl">
                    <a:srgbClr val="000000">
                      <a:alpha val="43137"/>
                    </a:srgbClr>
                  </a:outerShdw>
                </a:effectLst>
              </a:rPr>
              <a:t>schedule()</a:t>
            </a:r>
            <a:r>
              <a:rPr lang="zh-CN" altLang="en-US" dirty="0">
                <a:effectLst>
                  <a:outerShdw blurRad="38100" dist="38100" dir="2700000" algn="tl">
                    <a:srgbClr val="000000">
                      <a:alpha val="43137"/>
                    </a:srgbClr>
                  </a:outerShdw>
                </a:effectLst>
              </a:rPr>
              <a:t>中设置） </a:t>
            </a:r>
          </a:p>
          <a:p>
            <a:pPr lvl="1">
              <a:spcBef>
                <a:spcPts val="300"/>
              </a:spcBef>
            </a:pPr>
            <a:r>
              <a:rPr lang="zh-CN" altLang="en-US" dirty="0">
                <a:effectLst>
                  <a:outerShdw blurRad="38100" dist="38100" dir="2700000" algn="tl">
                    <a:srgbClr val="000000">
                      <a:alpha val="43137"/>
                    </a:srgbClr>
                  </a:outerShdw>
                </a:effectLst>
              </a:rPr>
              <a:t>负载平衡</a:t>
            </a:r>
            <a:r>
              <a:rPr lang="zh-CN" altLang="en-US" dirty="0" smtClean="0">
                <a:effectLst>
                  <a:outerShdw blurRad="38100" dist="38100" dir="2700000" algn="tl">
                    <a:srgbClr val="000000">
                      <a:alpha val="43137"/>
                    </a:srgbClr>
                  </a:outerShdw>
                </a:effectLst>
              </a:rPr>
              <a:t>相关赋值</a:t>
            </a:r>
            <a:endParaRPr lang="zh-CN" altLang="en-US" dirty="0">
              <a:effectLst>
                <a:outerShdw blurRad="38100" dist="38100" dir="2700000" algn="tl">
                  <a:srgbClr val="000000">
                    <a:alpha val="43137"/>
                  </a:srgbClr>
                </a:outerShdw>
              </a:effectLst>
            </a:endParaRPr>
          </a:p>
          <a:p>
            <a:pPr>
              <a:spcBef>
                <a:spcPts val="300"/>
              </a:spcBef>
            </a:pPr>
            <a:r>
              <a:rPr lang="zh-CN" altLang="en-US" dirty="0">
                <a:effectLst>
                  <a:outerShdw blurRad="38100" dist="38100" dir="2700000" algn="tl">
                    <a:srgbClr val="000000">
                      <a:alpha val="43137"/>
                    </a:srgbClr>
                  </a:outerShdw>
                </a:effectLst>
              </a:rPr>
              <a:t>作用</a:t>
            </a:r>
          </a:p>
          <a:p>
            <a:pPr lvl="1">
              <a:spcBef>
                <a:spcPts val="300"/>
              </a:spcBef>
            </a:pPr>
            <a:r>
              <a:rPr lang="zh-CN" altLang="en-US" dirty="0" smtClean="0">
                <a:effectLst>
                  <a:outerShdw blurRad="38100" dist="38100" dir="2700000" algn="tl">
                    <a:srgbClr val="000000">
                      <a:alpha val="43137"/>
                    </a:srgbClr>
                  </a:outerShdw>
                </a:effectLst>
              </a:rPr>
              <a:t>该</a:t>
            </a:r>
            <a:r>
              <a:rPr lang="zh-CN" altLang="en-US" dirty="0">
                <a:effectLst>
                  <a:outerShdw blurRad="38100" dist="38100" dir="2700000" algn="tl">
                    <a:srgbClr val="000000">
                      <a:alpha val="43137"/>
                    </a:srgbClr>
                  </a:outerShdw>
                </a:effectLst>
              </a:rPr>
              <a:t>值</a:t>
            </a:r>
            <a:r>
              <a:rPr lang="zh-CN" altLang="en-US" dirty="0">
                <a:solidFill>
                  <a:srgbClr val="FF0000"/>
                </a:solidFill>
                <a:effectLst>
                  <a:outerShdw blurRad="38100" dist="38100" dir="2700000" algn="tl">
                    <a:srgbClr val="000000">
                      <a:alpha val="43137"/>
                    </a:srgbClr>
                  </a:outerShdw>
                </a:effectLst>
              </a:rPr>
              <a:t>与当前</a:t>
            </a:r>
            <a:r>
              <a:rPr lang="zh-CN" altLang="en-US" dirty="0" smtClean="0">
                <a:solidFill>
                  <a:srgbClr val="FF0000"/>
                </a:solidFill>
                <a:effectLst>
                  <a:outerShdw blurRad="38100" dist="38100" dir="2700000" algn="tl">
                    <a:srgbClr val="000000">
                      <a:alpha val="43137"/>
                    </a:srgbClr>
                  </a:outerShdw>
                </a:effectLst>
              </a:rPr>
              <a:t>时间的差值</a:t>
            </a:r>
            <a:r>
              <a:rPr lang="zh-CN" altLang="en-US" dirty="0" smtClean="0">
                <a:effectLst>
                  <a:outerShdw blurRad="38100" dist="38100" dir="2700000" algn="tl">
                    <a:srgbClr val="000000">
                      <a:alpha val="43137"/>
                    </a:srgbClr>
                  </a:outerShdw>
                </a:effectLst>
              </a:rPr>
              <a:t>可反映优先级计算相关的信息 </a:t>
            </a:r>
            <a:endParaRPr lang="en-US" altLang="zh-CN" dirty="0" smtClean="0">
              <a:effectLst>
                <a:outerShdw blurRad="38100" dist="38100" dir="2700000" algn="tl">
                  <a:srgbClr val="000000">
                    <a:alpha val="43137"/>
                  </a:srgbClr>
                </a:outerShdw>
              </a:effectLst>
            </a:endParaRPr>
          </a:p>
          <a:p>
            <a:pPr lvl="2">
              <a:spcBef>
                <a:spcPts val="300"/>
              </a:spcBef>
            </a:pPr>
            <a:r>
              <a:rPr lang="zh-CN" altLang="en-US" dirty="0" smtClean="0">
                <a:effectLst>
                  <a:outerShdw blurRad="38100" dist="38100" dir="2700000" algn="tl">
                    <a:srgbClr val="000000">
                      <a:alpha val="43137"/>
                    </a:srgbClr>
                  </a:outerShdw>
                </a:effectLst>
              </a:rPr>
              <a:t>在</a:t>
            </a:r>
            <a:r>
              <a:rPr lang="zh-CN" altLang="en-US" dirty="0">
                <a:effectLst>
                  <a:outerShdw blurRad="38100" dist="38100" dir="2700000" algn="tl">
                    <a:srgbClr val="000000">
                      <a:alpha val="43137"/>
                    </a:srgbClr>
                  </a:outerShdw>
                </a:effectLst>
              </a:rPr>
              <a:t>就绪队列中</a:t>
            </a:r>
            <a:r>
              <a:rPr lang="zh-CN" altLang="en-US" dirty="0">
                <a:solidFill>
                  <a:srgbClr val="FF0000"/>
                </a:solidFill>
                <a:effectLst>
                  <a:outerShdw blurRad="38100" dist="38100" dir="2700000" algn="tl">
                    <a:srgbClr val="000000">
                      <a:alpha val="43137"/>
                    </a:srgbClr>
                  </a:outerShdw>
                </a:effectLst>
              </a:rPr>
              <a:t>等待运行的</a:t>
            </a:r>
            <a:r>
              <a:rPr lang="zh-CN" altLang="en-US" dirty="0" smtClean="0">
                <a:solidFill>
                  <a:srgbClr val="FF0000"/>
                </a:solidFill>
                <a:effectLst>
                  <a:outerShdw blurRad="38100" dist="38100" dir="2700000" algn="tl">
                    <a:srgbClr val="000000">
                      <a:alpha val="43137"/>
                    </a:srgbClr>
                  </a:outerShdw>
                </a:effectLst>
              </a:rPr>
              <a:t>时长</a:t>
            </a:r>
            <a:r>
              <a:rPr lang="zh-CN" altLang="en-US" dirty="0" smtClean="0">
                <a:effectLst>
                  <a:outerShdw blurRad="38100" dist="38100" dir="2700000" algn="tl">
                    <a:srgbClr val="000000">
                      <a:alpha val="43137"/>
                    </a:srgbClr>
                  </a:outerShdw>
                </a:effectLst>
              </a:rPr>
              <a:t> </a:t>
            </a:r>
            <a:endParaRPr lang="en-US" altLang="zh-CN" dirty="0" smtClean="0">
              <a:effectLst>
                <a:outerShdw blurRad="38100" dist="38100" dir="2700000" algn="tl">
                  <a:srgbClr val="000000">
                    <a:alpha val="43137"/>
                  </a:srgbClr>
                </a:outerShdw>
              </a:effectLst>
            </a:endParaRPr>
          </a:p>
          <a:p>
            <a:pPr lvl="2">
              <a:spcBef>
                <a:spcPts val="300"/>
              </a:spcBef>
            </a:pPr>
            <a:r>
              <a:rPr lang="en-US" altLang="zh-CN" dirty="0" smtClean="0">
                <a:effectLst>
                  <a:outerShdw blurRad="38100" dist="38100" dir="2700000" algn="tl">
                    <a:srgbClr val="000000">
                      <a:alpha val="43137"/>
                    </a:srgbClr>
                  </a:outerShdw>
                </a:effectLst>
              </a:rPr>
              <a:t>“</a:t>
            </a:r>
            <a:r>
              <a:rPr lang="zh-CN" altLang="en-US" dirty="0" smtClean="0">
                <a:solidFill>
                  <a:srgbClr val="FF0000"/>
                </a:solidFill>
                <a:effectLst>
                  <a:outerShdw blurRad="38100" dist="38100" dir="2700000" algn="tl">
                    <a:srgbClr val="000000">
                      <a:alpha val="43137"/>
                    </a:srgbClr>
                  </a:outerShdw>
                </a:effectLst>
              </a:rPr>
              <a:t>运行时长</a:t>
            </a:r>
            <a:r>
              <a:rPr lang="en-US" altLang="zh-CN" dirty="0" smtClean="0">
                <a:effectLst>
                  <a:outerShdw blurRad="38100" dist="38100" dir="2700000" algn="tl">
                    <a:srgbClr val="000000">
                      <a:alpha val="43137"/>
                    </a:srgbClr>
                  </a:outerShdw>
                </a:effectLst>
              </a:rPr>
              <a:t>”</a:t>
            </a:r>
            <a:r>
              <a:rPr lang="zh-CN" altLang="en-US" dirty="0" smtClean="0">
                <a:effectLst>
                  <a:outerShdw blurRad="38100" dist="38100" dir="2700000" algn="tl">
                    <a:srgbClr val="000000">
                      <a:alpha val="43137"/>
                    </a:srgbClr>
                  </a:outerShdw>
                </a:effectLst>
              </a:rPr>
              <a:t>等</a:t>
            </a:r>
            <a:endParaRPr lang="zh-CN" altLang="en-US" dirty="0">
              <a:effectLst>
                <a:outerShdw blurRad="38100" dist="38100" dir="2700000" algn="tl">
                  <a:srgbClr val="000000">
                    <a:alpha val="43137"/>
                  </a:srgbClr>
                </a:outerShdw>
              </a:effectLst>
            </a:endParaRP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D39181F1-0CF6-414B-B560-AE8742693CC8}" type="slidenum">
              <a:rPr lang="en-US" altLang="zh-CN"/>
              <a:pPr/>
              <a:t>89</a:t>
            </a:fld>
            <a:endParaRPr lang="en-US" altLang="zh-CN"/>
          </a:p>
        </p:txBody>
      </p:sp>
      <p:sp>
        <p:nvSpPr>
          <p:cNvPr id="841730" name="Rectangle 2"/>
          <p:cNvSpPr>
            <a:spLocks noGrp="1" noChangeArrowheads="1"/>
          </p:cNvSpPr>
          <p:nvPr>
            <p:ph type="title"/>
          </p:nvPr>
        </p:nvSpPr>
        <p:spPr/>
        <p:txBody>
          <a:bodyPr/>
          <a:lstStyle/>
          <a:p>
            <a:r>
              <a:rPr lang="zh-CN" altLang="en-US" dirty="0" smtClean="0"/>
              <a:t>进程静态</a:t>
            </a:r>
            <a:r>
              <a:rPr lang="zh-CN" altLang="en-US" dirty="0"/>
              <a:t>优先级</a:t>
            </a:r>
          </a:p>
        </p:txBody>
      </p:sp>
      <p:sp>
        <p:nvSpPr>
          <p:cNvPr id="841731" name="Rectangle 3"/>
          <p:cNvSpPr>
            <a:spLocks noGrp="1" noChangeArrowheads="1"/>
          </p:cNvSpPr>
          <p:nvPr>
            <p:ph type="body" idx="1"/>
          </p:nvPr>
        </p:nvSpPr>
        <p:spPr>
          <a:xfrm>
            <a:off x="611188" y="1268412"/>
            <a:ext cx="8532812" cy="3803661"/>
          </a:xfrm>
        </p:spPr>
        <p:txBody>
          <a:bodyPr/>
          <a:lstStyle/>
          <a:p>
            <a:pPr>
              <a:spcBef>
                <a:spcPts val="0"/>
              </a:spcBef>
            </a:pPr>
            <a:r>
              <a:rPr lang="zh-CN" altLang="en-US" sz="2400" dirty="0"/>
              <a:t>域成员</a:t>
            </a:r>
            <a:r>
              <a:rPr lang="zh-CN" altLang="en-US" sz="2400" dirty="0" smtClean="0"/>
              <a:t>名</a:t>
            </a:r>
            <a:endParaRPr lang="en-US" altLang="zh-CN" sz="2400" dirty="0" smtClean="0"/>
          </a:p>
          <a:p>
            <a:pPr lvl="1">
              <a:spcBef>
                <a:spcPts val="0"/>
              </a:spcBef>
            </a:pPr>
            <a:r>
              <a:rPr lang="en-US" altLang="zh-CN" sz="2200" dirty="0" err="1" smtClean="0"/>
              <a:t>static_prio</a:t>
            </a:r>
            <a:endParaRPr lang="en-US" altLang="zh-CN" sz="2200" dirty="0"/>
          </a:p>
          <a:p>
            <a:pPr>
              <a:spcBef>
                <a:spcPts val="0"/>
              </a:spcBef>
            </a:pPr>
            <a:r>
              <a:rPr lang="zh-CN" altLang="en-US" sz="2400" dirty="0" smtClean="0"/>
              <a:t>说明</a:t>
            </a:r>
            <a:endParaRPr lang="en-US" altLang="zh-CN" sz="2400" dirty="0" smtClean="0"/>
          </a:p>
          <a:p>
            <a:pPr lvl="1">
              <a:spcBef>
                <a:spcPts val="0"/>
              </a:spcBef>
            </a:pPr>
            <a:r>
              <a:rPr lang="zh-CN" altLang="en-US" sz="2200" dirty="0" smtClean="0"/>
              <a:t>与</a:t>
            </a:r>
            <a:r>
              <a:rPr lang="en-US" altLang="zh-CN" sz="2200" dirty="0" smtClean="0"/>
              <a:t>Linux 2.4</a:t>
            </a:r>
            <a:r>
              <a:rPr lang="zh-CN" altLang="en-US" sz="2200" dirty="0"/>
              <a:t>的</a:t>
            </a:r>
            <a:r>
              <a:rPr lang="en-US" altLang="zh-CN" sz="2200" dirty="0" smtClean="0">
                <a:solidFill>
                  <a:srgbClr val="FF0000"/>
                </a:solidFill>
              </a:rPr>
              <a:t>nice</a:t>
            </a:r>
            <a:r>
              <a:rPr lang="zh-CN" altLang="en-US" sz="2200" dirty="0" smtClean="0"/>
              <a:t>意义</a:t>
            </a:r>
            <a:r>
              <a:rPr lang="zh-CN" altLang="en-US" sz="2200" dirty="0"/>
              <a:t>相同</a:t>
            </a:r>
            <a:r>
              <a:rPr lang="zh-CN" altLang="en-US" sz="2200" dirty="0" smtClean="0"/>
              <a:t>，转换</a:t>
            </a:r>
            <a:r>
              <a:rPr lang="zh-CN" altLang="en-US" sz="2200" dirty="0"/>
              <a:t>到</a:t>
            </a:r>
            <a:r>
              <a:rPr lang="zh-CN" altLang="en-US" sz="2200" dirty="0" smtClean="0"/>
              <a:t>与</a:t>
            </a:r>
            <a:r>
              <a:rPr lang="en-US" altLang="zh-CN" sz="2200" dirty="0" err="1" smtClean="0"/>
              <a:t>prio</a:t>
            </a:r>
            <a:r>
              <a:rPr lang="zh-CN" altLang="en-US" sz="2200" dirty="0" smtClean="0"/>
              <a:t>相同</a:t>
            </a:r>
            <a:r>
              <a:rPr lang="zh-CN" altLang="en-US" sz="2200" dirty="0"/>
              <a:t>的取值</a:t>
            </a:r>
            <a:r>
              <a:rPr lang="zh-CN" altLang="en-US" sz="2200" dirty="0" smtClean="0"/>
              <a:t>区间</a:t>
            </a:r>
            <a:endParaRPr lang="zh-CN" altLang="en-US" sz="2200" dirty="0"/>
          </a:p>
          <a:p>
            <a:pPr lvl="1">
              <a:spcBef>
                <a:spcPts val="0"/>
              </a:spcBef>
            </a:pPr>
            <a:r>
              <a:rPr lang="zh-CN" altLang="en-US" sz="2200" dirty="0" smtClean="0"/>
              <a:t>决定进程</a:t>
            </a:r>
            <a:r>
              <a:rPr lang="zh-CN" altLang="en-US" sz="2200" dirty="0" smtClean="0">
                <a:solidFill>
                  <a:srgbClr val="FF0000"/>
                </a:solidFill>
              </a:rPr>
              <a:t>初始</a:t>
            </a:r>
            <a:r>
              <a:rPr lang="zh-CN" altLang="en-US" sz="2200" dirty="0">
                <a:solidFill>
                  <a:srgbClr val="FF0000"/>
                </a:solidFill>
              </a:rPr>
              <a:t>时间片</a:t>
            </a:r>
            <a:r>
              <a:rPr lang="zh-CN" altLang="en-US" sz="2200" dirty="0" smtClean="0">
                <a:solidFill>
                  <a:srgbClr val="FF0000"/>
                </a:solidFill>
              </a:rPr>
              <a:t>大小</a:t>
            </a:r>
            <a:endParaRPr lang="en-US" altLang="zh-CN" sz="2200" dirty="0" smtClean="0">
              <a:solidFill>
                <a:srgbClr val="FF0000"/>
              </a:solidFill>
            </a:endParaRPr>
          </a:p>
          <a:p>
            <a:pPr lvl="2">
              <a:spcBef>
                <a:spcPts val="0"/>
              </a:spcBef>
            </a:pPr>
            <a:r>
              <a:rPr lang="zh-CN" altLang="en-US" sz="2200" dirty="0" smtClean="0"/>
              <a:t>实时</a:t>
            </a:r>
            <a:r>
              <a:rPr lang="zh-CN" altLang="en-US" sz="2200" dirty="0"/>
              <a:t>进程及非实时进程都</a:t>
            </a:r>
            <a:r>
              <a:rPr lang="zh-CN" altLang="en-US" sz="2200" dirty="0" smtClean="0"/>
              <a:t>一样</a:t>
            </a:r>
            <a:endParaRPr lang="en-US" altLang="zh-CN" sz="2200" dirty="0" smtClean="0"/>
          </a:p>
          <a:p>
            <a:pPr lvl="2">
              <a:spcBef>
                <a:spcPts val="0"/>
              </a:spcBef>
            </a:pPr>
            <a:r>
              <a:rPr lang="zh-CN" altLang="en-US" sz="2200" dirty="0" smtClean="0"/>
              <a:t>实时</a:t>
            </a:r>
            <a:r>
              <a:rPr lang="zh-CN" altLang="en-US" sz="2200" dirty="0"/>
              <a:t>进程的</a:t>
            </a:r>
            <a:r>
              <a:rPr lang="en-US" altLang="zh-CN" sz="2200" dirty="0" err="1" smtClean="0"/>
              <a:t>static_prio</a:t>
            </a:r>
            <a:r>
              <a:rPr lang="zh-CN" altLang="en-US" sz="2200" dirty="0" smtClean="0"/>
              <a:t>不</a:t>
            </a:r>
            <a:r>
              <a:rPr lang="zh-CN" altLang="en-US" sz="2200" dirty="0"/>
              <a:t>参与优先级</a:t>
            </a:r>
            <a:r>
              <a:rPr lang="zh-CN" altLang="en-US" sz="2200" dirty="0" smtClean="0"/>
              <a:t>计算 </a:t>
            </a:r>
            <a:endParaRPr lang="zh-CN" altLang="en-US" sz="2200" dirty="0"/>
          </a:p>
          <a:p>
            <a:pPr>
              <a:spcBef>
                <a:spcPts val="0"/>
              </a:spcBef>
            </a:pPr>
            <a:r>
              <a:rPr lang="en-US" altLang="zh-CN" sz="2400" dirty="0" smtClean="0"/>
              <a:t>nice</a:t>
            </a:r>
            <a:r>
              <a:rPr lang="zh-CN" altLang="en-US" sz="2400" dirty="0" smtClean="0"/>
              <a:t>与</a:t>
            </a:r>
            <a:r>
              <a:rPr lang="en-US" altLang="zh-CN" sz="2400" dirty="0" err="1" smtClean="0"/>
              <a:t>static_prio</a:t>
            </a:r>
            <a:r>
              <a:rPr lang="zh-CN" altLang="en-US" sz="2400" dirty="0" smtClean="0"/>
              <a:t>之间</a:t>
            </a:r>
            <a:r>
              <a:rPr lang="zh-CN" altLang="en-US" sz="2400" dirty="0"/>
              <a:t>的</a:t>
            </a:r>
            <a:r>
              <a:rPr lang="zh-CN" altLang="en-US" sz="2400" dirty="0" smtClean="0"/>
              <a:t>关系 </a:t>
            </a:r>
            <a:endParaRPr lang="zh-CN" altLang="en-US" sz="2400" dirty="0"/>
          </a:p>
          <a:p>
            <a:pPr lvl="1">
              <a:spcBef>
                <a:spcPts val="0"/>
              </a:spcBef>
            </a:pPr>
            <a:r>
              <a:rPr lang="en-US" altLang="zh-CN" sz="2200" dirty="0" err="1"/>
              <a:t>static_prio</a:t>
            </a:r>
            <a:r>
              <a:rPr lang="en-US" altLang="zh-CN" sz="2200" dirty="0"/>
              <a:t> = MAX_RT_PRIO + nice + </a:t>
            </a:r>
            <a:r>
              <a:rPr lang="en-US" altLang="zh-CN" sz="2200" dirty="0" smtClean="0"/>
              <a:t>20</a:t>
            </a:r>
          </a:p>
          <a:p>
            <a:pPr lvl="1">
              <a:spcBef>
                <a:spcPts val="0"/>
              </a:spcBef>
            </a:pPr>
            <a:r>
              <a:rPr lang="en-US" altLang="zh-CN" sz="2200" dirty="0" smtClean="0"/>
              <a:t>MAX_RT_PRIO =100 </a:t>
            </a:r>
            <a:endParaRPr lang="en-US" altLang="zh-CN" sz="2200" dirty="0"/>
          </a:p>
        </p:txBody>
      </p:sp>
      <p:pic>
        <p:nvPicPr>
          <p:cNvPr id="841732" name="Picture 4" descr="image005"/>
          <p:cNvPicPr>
            <a:picLocks noChangeAspect="1" noChangeArrowheads="1"/>
          </p:cNvPicPr>
          <p:nvPr/>
        </p:nvPicPr>
        <p:blipFill>
          <a:blip r:embed="rId2" cstate="print"/>
          <a:srcRect/>
          <a:stretch>
            <a:fillRect/>
          </a:stretch>
        </p:blipFill>
        <p:spPr bwMode="auto">
          <a:xfrm>
            <a:off x="2784141" y="4742748"/>
            <a:ext cx="3145181" cy="2115276"/>
          </a:xfrm>
          <a:prstGeom prst="rect">
            <a:avLst/>
          </a:prstGeom>
          <a:noFill/>
          <a:ln w="9525">
            <a:noFill/>
            <a:miter lim="800000"/>
            <a:headEnd/>
            <a:tailEnd/>
          </a:ln>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7ACB098A-5EEF-4F00-B840-8946A0946E6F}" type="slidenum">
              <a:rPr lang="en-US" altLang="zh-CN"/>
              <a:pPr/>
              <a:t>9</a:t>
            </a:fld>
            <a:endParaRPr lang="en-US" altLang="zh-CN"/>
          </a:p>
        </p:txBody>
      </p:sp>
      <p:sp>
        <p:nvSpPr>
          <p:cNvPr id="664578" name="Rectangle 2"/>
          <p:cNvSpPr>
            <a:spLocks noGrp="1" noChangeArrowheads="1"/>
          </p:cNvSpPr>
          <p:nvPr>
            <p:ph type="title"/>
          </p:nvPr>
        </p:nvSpPr>
        <p:spPr/>
        <p:txBody>
          <a:bodyPr/>
          <a:lstStyle/>
          <a:p>
            <a:r>
              <a:rPr lang="zh-CN" altLang="en-US" dirty="0" smtClean="0"/>
              <a:t>进程分类</a:t>
            </a:r>
            <a:r>
              <a:rPr lang="en-US" altLang="zh-CN" dirty="0" smtClean="0"/>
              <a:t>(</a:t>
            </a:r>
            <a:r>
              <a:rPr lang="zh-CN" altLang="en-US" dirty="0" smtClean="0"/>
              <a:t>续</a:t>
            </a:r>
            <a:r>
              <a:rPr lang="en-US" altLang="zh-CN" dirty="0" smtClean="0"/>
              <a:t>)</a:t>
            </a:r>
            <a:endParaRPr lang="zh-CN" altLang="en-US" dirty="0"/>
          </a:p>
        </p:txBody>
      </p:sp>
      <p:sp>
        <p:nvSpPr>
          <p:cNvPr id="664579" name="Rectangle 3"/>
          <p:cNvSpPr>
            <a:spLocks noGrp="1" noChangeArrowheads="1"/>
          </p:cNvSpPr>
          <p:nvPr>
            <p:ph type="body" idx="1"/>
          </p:nvPr>
        </p:nvSpPr>
        <p:spPr>
          <a:xfrm>
            <a:off x="611188" y="1268413"/>
            <a:ext cx="8532812" cy="5589587"/>
          </a:xfrm>
        </p:spPr>
        <p:txBody>
          <a:bodyPr/>
          <a:lstStyle/>
          <a:p>
            <a:pPr>
              <a:lnSpc>
                <a:spcPct val="90000"/>
              </a:lnSpc>
            </a:pPr>
            <a:r>
              <a:rPr lang="zh-CN" altLang="en-US" dirty="0"/>
              <a:t>第二种分类方法</a:t>
            </a:r>
          </a:p>
          <a:p>
            <a:pPr lvl="1">
              <a:lnSpc>
                <a:spcPct val="90000"/>
              </a:lnSpc>
            </a:pPr>
            <a:r>
              <a:rPr lang="zh-CN" altLang="en-US" dirty="0"/>
              <a:t>交互式</a:t>
            </a:r>
            <a:r>
              <a:rPr lang="zh-CN" altLang="en-US" dirty="0" smtClean="0"/>
              <a:t>进程</a:t>
            </a:r>
            <a:endParaRPr lang="zh-CN" altLang="en-US" dirty="0"/>
          </a:p>
          <a:p>
            <a:pPr lvl="2">
              <a:lnSpc>
                <a:spcPct val="90000"/>
              </a:lnSpc>
            </a:pPr>
            <a:r>
              <a:rPr lang="zh-CN" altLang="en-US" sz="2200" dirty="0" smtClean="0"/>
              <a:t>需与用户频繁交互</a:t>
            </a:r>
            <a:r>
              <a:rPr lang="zh-CN" altLang="en-US" sz="2200" dirty="0"/>
              <a:t>，因此要花很多时间等待用户输入操作</a:t>
            </a:r>
          </a:p>
          <a:p>
            <a:pPr lvl="2">
              <a:lnSpc>
                <a:spcPct val="90000"/>
              </a:lnSpc>
            </a:pPr>
            <a:r>
              <a:rPr lang="zh-CN" altLang="en-US" sz="2200" dirty="0">
                <a:solidFill>
                  <a:srgbClr val="FF0000"/>
                </a:solidFill>
              </a:rPr>
              <a:t>响应时间要快</a:t>
            </a:r>
            <a:r>
              <a:rPr lang="zh-CN" altLang="en-US" sz="2200" dirty="0"/>
              <a:t>，平均延迟要低于</a:t>
            </a:r>
            <a:r>
              <a:rPr lang="en-US" altLang="zh-CN" sz="2200" dirty="0"/>
              <a:t>50~150ms</a:t>
            </a:r>
          </a:p>
          <a:p>
            <a:pPr lvl="2">
              <a:lnSpc>
                <a:spcPct val="90000"/>
              </a:lnSpc>
            </a:pPr>
            <a:r>
              <a:rPr lang="zh-CN" altLang="en-US" sz="2200" dirty="0" smtClean="0"/>
              <a:t>典型交互式</a:t>
            </a:r>
            <a:r>
              <a:rPr lang="zh-CN" altLang="en-US" sz="2200" dirty="0"/>
              <a:t>程序：</a:t>
            </a:r>
            <a:r>
              <a:rPr lang="en-US" altLang="zh-CN" sz="2200" dirty="0"/>
              <a:t>shell</a:t>
            </a:r>
            <a:r>
              <a:rPr lang="zh-CN" altLang="en-US" sz="2200" dirty="0"/>
              <a:t>、文本编辑程序、图形应用程序等</a:t>
            </a:r>
          </a:p>
          <a:p>
            <a:pPr lvl="1">
              <a:lnSpc>
                <a:spcPct val="90000"/>
              </a:lnSpc>
            </a:pPr>
            <a:r>
              <a:rPr lang="zh-CN" altLang="en-US" dirty="0"/>
              <a:t>批处理</a:t>
            </a:r>
            <a:r>
              <a:rPr lang="zh-CN" altLang="en-US" dirty="0" smtClean="0"/>
              <a:t>进程</a:t>
            </a:r>
            <a:endParaRPr lang="zh-CN" altLang="en-US" dirty="0"/>
          </a:p>
          <a:p>
            <a:pPr lvl="2">
              <a:lnSpc>
                <a:spcPct val="90000"/>
              </a:lnSpc>
            </a:pPr>
            <a:r>
              <a:rPr lang="zh-CN" altLang="en-US" sz="2200" dirty="0"/>
              <a:t>不必与用户交互，通常在后台运行</a:t>
            </a:r>
          </a:p>
          <a:p>
            <a:pPr lvl="2">
              <a:lnSpc>
                <a:spcPct val="90000"/>
              </a:lnSpc>
            </a:pPr>
            <a:r>
              <a:rPr lang="zh-CN" altLang="en-US" sz="2200" dirty="0" smtClean="0">
                <a:solidFill>
                  <a:srgbClr val="FF0000"/>
                </a:solidFill>
              </a:rPr>
              <a:t>可容忍一定的响应延迟，看重的是完成时间</a:t>
            </a:r>
            <a:endParaRPr lang="zh-CN" altLang="en-US" sz="2200" dirty="0">
              <a:solidFill>
                <a:srgbClr val="FF0000"/>
              </a:solidFill>
            </a:endParaRPr>
          </a:p>
          <a:p>
            <a:pPr lvl="2">
              <a:lnSpc>
                <a:spcPct val="90000"/>
              </a:lnSpc>
            </a:pPr>
            <a:r>
              <a:rPr lang="zh-CN" altLang="en-US" sz="2200" dirty="0" smtClean="0"/>
              <a:t>典型批处理</a:t>
            </a:r>
            <a:r>
              <a:rPr lang="zh-CN" altLang="en-US" sz="2200" dirty="0"/>
              <a:t>程序：编译程序、科学计算</a:t>
            </a:r>
          </a:p>
          <a:p>
            <a:pPr lvl="1">
              <a:lnSpc>
                <a:spcPct val="90000"/>
              </a:lnSpc>
            </a:pPr>
            <a:r>
              <a:rPr lang="zh-CN" altLang="en-US" dirty="0"/>
              <a:t>实时</a:t>
            </a:r>
            <a:r>
              <a:rPr lang="zh-CN" altLang="en-US" dirty="0" smtClean="0"/>
              <a:t>进程</a:t>
            </a:r>
            <a:endParaRPr lang="zh-CN" altLang="en-US" dirty="0"/>
          </a:p>
          <a:p>
            <a:pPr lvl="2">
              <a:lnSpc>
                <a:spcPct val="90000"/>
              </a:lnSpc>
            </a:pPr>
            <a:r>
              <a:rPr lang="zh-CN" altLang="en-US" sz="2200" dirty="0"/>
              <a:t>有实时需求，</a:t>
            </a:r>
            <a:r>
              <a:rPr lang="zh-CN" altLang="en-US" sz="2200" dirty="0">
                <a:solidFill>
                  <a:srgbClr val="FF0000"/>
                </a:solidFill>
              </a:rPr>
              <a:t>不应被低优先级的进程阻塞</a:t>
            </a:r>
          </a:p>
          <a:p>
            <a:pPr lvl="2">
              <a:lnSpc>
                <a:spcPct val="90000"/>
              </a:lnSpc>
            </a:pPr>
            <a:r>
              <a:rPr lang="zh-CN" altLang="en-US" sz="2200" dirty="0"/>
              <a:t>响应时间要短、要稳定</a:t>
            </a:r>
          </a:p>
          <a:p>
            <a:pPr lvl="2">
              <a:lnSpc>
                <a:spcPct val="90000"/>
              </a:lnSpc>
            </a:pPr>
            <a:r>
              <a:rPr lang="zh-CN" altLang="en-US" sz="2200" dirty="0" smtClean="0"/>
              <a:t>典型实时</a:t>
            </a:r>
            <a:r>
              <a:rPr lang="zh-CN" altLang="en-US" sz="2200" dirty="0"/>
              <a:t>进程：视频</a:t>
            </a:r>
            <a:r>
              <a:rPr lang="en-US" altLang="zh-CN" sz="2200" dirty="0"/>
              <a:t>/</a:t>
            </a:r>
            <a:r>
              <a:rPr lang="zh-CN" altLang="en-US" sz="2200" dirty="0"/>
              <a:t>音频</a:t>
            </a:r>
            <a:r>
              <a:rPr lang="zh-CN" altLang="en-US" sz="2200" dirty="0" smtClean="0"/>
              <a:t>、自动化控制</a:t>
            </a:r>
            <a:r>
              <a:rPr lang="zh-CN" altLang="en-US" sz="2200" dirty="0"/>
              <a:t>等</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lvl="0" algn="ctr">
              <a:lnSpc>
                <a:spcPct val="90000"/>
              </a:lnSpc>
              <a:spcBef>
                <a:spcPct val="0"/>
              </a:spcBef>
              <a:buClrTx/>
              <a:defRPr/>
            </a:pP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a:t>
            </a:r>
            <a:r>
              <a:rPr lang="zh-CN" altLang="en-US" sz="2400" b="1" kern="0" dirty="0" smtClean="0">
                <a:effectLst/>
                <a:ea typeface="华文新魏" pitchFamily="2" charset="-122"/>
              </a:rPr>
              <a:t>概述</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26E0C5CE-C96E-4AD5-B653-CFE28F358F87}" type="slidenum">
              <a:rPr lang="en-US" altLang="zh-CN"/>
              <a:pPr/>
              <a:t>90</a:t>
            </a:fld>
            <a:endParaRPr lang="en-US" altLang="zh-CN"/>
          </a:p>
        </p:txBody>
      </p:sp>
      <p:sp>
        <p:nvSpPr>
          <p:cNvPr id="845826" name="Rectangle 2"/>
          <p:cNvSpPr>
            <a:spLocks noGrp="1" noChangeArrowheads="1"/>
          </p:cNvSpPr>
          <p:nvPr>
            <p:ph type="title"/>
          </p:nvPr>
        </p:nvSpPr>
        <p:spPr/>
        <p:txBody>
          <a:bodyPr/>
          <a:lstStyle/>
          <a:p>
            <a:r>
              <a:rPr lang="zh-CN" altLang="en-US" dirty="0" smtClean="0"/>
              <a:t>进程动态</a:t>
            </a:r>
            <a:r>
              <a:rPr lang="zh-CN" altLang="en-US" dirty="0"/>
              <a:t>优先级</a:t>
            </a:r>
          </a:p>
        </p:txBody>
      </p:sp>
      <p:sp>
        <p:nvSpPr>
          <p:cNvPr id="845827" name="Rectangle 3"/>
          <p:cNvSpPr>
            <a:spLocks noGrp="1" noChangeArrowheads="1"/>
          </p:cNvSpPr>
          <p:nvPr>
            <p:ph type="body" idx="1"/>
          </p:nvPr>
        </p:nvSpPr>
        <p:spPr/>
        <p:txBody>
          <a:bodyPr/>
          <a:lstStyle/>
          <a:p>
            <a:pPr>
              <a:spcBef>
                <a:spcPts val="300"/>
              </a:spcBef>
            </a:pPr>
            <a:r>
              <a:rPr lang="zh-CN" altLang="en-US" dirty="0"/>
              <a:t>域成员</a:t>
            </a:r>
            <a:r>
              <a:rPr lang="zh-CN" altLang="en-US" dirty="0" smtClean="0"/>
              <a:t>名</a:t>
            </a:r>
            <a:endParaRPr lang="en-US" altLang="zh-CN" dirty="0" smtClean="0"/>
          </a:p>
          <a:p>
            <a:pPr lvl="1">
              <a:spcBef>
                <a:spcPts val="300"/>
              </a:spcBef>
            </a:pPr>
            <a:r>
              <a:rPr lang="en-US" altLang="zh-CN" dirty="0" err="1" smtClean="0"/>
              <a:t>prio</a:t>
            </a:r>
            <a:endParaRPr lang="en-US" altLang="zh-CN" dirty="0"/>
          </a:p>
          <a:p>
            <a:pPr>
              <a:spcBef>
                <a:spcPts val="300"/>
              </a:spcBef>
            </a:pPr>
            <a:r>
              <a:rPr lang="zh-CN" altLang="en-US" dirty="0" smtClean="0"/>
              <a:t>说明</a:t>
            </a:r>
            <a:endParaRPr lang="en-US" altLang="zh-CN" dirty="0" smtClean="0"/>
          </a:p>
          <a:p>
            <a:pPr lvl="1">
              <a:spcBef>
                <a:spcPts val="300"/>
              </a:spcBef>
            </a:pPr>
            <a:r>
              <a:rPr lang="zh-CN" altLang="en-US" dirty="0" smtClean="0"/>
              <a:t>相当于 </a:t>
            </a:r>
            <a:r>
              <a:rPr lang="en-US" altLang="zh-CN" dirty="0" smtClean="0"/>
              <a:t>Linux 2.4 </a:t>
            </a:r>
            <a:r>
              <a:rPr lang="zh-CN" altLang="en-US" dirty="0" smtClean="0"/>
              <a:t>中</a:t>
            </a:r>
            <a:r>
              <a:rPr lang="en-US" altLang="zh-CN" dirty="0" smtClean="0">
                <a:solidFill>
                  <a:srgbClr val="FF0000"/>
                </a:solidFill>
              </a:rPr>
              <a:t>goodness()</a:t>
            </a:r>
            <a:r>
              <a:rPr lang="zh-CN" altLang="en-US" dirty="0" smtClean="0"/>
              <a:t>的</a:t>
            </a:r>
            <a:r>
              <a:rPr lang="zh-CN" altLang="en-US" dirty="0"/>
              <a:t>计算结果</a:t>
            </a:r>
          </a:p>
          <a:p>
            <a:pPr lvl="1">
              <a:spcBef>
                <a:spcPts val="300"/>
              </a:spcBef>
            </a:pPr>
            <a:r>
              <a:rPr lang="zh-CN" altLang="en-US" dirty="0" smtClean="0"/>
              <a:t>取值范围：</a:t>
            </a:r>
            <a:r>
              <a:rPr lang="en-US" altLang="zh-CN" dirty="0" smtClean="0"/>
              <a:t>0~MAX_PRIO-1</a:t>
            </a:r>
            <a:r>
              <a:rPr lang="zh-CN" altLang="en-US" dirty="0" smtClean="0"/>
              <a:t>（</a:t>
            </a:r>
            <a:r>
              <a:rPr lang="en-US" altLang="zh-CN" dirty="0"/>
              <a:t>MAX_PRIO </a:t>
            </a:r>
            <a:r>
              <a:rPr lang="en-US" altLang="zh-CN" dirty="0" smtClean="0"/>
              <a:t>=</a:t>
            </a:r>
            <a:r>
              <a:rPr lang="zh-CN" altLang="en-US" dirty="0" smtClean="0"/>
              <a:t> </a:t>
            </a:r>
            <a:r>
              <a:rPr lang="en-US" altLang="zh-CN" dirty="0"/>
              <a:t>140</a:t>
            </a:r>
            <a:r>
              <a:rPr lang="zh-CN" altLang="en-US" dirty="0"/>
              <a:t>）</a:t>
            </a:r>
          </a:p>
          <a:p>
            <a:pPr lvl="2">
              <a:spcBef>
                <a:spcPts val="300"/>
              </a:spcBef>
            </a:pPr>
            <a:r>
              <a:rPr lang="zh-CN" altLang="en-US" dirty="0" smtClean="0"/>
              <a:t>实时进程：</a:t>
            </a:r>
            <a:r>
              <a:rPr lang="en-US" altLang="zh-CN" dirty="0" smtClean="0"/>
              <a:t>0~MAX_RT_PRIO-1</a:t>
            </a:r>
            <a:endParaRPr lang="zh-CN" altLang="en-US" dirty="0"/>
          </a:p>
          <a:p>
            <a:pPr lvl="2">
              <a:spcBef>
                <a:spcPts val="300"/>
              </a:spcBef>
            </a:pPr>
            <a:r>
              <a:rPr lang="zh-CN" altLang="en-US" dirty="0" smtClean="0"/>
              <a:t>非实时进程：</a:t>
            </a:r>
            <a:r>
              <a:rPr lang="en-US" altLang="zh-CN" dirty="0" smtClean="0"/>
              <a:t>MAX_RT_PRIO~MX_PRIO-1</a:t>
            </a:r>
            <a:endParaRPr lang="zh-CN" altLang="en-US" dirty="0"/>
          </a:p>
          <a:p>
            <a:pPr lvl="1">
              <a:spcBef>
                <a:spcPts val="300"/>
              </a:spcBef>
            </a:pPr>
            <a:r>
              <a:rPr lang="en-US" altLang="zh-CN" dirty="0" smtClean="0"/>
              <a:t>Linux 2.6</a:t>
            </a:r>
            <a:r>
              <a:rPr lang="zh-CN" altLang="en-US" dirty="0" smtClean="0"/>
              <a:t>中动态优先级的计算</a:t>
            </a:r>
            <a:endParaRPr lang="en-US" altLang="zh-CN" dirty="0" smtClean="0"/>
          </a:p>
          <a:p>
            <a:pPr lvl="2">
              <a:spcBef>
                <a:spcPts val="300"/>
              </a:spcBef>
            </a:pPr>
            <a:r>
              <a:rPr lang="zh-CN" altLang="en-US" dirty="0" smtClean="0"/>
              <a:t>不再</a:t>
            </a:r>
            <a:r>
              <a:rPr lang="zh-CN" altLang="en-US" dirty="0"/>
              <a:t>统一在调度器中</a:t>
            </a:r>
            <a:r>
              <a:rPr lang="zh-CN" altLang="en-US" dirty="0" smtClean="0"/>
              <a:t>计算、比较</a:t>
            </a:r>
            <a:endParaRPr lang="en-US" altLang="zh-CN" dirty="0" smtClean="0"/>
          </a:p>
          <a:p>
            <a:pPr lvl="2">
              <a:spcBef>
                <a:spcPts val="300"/>
              </a:spcBef>
            </a:pPr>
            <a:r>
              <a:rPr lang="zh-CN" altLang="en-US" dirty="0" smtClean="0"/>
              <a:t>在不同位置分散计算</a:t>
            </a:r>
            <a:r>
              <a:rPr lang="zh-CN" altLang="en-US" dirty="0"/>
              <a:t>，并存储</a:t>
            </a:r>
            <a:r>
              <a:rPr lang="zh-CN" altLang="en-US" dirty="0" smtClean="0"/>
              <a:t>在</a:t>
            </a:r>
            <a:r>
              <a:rPr lang="en-US" altLang="zh-CN" dirty="0" err="1" smtClean="0"/>
              <a:t>task_struct</a:t>
            </a:r>
            <a:r>
              <a:rPr lang="zh-CN" altLang="en-US" dirty="0" smtClean="0"/>
              <a:t>中</a:t>
            </a:r>
            <a:r>
              <a:rPr lang="zh-CN" altLang="en-US" dirty="0"/>
              <a:t>，再通</a:t>
            </a:r>
            <a:r>
              <a:rPr lang="zh-CN" altLang="en-US" dirty="0" smtClean="0"/>
              <a:t>过</a:t>
            </a:r>
            <a:r>
              <a:rPr lang="en-US" altLang="zh-CN" dirty="0" err="1" smtClean="0"/>
              <a:t>priority_array</a:t>
            </a:r>
            <a:r>
              <a:rPr lang="zh-CN" altLang="en-US" dirty="0" smtClean="0"/>
              <a:t>结构</a:t>
            </a:r>
            <a:r>
              <a:rPr lang="zh-CN" altLang="en-US" dirty="0"/>
              <a:t>自动</a:t>
            </a:r>
            <a:r>
              <a:rPr lang="zh-CN" altLang="en-US" dirty="0" smtClean="0"/>
              <a:t>排序</a:t>
            </a:r>
            <a:endParaRPr lang="en-US" altLang="zh-CN"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7AB15F3-B599-412C-ABBB-B8CF16DD3B59}" type="slidenum">
              <a:rPr lang="en-US" altLang="zh-CN"/>
              <a:pPr/>
              <a:t>91</a:t>
            </a:fld>
            <a:endParaRPr lang="en-US" altLang="zh-CN"/>
          </a:p>
        </p:txBody>
      </p:sp>
      <p:sp>
        <p:nvSpPr>
          <p:cNvPr id="846850" name="Rectangle 2"/>
          <p:cNvSpPr>
            <a:spLocks noGrp="1" noChangeArrowheads="1"/>
          </p:cNvSpPr>
          <p:nvPr>
            <p:ph type="title"/>
          </p:nvPr>
        </p:nvSpPr>
        <p:spPr/>
        <p:txBody>
          <a:bodyPr/>
          <a:lstStyle/>
          <a:p>
            <a:r>
              <a:rPr lang="zh-CN" altLang="en-US" dirty="0" smtClean="0"/>
              <a:t>进程时间片</a:t>
            </a:r>
            <a:r>
              <a:rPr lang="zh-CN" altLang="en-US" dirty="0"/>
              <a:t>相关参数</a:t>
            </a:r>
          </a:p>
        </p:txBody>
      </p:sp>
      <p:sp>
        <p:nvSpPr>
          <p:cNvPr id="846851" name="Rectangle 3"/>
          <p:cNvSpPr>
            <a:spLocks noGrp="1" noChangeArrowheads="1"/>
          </p:cNvSpPr>
          <p:nvPr>
            <p:ph type="body" idx="1"/>
          </p:nvPr>
        </p:nvSpPr>
        <p:spPr/>
        <p:txBody>
          <a:bodyPr/>
          <a:lstStyle/>
          <a:p>
            <a:r>
              <a:rPr lang="zh-CN" altLang="en-US" dirty="0"/>
              <a:t>剩余</a:t>
            </a:r>
            <a:r>
              <a:rPr lang="zh-CN" altLang="en-US" dirty="0" smtClean="0"/>
              <a:t>时间片</a:t>
            </a:r>
            <a:endParaRPr lang="en-US" altLang="zh-CN" dirty="0" smtClean="0"/>
          </a:p>
          <a:p>
            <a:pPr lvl="1"/>
            <a:r>
              <a:rPr lang="zh-CN" altLang="en-US" dirty="0" smtClean="0"/>
              <a:t>域成员名</a:t>
            </a:r>
            <a:endParaRPr lang="en-US" altLang="zh-CN" dirty="0" smtClean="0"/>
          </a:p>
          <a:p>
            <a:pPr lvl="2"/>
            <a:r>
              <a:rPr lang="en-US" altLang="zh-CN" dirty="0" err="1" smtClean="0"/>
              <a:t>time_slice</a:t>
            </a:r>
            <a:r>
              <a:rPr lang="en-US" altLang="zh-CN" dirty="0" smtClean="0"/>
              <a:t> </a:t>
            </a:r>
            <a:endParaRPr lang="en-US" altLang="zh-CN" dirty="0"/>
          </a:p>
          <a:p>
            <a:pPr lvl="1"/>
            <a:r>
              <a:rPr lang="zh-CN" altLang="en-US" dirty="0" smtClean="0"/>
              <a:t>相当于</a:t>
            </a:r>
            <a:r>
              <a:rPr lang="en-US" altLang="zh-CN" dirty="0" smtClean="0"/>
              <a:t>Linux</a:t>
            </a:r>
            <a:r>
              <a:rPr lang="zh-CN" altLang="en-US" dirty="0" smtClean="0"/>
              <a:t> </a:t>
            </a:r>
            <a:r>
              <a:rPr lang="en-US" altLang="zh-CN" dirty="0"/>
              <a:t>2.4 </a:t>
            </a:r>
            <a:r>
              <a:rPr lang="zh-CN" altLang="en-US" dirty="0" smtClean="0"/>
              <a:t>的</a:t>
            </a:r>
            <a:r>
              <a:rPr lang="en-US" altLang="zh-CN" dirty="0" smtClean="0">
                <a:solidFill>
                  <a:srgbClr val="FF0000"/>
                </a:solidFill>
              </a:rPr>
              <a:t>counter</a:t>
            </a:r>
            <a:r>
              <a:rPr lang="zh-CN" altLang="en-US" dirty="0"/>
              <a:t>，但不直接</a:t>
            </a:r>
            <a:r>
              <a:rPr lang="zh-CN" altLang="en-US" dirty="0" smtClean="0"/>
              <a:t>影响动态优先级</a:t>
            </a:r>
            <a:endParaRPr lang="zh-CN" altLang="en-US" dirty="0"/>
          </a:p>
          <a:p>
            <a:r>
              <a:rPr lang="zh-CN" altLang="en-US" dirty="0"/>
              <a:t>是否首次拥有</a:t>
            </a:r>
            <a:r>
              <a:rPr lang="zh-CN" altLang="en-US" dirty="0" smtClean="0"/>
              <a:t>时间片</a:t>
            </a:r>
            <a:endParaRPr lang="en-US" altLang="zh-CN" dirty="0" smtClean="0"/>
          </a:p>
          <a:p>
            <a:pPr lvl="1"/>
            <a:r>
              <a:rPr lang="zh-CN" altLang="en-US" dirty="0" smtClean="0"/>
              <a:t>域成员名 </a:t>
            </a:r>
            <a:endParaRPr lang="en-US" altLang="zh-CN" dirty="0" smtClean="0"/>
          </a:p>
          <a:p>
            <a:pPr lvl="2"/>
            <a:r>
              <a:rPr lang="en-US" altLang="zh-CN" dirty="0" err="1" smtClean="0"/>
              <a:t>first_time_slice</a:t>
            </a:r>
            <a:r>
              <a:rPr lang="en-US" altLang="zh-CN" dirty="0" smtClean="0"/>
              <a:t> </a:t>
            </a:r>
            <a:endParaRPr lang="en-US" altLang="zh-CN" dirty="0"/>
          </a:p>
          <a:p>
            <a:pPr lvl="1"/>
            <a:r>
              <a:rPr lang="zh-CN" altLang="en-US" dirty="0" smtClean="0"/>
              <a:t>取值范围：</a:t>
            </a:r>
            <a:r>
              <a:rPr lang="en-US" altLang="zh-CN" dirty="0" smtClean="0"/>
              <a:t>0 </a:t>
            </a:r>
            <a:r>
              <a:rPr lang="zh-CN" altLang="en-US" dirty="0"/>
              <a:t>或 </a:t>
            </a:r>
            <a:r>
              <a:rPr lang="en-US" altLang="zh-CN" dirty="0" smtClean="0"/>
              <a:t>1</a:t>
            </a:r>
            <a:endParaRPr lang="en-US" altLang="zh-CN" dirty="0"/>
          </a:p>
          <a:p>
            <a:pPr lvl="2"/>
            <a:r>
              <a:rPr lang="zh-CN" altLang="en-US" dirty="0" smtClean="0"/>
              <a:t>表示</a:t>
            </a:r>
            <a:r>
              <a:rPr lang="zh-CN" altLang="en-US" dirty="0"/>
              <a:t>是否是第一次拥有时间片</a:t>
            </a:r>
            <a:r>
              <a:rPr lang="zh-CN" altLang="en-US" dirty="0" smtClean="0"/>
              <a:t>（新创建进程）</a:t>
            </a:r>
            <a:endParaRPr lang="zh-CN" altLang="en-US" dirty="0"/>
          </a:p>
          <a:p>
            <a:pPr lvl="1"/>
            <a:r>
              <a:rPr lang="zh-CN" altLang="en-US" dirty="0" smtClean="0"/>
              <a:t>作用</a:t>
            </a:r>
            <a:endParaRPr lang="en-US" altLang="zh-CN" dirty="0" smtClean="0"/>
          </a:p>
          <a:p>
            <a:pPr lvl="2"/>
            <a:r>
              <a:rPr lang="zh-CN" altLang="en-US" dirty="0" smtClean="0"/>
              <a:t>进程</a:t>
            </a:r>
            <a:r>
              <a:rPr lang="zh-CN" altLang="en-US" dirty="0"/>
              <a:t>结束</a:t>
            </a:r>
            <a:r>
              <a:rPr lang="zh-CN" altLang="en-US" dirty="0" smtClean="0"/>
              <a:t>时，判断是否应将剩余</a:t>
            </a:r>
            <a:r>
              <a:rPr lang="zh-CN" altLang="en-US" dirty="0"/>
              <a:t>时间片返还给父</a:t>
            </a:r>
            <a:r>
              <a:rPr lang="zh-CN" altLang="en-US" dirty="0" smtClean="0"/>
              <a:t>进程</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BC12083B-99DF-46BC-A531-3A96A416D33D}" type="slidenum">
              <a:rPr lang="en-US" altLang="zh-CN"/>
              <a:pPr/>
              <a:t>92</a:t>
            </a:fld>
            <a:endParaRPr lang="en-US" altLang="zh-CN"/>
          </a:p>
        </p:txBody>
      </p:sp>
      <p:sp>
        <p:nvSpPr>
          <p:cNvPr id="847874" name="Rectangle 2"/>
          <p:cNvSpPr>
            <a:spLocks noGrp="1" noChangeArrowheads="1"/>
          </p:cNvSpPr>
          <p:nvPr>
            <p:ph type="title"/>
          </p:nvPr>
        </p:nvSpPr>
        <p:spPr/>
        <p:txBody>
          <a:bodyPr/>
          <a:lstStyle/>
          <a:p>
            <a:r>
              <a:rPr lang="zh-CN" altLang="en-US" dirty="0" smtClean="0"/>
              <a:t>进程时间片</a:t>
            </a:r>
            <a:r>
              <a:rPr lang="zh-CN" altLang="en-US" dirty="0"/>
              <a:t>基准值</a:t>
            </a:r>
          </a:p>
        </p:txBody>
      </p:sp>
      <p:sp>
        <p:nvSpPr>
          <p:cNvPr id="847875" name="Rectangle 3"/>
          <p:cNvSpPr>
            <a:spLocks noGrp="1" noChangeArrowheads="1"/>
          </p:cNvSpPr>
          <p:nvPr>
            <p:ph type="body" idx="1"/>
          </p:nvPr>
        </p:nvSpPr>
        <p:spPr>
          <a:xfrm>
            <a:off x="611188" y="1268413"/>
            <a:ext cx="8532812" cy="2732091"/>
          </a:xfrm>
        </p:spPr>
        <p:txBody>
          <a:bodyPr/>
          <a:lstStyle/>
          <a:p>
            <a:pPr>
              <a:spcBef>
                <a:spcPts val="0"/>
              </a:spcBef>
            </a:pPr>
            <a:r>
              <a:rPr lang="zh-CN" altLang="en-US" dirty="0" smtClean="0"/>
              <a:t>缺省</a:t>
            </a:r>
            <a:r>
              <a:rPr lang="zh-CN" altLang="en-US" dirty="0"/>
              <a:t>时间片</a:t>
            </a:r>
            <a:r>
              <a:rPr lang="zh-CN" altLang="en-US" dirty="0" smtClean="0"/>
              <a:t>与静态</a:t>
            </a:r>
            <a:r>
              <a:rPr lang="zh-CN" altLang="en-US" dirty="0"/>
              <a:t>优先级相关</a:t>
            </a:r>
          </a:p>
          <a:p>
            <a:pPr lvl="2">
              <a:spcBef>
                <a:spcPts val="0"/>
              </a:spcBef>
              <a:buFont typeface="Wingdings" pitchFamily="2" charset="2"/>
              <a:buNone/>
            </a:pPr>
            <a:r>
              <a:rPr lang="en-US" altLang="zh-CN" sz="2000" dirty="0"/>
              <a:t>MIN_TIMESLICE + ((MAX_TIMESLICE - MIN_TIMESLICE) * (MAX_PRIO-1 - </a:t>
            </a:r>
            <a:r>
              <a:rPr lang="en-US" altLang="zh-CN" sz="2000" dirty="0">
                <a:solidFill>
                  <a:srgbClr val="FF0000"/>
                </a:solidFill>
              </a:rPr>
              <a:t>(p)-&gt;</a:t>
            </a:r>
            <a:r>
              <a:rPr lang="en-US" altLang="zh-CN" sz="2000" dirty="0" err="1">
                <a:solidFill>
                  <a:srgbClr val="FF0000"/>
                </a:solidFill>
              </a:rPr>
              <a:t>static_prio</a:t>
            </a:r>
            <a:r>
              <a:rPr lang="en-US" altLang="zh-CN" sz="2000" dirty="0"/>
              <a:t>) / (MAX_USER_PRIO-1))  </a:t>
            </a:r>
          </a:p>
          <a:p>
            <a:pPr lvl="1">
              <a:spcBef>
                <a:spcPts val="0"/>
              </a:spcBef>
            </a:pPr>
            <a:r>
              <a:rPr lang="zh-CN" altLang="en-US" dirty="0" smtClean="0"/>
              <a:t>优先级</a:t>
            </a:r>
            <a:r>
              <a:rPr lang="en-US" altLang="zh-CN" dirty="0" smtClean="0"/>
              <a:t>100~139 </a:t>
            </a:r>
            <a:r>
              <a:rPr lang="zh-CN" altLang="en-US" dirty="0" smtClean="0"/>
              <a:t>映射到时间片</a:t>
            </a:r>
            <a:r>
              <a:rPr lang="en-US" altLang="zh-CN" dirty="0" smtClean="0"/>
              <a:t>200ms~10ms</a:t>
            </a:r>
            <a:endParaRPr lang="zh-CN" altLang="en-US" dirty="0"/>
          </a:p>
          <a:p>
            <a:pPr lvl="1">
              <a:spcBef>
                <a:spcPts val="0"/>
              </a:spcBef>
            </a:pPr>
            <a:r>
              <a:rPr lang="en-US" altLang="zh-CN" dirty="0" smtClean="0">
                <a:solidFill>
                  <a:srgbClr val="FF0000"/>
                </a:solidFill>
              </a:rPr>
              <a:t>AVG_TIMESLICE</a:t>
            </a:r>
            <a:r>
              <a:rPr lang="zh-CN" altLang="en-US" dirty="0" smtClean="0"/>
              <a:t>是</a:t>
            </a:r>
            <a:r>
              <a:rPr lang="en-US" altLang="zh-CN" dirty="0" smtClean="0"/>
              <a:t>Linux 2.6</a:t>
            </a:r>
            <a:r>
              <a:rPr lang="zh-CN" altLang="en-US" dirty="0"/>
              <a:t>内核定义的平均</a:t>
            </a:r>
            <a:r>
              <a:rPr lang="zh-CN" altLang="en-US" dirty="0" smtClean="0"/>
              <a:t>时间片</a:t>
            </a:r>
            <a:endParaRPr lang="en-US" altLang="zh-CN" dirty="0" smtClean="0"/>
          </a:p>
          <a:p>
            <a:pPr lvl="2">
              <a:spcBef>
                <a:spcPts val="0"/>
              </a:spcBef>
            </a:pPr>
            <a:r>
              <a:rPr lang="zh-CN" altLang="en-US" dirty="0" smtClean="0"/>
              <a:t>相当于</a:t>
            </a:r>
            <a:r>
              <a:rPr lang="en-US" altLang="zh-CN" dirty="0"/>
              <a:t>2.4</a:t>
            </a:r>
            <a:r>
              <a:rPr lang="zh-CN" altLang="en-US" dirty="0"/>
              <a:t>中</a:t>
            </a:r>
            <a:r>
              <a:rPr lang="en-US" altLang="zh-CN" dirty="0" smtClean="0"/>
              <a:t>nice</a:t>
            </a:r>
            <a:r>
              <a:rPr lang="zh-CN" altLang="en-US" dirty="0" smtClean="0"/>
              <a:t>为</a:t>
            </a:r>
            <a:r>
              <a:rPr lang="en-US" altLang="zh-CN" dirty="0" smtClean="0"/>
              <a:t>0</a:t>
            </a:r>
            <a:r>
              <a:rPr lang="zh-CN" altLang="en-US" dirty="0" smtClean="0"/>
              <a:t>时</a:t>
            </a:r>
            <a:r>
              <a:rPr lang="zh-CN" altLang="en-US" dirty="0"/>
              <a:t>的时间片长</a:t>
            </a:r>
            <a:r>
              <a:rPr lang="zh-CN" altLang="en-US" dirty="0" smtClean="0"/>
              <a:t>度</a:t>
            </a:r>
            <a:endParaRPr lang="en-US" altLang="zh-CN" dirty="0" smtClean="0"/>
          </a:p>
          <a:p>
            <a:pPr lvl="2">
              <a:spcBef>
                <a:spcPts val="0"/>
              </a:spcBef>
            </a:pPr>
            <a:r>
              <a:rPr lang="zh-CN" altLang="en-US" dirty="0" smtClean="0"/>
              <a:t>根据</a:t>
            </a:r>
            <a:r>
              <a:rPr lang="zh-CN" altLang="en-US" dirty="0"/>
              <a:t>上述公式计算所得大约</a:t>
            </a:r>
            <a:r>
              <a:rPr lang="zh-CN" altLang="en-US" dirty="0" smtClean="0"/>
              <a:t>是</a:t>
            </a:r>
            <a:r>
              <a:rPr lang="en-US" altLang="zh-CN" dirty="0" smtClean="0"/>
              <a:t>102ms</a:t>
            </a:r>
            <a:r>
              <a:rPr lang="zh-CN" altLang="en-US" dirty="0"/>
              <a:t>（</a:t>
            </a:r>
            <a:r>
              <a:rPr lang="en-US" altLang="zh-CN" dirty="0"/>
              <a:t>2.4</a:t>
            </a:r>
            <a:r>
              <a:rPr lang="zh-CN" altLang="en-US" dirty="0"/>
              <a:t>为</a:t>
            </a:r>
            <a:r>
              <a:rPr lang="en-US" altLang="zh-CN" dirty="0"/>
              <a:t>60ms</a:t>
            </a:r>
            <a:r>
              <a:rPr lang="zh-CN" altLang="en-US" dirty="0" smtClean="0"/>
              <a:t>）</a:t>
            </a:r>
            <a:endParaRPr lang="zh-CN" altLang="en-US" dirty="0"/>
          </a:p>
        </p:txBody>
      </p:sp>
      <p:pic>
        <p:nvPicPr>
          <p:cNvPr id="847876" name="Picture 4" descr="image009"/>
          <p:cNvPicPr>
            <a:picLocks noChangeAspect="1" noChangeArrowheads="1"/>
          </p:cNvPicPr>
          <p:nvPr/>
        </p:nvPicPr>
        <p:blipFill>
          <a:blip r:embed="rId2" cstate="print"/>
          <a:srcRect/>
          <a:stretch>
            <a:fillRect/>
          </a:stretch>
        </p:blipFill>
        <p:spPr bwMode="auto">
          <a:xfrm>
            <a:off x="2543186" y="4067199"/>
            <a:ext cx="3600450" cy="2790825"/>
          </a:xfrm>
          <a:prstGeom prst="rect">
            <a:avLst/>
          </a:prstGeom>
          <a:noFill/>
          <a:ln w="9525">
            <a:noFill/>
            <a:miter lim="800000"/>
            <a:headEnd/>
            <a:tailEnd/>
          </a:ln>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645ECCC6-2577-4F5F-83C4-7DBB7BD94628}" type="slidenum">
              <a:rPr lang="en-US" altLang="zh-CN"/>
              <a:pPr/>
              <a:t>93</a:t>
            </a:fld>
            <a:endParaRPr lang="en-US" altLang="zh-CN"/>
          </a:p>
        </p:txBody>
      </p:sp>
      <p:sp>
        <p:nvSpPr>
          <p:cNvPr id="848898" name="Rectangle 2"/>
          <p:cNvSpPr>
            <a:spLocks noGrp="1" noChangeArrowheads="1"/>
          </p:cNvSpPr>
          <p:nvPr>
            <p:ph type="title"/>
          </p:nvPr>
        </p:nvSpPr>
        <p:spPr/>
        <p:txBody>
          <a:bodyPr/>
          <a:lstStyle/>
          <a:p>
            <a:r>
              <a:rPr lang="en-US" altLang="zh-CN"/>
              <a:t>Linux 2.6</a:t>
            </a:r>
            <a:r>
              <a:rPr lang="zh-CN" altLang="en-US"/>
              <a:t>进程时间片变化</a:t>
            </a:r>
          </a:p>
        </p:txBody>
      </p:sp>
      <p:sp>
        <p:nvSpPr>
          <p:cNvPr id="848899" name="Rectangle 3"/>
          <p:cNvSpPr>
            <a:spLocks noGrp="1" noChangeArrowheads="1"/>
          </p:cNvSpPr>
          <p:nvPr>
            <p:ph type="body" idx="1"/>
          </p:nvPr>
        </p:nvSpPr>
        <p:spPr>
          <a:xfrm>
            <a:off x="611188" y="1268413"/>
            <a:ext cx="8532812" cy="5589587"/>
          </a:xfrm>
        </p:spPr>
        <p:txBody>
          <a:bodyPr/>
          <a:lstStyle/>
          <a:p>
            <a:pPr>
              <a:lnSpc>
                <a:spcPct val="90000"/>
              </a:lnSpc>
            </a:pPr>
            <a:r>
              <a:rPr lang="zh-CN" altLang="en-US" dirty="0"/>
              <a:t>进程</a:t>
            </a:r>
            <a:r>
              <a:rPr lang="zh-CN" altLang="en-US" dirty="0" smtClean="0"/>
              <a:t>创建</a:t>
            </a:r>
            <a:r>
              <a:rPr lang="en-US" altLang="zh-CN" dirty="0" smtClean="0"/>
              <a:t>(</a:t>
            </a:r>
            <a:r>
              <a:rPr lang="en-US" altLang="zh-CN" dirty="0" err="1" smtClean="0"/>
              <a:t>do_fork</a:t>
            </a:r>
            <a:r>
              <a:rPr lang="en-US" altLang="zh-CN" dirty="0" smtClean="0"/>
              <a:t>()</a:t>
            </a:r>
            <a:r>
              <a:rPr lang="en-US" altLang="zh-CN" dirty="0"/>
              <a:t>)</a:t>
            </a:r>
            <a:endParaRPr lang="zh-CN" altLang="en-US" dirty="0"/>
          </a:p>
          <a:p>
            <a:pPr lvl="1">
              <a:lnSpc>
                <a:spcPct val="90000"/>
              </a:lnSpc>
            </a:pPr>
            <a:r>
              <a:rPr lang="zh-CN" altLang="en-US" dirty="0"/>
              <a:t>与</a:t>
            </a:r>
            <a:r>
              <a:rPr lang="en-US" altLang="zh-CN" dirty="0"/>
              <a:t>2.4 </a:t>
            </a:r>
            <a:r>
              <a:rPr lang="zh-CN" altLang="en-US" dirty="0"/>
              <a:t>类似，子</a:t>
            </a:r>
            <a:r>
              <a:rPr lang="zh-CN" altLang="en-US" dirty="0" smtClean="0"/>
              <a:t>进程与</a:t>
            </a:r>
            <a:r>
              <a:rPr lang="zh-CN" altLang="en-US" dirty="0"/>
              <a:t>父进程平分父进程的剩余</a:t>
            </a:r>
            <a:r>
              <a:rPr lang="zh-CN" altLang="en-US" dirty="0" smtClean="0"/>
              <a:t>时间片</a:t>
            </a:r>
            <a:endParaRPr lang="zh-CN" altLang="en-US" dirty="0"/>
          </a:p>
          <a:p>
            <a:pPr>
              <a:lnSpc>
                <a:spcPct val="90000"/>
              </a:lnSpc>
            </a:pPr>
            <a:r>
              <a:rPr lang="zh-CN" altLang="en-US" dirty="0"/>
              <a:t>进程</a:t>
            </a:r>
            <a:r>
              <a:rPr lang="zh-CN" altLang="en-US" dirty="0" smtClean="0"/>
              <a:t>运行</a:t>
            </a:r>
            <a:r>
              <a:rPr lang="en-US" altLang="zh-CN" dirty="0" smtClean="0"/>
              <a:t>(</a:t>
            </a:r>
            <a:r>
              <a:rPr lang="en-US" altLang="zh-CN" dirty="0" err="1" smtClean="0"/>
              <a:t>sched_tick</a:t>
            </a:r>
            <a:r>
              <a:rPr lang="en-US" altLang="zh-CN" dirty="0" smtClean="0"/>
              <a:t>()</a:t>
            </a:r>
            <a:r>
              <a:rPr lang="en-US" altLang="zh-CN" dirty="0"/>
              <a:t>)</a:t>
            </a:r>
            <a:endParaRPr lang="zh-CN" altLang="en-US" dirty="0"/>
          </a:p>
          <a:p>
            <a:pPr lvl="1">
              <a:lnSpc>
                <a:spcPct val="90000"/>
              </a:lnSpc>
            </a:pPr>
            <a:r>
              <a:rPr lang="en-US" altLang="zh-CN" dirty="0" err="1"/>
              <a:t>time_slice</a:t>
            </a:r>
            <a:r>
              <a:rPr lang="zh-CN" altLang="en-US" dirty="0"/>
              <a:t>值</a:t>
            </a:r>
            <a:r>
              <a:rPr lang="zh-CN" altLang="en-US" dirty="0" smtClean="0"/>
              <a:t>递减</a:t>
            </a:r>
            <a:endParaRPr lang="en-US" altLang="zh-CN" dirty="0" smtClean="0"/>
          </a:p>
          <a:p>
            <a:pPr lvl="1">
              <a:lnSpc>
                <a:spcPct val="90000"/>
              </a:lnSpc>
            </a:pPr>
            <a:r>
              <a:rPr lang="zh-CN" altLang="en-US" dirty="0" smtClean="0"/>
              <a:t>一旦</a:t>
            </a:r>
            <a:r>
              <a:rPr lang="zh-CN" altLang="en-US" dirty="0"/>
              <a:t>为 </a:t>
            </a:r>
            <a:r>
              <a:rPr lang="en-US" altLang="zh-CN" dirty="0"/>
              <a:t>0</a:t>
            </a:r>
            <a:r>
              <a:rPr lang="zh-CN" altLang="en-US" dirty="0"/>
              <a:t>，则</a:t>
            </a:r>
            <a:r>
              <a:rPr lang="zh-CN" altLang="en-US" dirty="0" smtClean="0"/>
              <a:t>按</a:t>
            </a:r>
            <a:r>
              <a:rPr lang="en-US" altLang="zh-CN" dirty="0" err="1" smtClean="0"/>
              <a:t>static_prio</a:t>
            </a:r>
            <a:r>
              <a:rPr lang="zh-CN" altLang="en-US" dirty="0" smtClean="0"/>
              <a:t>重新赋基准值</a:t>
            </a:r>
            <a:r>
              <a:rPr lang="zh-CN" altLang="en-US" dirty="0"/>
              <a:t>，并请求</a:t>
            </a:r>
            <a:r>
              <a:rPr lang="zh-CN" altLang="en-US" dirty="0" smtClean="0"/>
              <a:t>调度</a:t>
            </a:r>
            <a:endParaRPr lang="zh-CN" altLang="en-US" dirty="0"/>
          </a:p>
          <a:p>
            <a:pPr>
              <a:lnSpc>
                <a:spcPct val="90000"/>
              </a:lnSpc>
            </a:pPr>
            <a:r>
              <a:rPr lang="zh-CN" altLang="en-US" dirty="0"/>
              <a:t> 进程</a:t>
            </a:r>
            <a:r>
              <a:rPr lang="zh-CN" altLang="en-US" dirty="0" smtClean="0"/>
              <a:t>退出</a:t>
            </a:r>
            <a:r>
              <a:rPr lang="en-US" altLang="zh-CN" dirty="0" smtClean="0"/>
              <a:t>(</a:t>
            </a:r>
            <a:r>
              <a:rPr lang="en-US" altLang="zh-CN" dirty="0" err="1" smtClean="0"/>
              <a:t>sched_exit</a:t>
            </a:r>
            <a:r>
              <a:rPr lang="en-US" altLang="zh-CN" dirty="0" smtClean="0"/>
              <a:t>()</a:t>
            </a:r>
            <a:r>
              <a:rPr lang="en-US" altLang="zh-CN" dirty="0"/>
              <a:t>)</a:t>
            </a:r>
            <a:endParaRPr lang="zh-CN" altLang="en-US" dirty="0"/>
          </a:p>
          <a:p>
            <a:pPr lvl="1">
              <a:lnSpc>
                <a:spcPct val="90000"/>
              </a:lnSpc>
            </a:pPr>
            <a:r>
              <a:rPr lang="zh-CN" altLang="en-US" dirty="0"/>
              <a:t>根据 </a:t>
            </a:r>
            <a:r>
              <a:rPr lang="en-US" altLang="zh-CN" dirty="0" err="1" smtClean="0">
                <a:solidFill>
                  <a:srgbClr val="FF0000"/>
                </a:solidFill>
              </a:rPr>
              <a:t>first_time_slice</a:t>
            </a:r>
            <a:r>
              <a:rPr lang="en-US" altLang="zh-CN" dirty="0" smtClean="0">
                <a:solidFill>
                  <a:srgbClr val="FF0000"/>
                </a:solidFill>
              </a:rPr>
              <a:t>()</a:t>
            </a:r>
            <a:r>
              <a:rPr lang="zh-CN" altLang="en-US" dirty="0" smtClean="0"/>
              <a:t>判断是否</a:t>
            </a:r>
            <a:r>
              <a:rPr lang="zh-CN" altLang="en-US" dirty="0"/>
              <a:t>从未重新分配过时间片</a:t>
            </a:r>
          </a:p>
          <a:p>
            <a:pPr lvl="2">
              <a:lnSpc>
                <a:spcPct val="90000"/>
              </a:lnSpc>
            </a:pPr>
            <a:r>
              <a:rPr lang="zh-CN" altLang="en-US" dirty="0"/>
              <a:t>若是，则</a:t>
            </a:r>
            <a:r>
              <a:rPr lang="zh-CN" altLang="en-US" dirty="0" smtClean="0"/>
              <a:t>将剩余</a:t>
            </a:r>
            <a:r>
              <a:rPr lang="zh-CN" altLang="en-US" dirty="0"/>
              <a:t>时间片返还给父进程（保证不超过 </a:t>
            </a:r>
            <a:r>
              <a:rPr lang="en-US" altLang="zh-CN" dirty="0"/>
              <a:t>MAX_TIMESLICE</a:t>
            </a:r>
            <a:r>
              <a:rPr lang="zh-CN" altLang="en-US" dirty="0" smtClean="0"/>
              <a:t>），该操作使</a:t>
            </a:r>
            <a:r>
              <a:rPr lang="zh-CN" altLang="en-US" dirty="0"/>
              <a:t>进程不会因创建短期子进程而受到</a:t>
            </a:r>
            <a:r>
              <a:rPr lang="zh-CN" altLang="en-US" dirty="0" smtClean="0"/>
              <a:t>惩罚</a:t>
            </a:r>
            <a:endParaRPr lang="zh-CN" altLang="en-US" dirty="0"/>
          </a:p>
          <a:p>
            <a:pPr lvl="2">
              <a:lnSpc>
                <a:spcPct val="90000"/>
              </a:lnSpc>
            </a:pPr>
            <a:r>
              <a:rPr lang="zh-CN" altLang="en-US" dirty="0"/>
              <a:t>如果进程已经用完从父进程那分得的时间片，则不返还（ </a:t>
            </a:r>
            <a:r>
              <a:rPr lang="en-US" altLang="zh-CN" dirty="0"/>
              <a:t>2.4 </a:t>
            </a:r>
            <a:r>
              <a:rPr lang="zh-CN" altLang="en-US" dirty="0"/>
              <a:t>未考虑</a:t>
            </a:r>
            <a:r>
              <a:rPr lang="zh-CN" altLang="en-US" dirty="0" smtClean="0"/>
              <a:t>）</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BAAFD421-C1BB-476D-9CE3-9ACADFA7B119}" type="slidenum">
              <a:rPr lang="en-US" altLang="zh-CN"/>
              <a:pPr/>
              <a:t>94</a:t>
            </a:fld>
            <a:endParaRPr lang="en-US" altLang="zh-CN"/>
          </a:p>
        </p:txBody>
      </p:sp>
      <p:sp>
        <p:nvSpPr>
          <p:cNvPr id="850946" name="Rectangle 2"/>
          <p:cNvSpPr>
            <a:spLocks noGrp="1" noChangeArrowheads="1"/>
          </p:cNvSpPr>
          <p:nvPr>
            <p:ph type="title"/>
          </p:nvPr>
        </p:nvSpPr>
        <p:spPr/>
        <p:txBody>
          <a:bodyPr/>
          <a:lstStyle/>
          <a:p>
            <a:r>
              <a:rPr lang="zh-CN" altLang="en-US" dirty="0" smtClean="0"/>
              <a:t>动态优先级计算</a:t>
            </a:r>
            <a:endParaRPr lang="zh-CN" altLang="en-US" dirty="0"/>
          </a:p>
        </p:txBody>
      </p:sp>
      <p:sp>
        <p:nvSpPr>
          <p:cNvPr id="850947" name="Rectangle 3"/>
          <p:cNvSpPr>
            <a:spLocks noGrp="1" noChangeArrowheads="1"/>
          </p:cNvSpPr>
          <p:nvPr>
            <p:ph type="body" idx="1"/>
          </p:nvPr>
        </p:nvSpPr>
        <p:spPr>
          <a:xfrm>
            <a:off x="611188" y="1268413"/>
            <a:ext cx="8532812" cy="5589587"/>
          </a:xfrm>
        </p:spPr>
        <p:txBody>
          <a:bodyPr/>
          <a:lstStyle/>
          <a:p>
            <a:pPr>
              <a:spcBef>
                <a:spcPts val="0"/>
              </a:spcBef>
            </a:pPr>
            <a:r>
              <a:rPr lang="zh-CN" altLang="en-US" dirty="0" smtClean="0"/>
              <a:t>主要</a:t>
            </a:r>
            <a:r>
              <a:rPr lang="zh-CN" altLang="en-US" dirty="0"/>
              <a:t>由 </a:t>
            </a:r>
            <a:r>
              <a:rPr lang="en-US" altLang="zh-CN" dirty="0" err="1">
                <a:solidFill>
                  <a:srgbClr val="FF0000"/>
                </a:solidFill>
              </a:rPr>
              <a:t>effect_prio</a:t>
            </a:r>
            <a:r>
              <a:rPr lang="en-US" altLang="zh-CN" dirty="0">
                <a:solidFill>
                  <a:srgbClr val="FF0000"/>
                </a:solidFill>
              </a:rPr>
              <a:t>()</a:t>
            </a:r>
            <a:r>
              <a:rPr lang="en-US" altLang="zh-CN" dirty="0"/>
              <a:t> </a:t>
            </a:r>
            <a:r>
              <a:rPr lang="zh-CN" altLang="en-US" dirty="0" smtClean="0"/>
              <a:t>完成</a:t>
            </a:r>
            <a:r>
              <a:rPr lang="en-US" altLang="zh-CN" dirty="0" smtClean="0"/>
              <a:t>(Linux 2.4</a:t>
            </a:r>
            <a:r>
              <a:rPr lang="zh-CN" altLang="en-US" dirty="0" smtClean="0"/>
              <a:t>中为</a:t>
            </a:r>
            <a:r>
              <a:rPr lang="en-US" altLang="zh-CN" dirty="0" smtClean="0"/>
              <a:t>goodness())</a:t>
            </a:r>
            <a:endParaRPr lang="zh-CN" altLang="en-US" dirty="0"/>
          </a:p>
          <a:p>
            <a:pPr lvl="1">
              <a:spcBef>
                <a:spcPts val="0"/>
              </a:spcBef>
            </a:pPr>
            <a:r>
              <a:rPr lang="zh-CN" altLang="en-US" dirty="0"/>
              <a:t>非实时</a:t>
            </a:r>
            <a:r>
              <a:rPr lang="zh-CN" altLang="en-US" dirty="0" smtClean="0"/>
              <a:t>进程：优先级</a:t>
            </a:r>
            <a:r>
              <a:rPr lang="zh-CN" altLang="en-US" dirty="0"/>
              <a:t>取决于</a:t>
            </a:r>
            <a:r>
              <a:rPr lang="zh-CN" altLang="en-US" dirty="0">
                <a:solidFill>
                  <a:srgbClr val="FF0000"/>
                </a:solidFill>
              </a:rPr>
              <a:t>静态优先级</a:t>
            </a:r>
            <a:r>
              <a:rPr lang="zh-CN" altLang="en-US" dirty="0" smtClean="0"/>
              <a:t>及</a:t>
            </a:r>
            <a:r>
              <a:rPr lang="en-US" altLang="zh-CN" dirty="0" err="1" smtClean="0">
                <a:solidFill>
                  <a:srgbClr val="FF0000"/>
                </a:solidFill>
              </a:rPr>
              <a:t>sleep_avg</a:t>
            </a:r>
            <a:r>
              <a:rPr lang="en-US" altLang="zh-CN" dirty="0" smtClean="0">
                <a:solidFill>
                  <a:srgbClr val="FF0000"/>
                </a:solidFill>
              </a:rPr>
              <a:t> </a:t>
            </a:r>
            <a:endParaRPr lang="en-US" altLang="zh-CN" dirty="0">
              <a:solidFill>
                <a:srgbClr val="FF0000"/>
              </a:solidFill>
            </a:endParaRPr>
          </a:p>
          <a:p>
            <a:pPr lvl="1">
              <a:spcBef>
                <a:spcPts val="0"/>
              </a:spcBef>
            </a:pPr>
            <a:r>
              <a:rPr lang="zh-CN" altLang="en-US" dirty="0"/>
              <a:t>实时</a:t>
            </a:r>
            <a:r>
              <a:rPr lang="zh-CN" altLang="en-US" dirty="0" smtClean="0"/>
              <a:t>进程</a:t>
            </a:r>
            <a:endParaRPr lang="en-US" altLang="zh-CN" dirty="0" smtClean="0"/>
          </a:p>
          <a:p>
            <a:pPr lvl="2">
              <a:spcBef>
                <a:spcPts val="0"/>
              </a:spcBef>
            </a:pPr>
            <a:r>
              <a:rPr lang="zh-CN" altLang="en-US" dirty="0" smtClean="0"/>
              <a:t>优先级在</a:t>
            </a:r>
            <a:r>
              <a:rPr lang="en-US" altLang="zh-CN" dirty="0" err="1" smtClean="0">
                <a:solidFill>
                  <a:srgbClr val="FF0000"/>
                </a:solidFill>
              </a:rPr>
              <a:t>setscheduler</a:t>
            </a:r>
            <a:r>
              <a:rPr lang="en-US" altLang="zh-CN" dirty="0" smtClean="0">
                <a:solidFill>
                  <a:srgbClr val="FF0000"/>
                </a:solidFill>
              </a:rPr>
              <a:t>()</a:t>
            </a:r>
            <a:r>
              <a:rPr lang="zh-CN" altLang="en-US" dirty="0" smtClean="0"/>
              <a:t>中设置</a:t>
            </a:r>
            <a:endParaRPr lang="en-US" altLang="zh-CN" dirty="0" smtClean="0"/>
          </a:p>
          <a:p>
            <a:pPr lvl="2">
              <a:spcBef>
                <a:spcPts val="0"/>
              </a:spcBef>
            </a:pPr>
            <a:r>
              <a:rPr lang="zh-CN" altLang="en-US" dirty="0" smtClean="0"/>
              <a:t>一经</a:t>
            </a:r>
            <a:r>
              <a:rPr lang="zh-CN" altLang="en-US" dirty="0"/>
              <a:t>设定就不再改变</a:t>
            </a:r>
          </a:p>
          <a:p>
            <a:pPr>
              <a:spcBef>
                <a:spcPts val="0"/>
              </a:spcBef>
            </a:pPr>
            <a:r>
              <a:rPr lang="en-US" altLang="zh-CN" dirty="0" smtClean="0"/>
              <a:t>Linux 2.6</a:t>
            </a:r>
            <a:r>
              <a:rPr lang="zh-CN" altLang="en-US" dirty="0" smtClean="0"/>
              <a:t>动态优先级实现</a:t>
            </a:r>
            <a:r>
              <a:rPr lang="zh-CN" altLang="en-US" dirty="0"/>
              <a:t>关键在 </a:t>
            </a:r>
            <a:r>
              <a:rPr lang="en-US" altLang="zh-CN" dirty="0" err="1">
                <a:solidFill>
                  <a:srgbClr val="FF0000"/>
                </a:solidFill>
              </a:rPr>
              <a:t>sleep_avg</a:t>
            </a:r>
            <a:r>
              <a:rPr lang="en-US" altLang="zh-CN" dirty="0"/>
              <a:t> </a:t>
            </a:r>
            <a:r>
              <a:rPr lang="zh-CN" altLang="en-US" dirty="0"/>
              <a:t>变量上</a:t>
            </a:r>
          </a:p>
          <a:p>
            <a:pPr lvl="1">
              <a:spcBef>
                <a:spcPts val="0"/>
              </a:spcBef>
            </a:pPr>
            <a:r>
              <a:rPr lang="en-US" altLang="zh-CN" dirty="0" err="1" smtClean="0"/>
              <a:t>sleep_avg</a:t>
            </a:r>
            <a:r>
              <a:rPr lang="en-US" altLang="zh-CN" dirty="0" smtClean="0"/>
              <a:t> </a:t>
            </a:r>
            <a:r>
              <a:rPr lang="zh-CN" altLang="en-US" dirty="0" smtClean="0"/>
              <a:t>范围：</a:t>
            </a:r>
            <a:r>
              <a:rPr lang="en-US" altLang="zh-CN" dirty="0" smtClean="0"/>
              <a:t>0~MAX_SLEEP_AVG</a:t>
            </a:r>
            <a:endParaRPr lang="en-US" altLang="zh-CN" dirty="0"/>
          </a:p>
          <a:p>
            <a:pPr lvl="1">
              <a:spcBef>
                <a:spcPts val="0"/>
              </a:spcBef>
            </a:pPr>
            <a:r>
              <a:rPr lang="zh-CN" altLang="en-US" dirty="0"/>
              <a:t>该值将通过公式计算转换成</a:t>
            </a:r>
            <a:r>
              <a:rPr lang="en-US" altLang="zh-CN" dirty="0">
                <a:solidFill>
                  <a:srgbClr val="FF0000"/>
                </a:solidFill>
              </a:rPr>
              <a:t>bonus</a:t>
            </a:r>
          </a:p>
          <a:p>
            <a:pPr>
              <a:spcBef>
                <a:spcPts val="0"/>
              </a:spcBef>
            </a:pPr>
            <a:r>
              <a:rPr lang="zh-CN" altLang="en-US" dirty="0"/>
              <a:t>动态优先级计算公式</a:t>
            </a:r>
          </a:p>
          <a:p>
            <a:pPr lvl="1">
              <a:spcBef>
                <a:spcPts val="0"/>
              </a:spcBef>
            </a:pPr>
            <a:r>
              <a:rPr lang="zh-CN" altLang="en-US" dirty="0"/>
              <a:t>动态优先级</a:t>
            </a:r>
            <a:r>
              <a:rPr lang="en-US" altLang="zh-CN" dirty="0" smtClean="0"/>
              <a:t>=</a:t>
            </a:r>
            <a:r>
              <a:rPr lang="zh-CN" altLang="en-US" dirty="0"/>
              <a:t>静态</a:t>
            </a:r>
            <a:r>
              <a:rPr lang="zh-CN" altLang="en-US" dirty="0" smtClean="0"/>
              <a:t>优先级 </a:t>
            </a:r>
            <a:r>
              <a:rPr lang="en-US" altLang="zh-CN" dirty="0" smtClean="0"/>
              <a:t>– bonus</a:t>
            </a:r>
          </a:p>
          <a:p>
            <a:pPr lvl="1">
              <a:spcBef>
                <a:spcPts val="0"/>
              </a:spcBef>
            </a:pPr>
            <a:r>
              <a:rPr lang="zh-CN" altLang="en-US" dirty="0" smtClean="0"/>
              <a:t>取值</a:t>
            </a:r>
            <a:r>
              <a:rPr lang="zh-CN" altLang="en-US" dirty="0"/>
              <a:t>范围：</a:t>
            </a:r>
            <a:r>
              <a:rPr lang="en-US" altLang="zh-CN" dirty="0"/>
              <a:t>MAX_RT_PRIO ~ MAX_PRIO </a:t>
            </a:r>
            <a:r>
              <a:rPr lang="zh-CN" altLang="en-US" dirty="0"/>
              <a:t>之间</a:t>
            </a:r>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C99569E8-AD6F-46A3-B023-1BCA3499C800}" type="slidenum">
              <a:rPr lang="en-US" altLang="zh-CN"/>
              <a:pPr/>
              <a:t>95</a:t>
            </a:fld>
            <a:endParaRPr lang="en-US" altLang="zh-CN"/>
          </a:p>
        </p:txBody>
      </p:sp>
      <p:sp>
        <p:nvSpPr>
          <p:cNvPr id="851970" name="Rectangle 2"/>
          <p:cNvSpPr>
            <a:spLocks noGrp="1" noChangeArrowheads="1"/>
          </p:cNvSpPr>
          <p:nvPr>
            <p:ph type="title"/>
          </p:nvPr>
        </p:nvSpPr>
        <p:spPr/>
        <p:txBody>
          <a:bodyPr/>
          <a:lstStyle/>
          <a:p>
            <a:r>
              <a:rPr lang="en-US" altLang="zh-CN" dirty="0" smtClean="0"/>
              <a:t>bonus</a:t>
            </a:r>
            <a:r>
              <a:rPr lang="zh-CN" altLang="en-US" dirty="0"/>
              <a:t>的计算</a:t>
            </a:r>
          </a:p>
        </p:txBody>
      </p:sp>
      <p:sp>
        <p:nvSpPr>
          <p:cNvPr id="851971" name="Rectangle 3"/>
          <p:cNvSpPr>
            <a:spLocks noGrp="1" noChangeArrowheads="1"/>
          </p:cNvSpPr>
          <p:nvPr>
            <p:ph type="body" idx="1"/>
          </p:nvPr>
        </p:nvSpPr>
        <p:spPr/>
        <p:txBody>
          <a:bodyPr/>
          <a:lstStyle/>
          <a:p>
            <a:r>
              <a:rPr lang="zh-CN" altLang="en-US" dirty="0"/>
              <a:t>计算公式</a:t>
            </a:r>
          </a:p>
          <a:p>
            <a:pPr algn="ctr">
              <a:buFont typeface="Wingdings" pitchFamily="2" charset="2"/>
              <a:buNone/>
            </a:pPr>
            <a:r>
              <a:rPr lang="en-US" altLang="zh-CN" sz="2400" dirty="0" smtClean="0">
                <a:solidFill>
                  <a:srgbClr val="660066"/>
                </a:solidFill>
              </a:rPr>
              <a:t>bonus = (NS_TO_JIFFIES</a:t>
            </a:r>
            <a:r>
              <a:rPr lang="en-US" altLang="zh-CN" sz="2400" dirty="0">
                <a:solidFill>
                  <a:srgbClr val="660066"/>
                </a:solidFill>
              </a:rPr>
              <a:t>(</a:t>
            </a:r>
            <a:r>
              <a:rPr lang="en-US" altLang="zh-CN" sz="2400" dirty="0">
                <a:solidFill>
                  <a:srgbClr val="FF0000"/>
                </a:solidFill>
              </a:rPr>
              <a:t>(p)-&gt;</a:t>
            </a:r>
            <a:r>
              <a:rPr lang="en-US" altLang="zh-CN" sz="2400" dirty="0" err="1">
                <a:solidFill>
                  <a:srgbClr val="FF0000"/>
                </a:solidFill>
              </a:rPr>
              <a:t>sleep_avg</a:t>
            </a:r>
            <a:r>
              <a:rPr lang="en-US" altLang="zh-CN" sz="2400" dirty="0">
                <a:solidFill>
                  <a:srgbClr val="660066"/>
                </a:solidFill>
              </a:rPr>
              <a:t>) * MAX_BONUS / MAX_SLEEP_AVG) - MAX_BONUS/2</a:t>
            </a:r>
          </a:p>
        </p:txBody>
      </p:sp>
      <p:pic>
        <p:nvPicPr>
          <p:cNvPr id="851972" name="Picture 4" descr="image013"/>
          <p:cNvPicPr>
            <a:picLocks noChangeAspect="1" noChangeArrowheads="1"/>
          </p:cNvPicPr>
          <p:nvPr/>
        </p:nvPicPr>
        <p:blipFill>
          <a:blip r:embed="rId2" cstate="print"/>
          <a:srcRect/>
          <a:stretch>
            <a:fillRect/>
          </a:stretch>
        </p:blipFill>
        <p:spPr bwMode="auto">
          <a:xfrm>
            <a:off x="1142976" y="2643182"/>
            <a:ext cx="7058025" cy="4029075"/>
          </a:xfrm>
          <a:prstGeom prst="rect">
            <a:avLst/>
          </a:prstGeom>
          <a:noFill/>
          <a:ln w="9525">
            <a:noFill/>
            <a:miter lim="800000"/>
            <a:headEnd/>
            <a:tailEnd/>
          </a:ln>
        </p:spPr>
      </p:pic>
      <p:sp>
        <p:nvSpPr>
          <p:cNvPr id="6"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13633FEE-298A-4EC9-A46D-31F2A27AC04A}" type="slidenum">
              <a:rPr lang="en-US" altLang="zh-CN" smtClean="0"/>
              <a:pPr/>
              <a:t>96</a:t>
            </a:fld>
            <a:endParaRPr lang="en-US" altLang="zh-CN"/>
          </a:p>
        </p:txBody>
      </p:sp>
      <p:pic>
        <p:nvPicPr>
          <p:cNvPr id="5" name="图片 4"/>
          <p:cNvPicPr>
            <a:picLocks noChangeAspect="1"/>
          </p:cNvPicPr>
          <p:nvPr/>
        </p:nvPicPr>
        <p:blipFill>
          <a:blip r:embed="rId2"/>
          <a:stretch>
            <a:fillRect/>
          </a:stretch>
        </p:blipFill>
        <p:spPr>
          <a:xfrm>
            <a:off x="0" y="3583"/>
            <a:ext cx="9144000" cy="6850834"/>
          </a:xfrm>
          <a:prstGeom prst="rect">
            <a:avLst/>
          </a:prstGeom>
        </p:spPr>
      </p:pic>
    </p:spTree>
    <p:extLst>
      <p:ext uri="{BB962C8B-B14F-4D97-AF65-F5344CB8AC3E}">
        <p14:creationId xmlns:p14="http://schemas.microsoft.com/office/powerpoint/2010/main" val="982084256"/>
      </p:ext>
    </p:extLst>
  </p:cSld>
  <p:clrMapOvr>
    <a:masterClrMapping/>
  </p:clrMapOvr>
  <p:transition>
    <p:wedg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0999D27-D965-4B1E-821C-F36283D1E3A0}" type="slidenum">
              <a:rPr lang="en-US" altLang="zh-CN"/>
              <a:pPr/>
              <a:t>97</a:t>
            </a:fld>
            <a:endParaRPr lang="en-US" altLang="zh-CN"/>
          </a:p>
        </p:txBody>
      </p:sp>
      <p:sp>
        <p:nvSpPr>
          <p:cNvPr id="855042" name="Rectangle 2"/>
          <p:cNvSpPr>
            <a:spLocks noGrp="1" noChangeArrowheads="1"/>
          </p:cNvSpPr>
          <p:nvPr>
            <p:ph type="title"/>
          </p:nvPr>
        </p:nvSpPr>
        <p:spPr/>
        <p:txBody>
          <a:bodyPr/>
          <a:lstStyle/>
          <a:p>
            <a:r>
              <a:rPr lang="zh-CN" altLang="en-US" dirty="0" smtClean="0"/>
              <a:t>进程</a:t>
            </a:r>
            <a:r>
              <a:rPr lang="zh-CN" altLang="en-US" dirty="0"/>
              <a:t>平均等待时间</a:t>
            </a:r>
          </a:p>
        </p:txBody>
      </p:sp>
      <p:sp>
        <p:nvSpPr>
          <p:cNvPr id="855043" name="Rectangle 3"/>
          <p:cNvSpPr>
            <a:spLocks noGrp="1" noChangeArrowheads="1"/>
          </p:cNvSpPr>
          <p:nvPr>
            <p:ph type="body" idx="1"/>
          </p:nvPr>
        </p:nvSpPr>
        <p:spPr>
          <a:xfrm>
            <a:off x="573088" y="1336699"/>
            <a:ext cx="8532812" cy="5449887"/>
          </a:xfrm>
        </p:spPr>
        <p:txBody>
          <a:bodyPr/>
          <a:lstStyle/>
          <a:p>
            <a:pPr>
              <a:lnSpc>
                <a:spcPts val="2800"/>
              </a:lnSpc>
              <a:spcBef>
                <a:spcPts val="0"/>
              </a:spcBef>
            </a:pPr>
            <a:r>
              <a:rPr lang="zh-CN" altLang="en-US" dirty="0"/>
              <a:t>域成员</a:t>
            </a:r>
            <a:r>
              <a:rPr lang="zh-CN" altLang="en-US" dirty="0" smtClean="0"/>
              <a:t>名</a:t>
            </a:r>
            <a:endParaRPr lang="en-US" altLang="zh-CN" dirty="0" smtClean="0"/>
          </a:p>
          <a:p>
            <a:pPr lvl="1">
              <a:lnSpc>
                <a:spcPts val="2800"/>
              </a:lnSpc>
              <a:spcBef>
                <a:spcPts val="0"/>
              </a:spcBef>
            </a:pPr>
            <a:r>
              <a:rPr lang="en-US" altLang="zh-CN" dirty="0" err="1" smtClean="0"/>
              <a:t>sleep_avg</a:t>
            </a:r>
            <a:endParaRPr lang="en-US" altLang="zh-CN" dirty="0" smtClean="0"/>
          </a:p>
          <a:p>
            <a:pPr>
              <a:lnSpc>
                <a:spcPts val="2800"/>
              </a:lnSpc>
              <a:spcBef>
                <a:spcPts val="0"/>
              </a:spcBef>
            </a:pPr>
            <a:r>
              <a:rPr lang="zh-CN" altLang="en-US" dirty="0" smtClean="0"/>
              <a:t>说明</a:t>
            </a:r>
            <a:endParaRPr lang="en-US" altLang="zh-CN" dirty="0"/>
          </a:p>
          <a:p>
            <a:pPr lvl="1">
              <a:lnSpc>
                <a:spcPts val="2800"/>
              </a:lnSpc>
              <a:spcBef>
                <a:spcPts val="0"/>
              </a:spcBef>
            </a:pPr>
            <a:r>
              <a:rPr lang="zh-CN" altLang="en-US" dirty="0"/>
              <a:t>进程等待时间与运行时间的差值</a:t>
            </a:r>
          </a:p>
          <a:p>
            <a:pPr lvl="1">
              <a:lnSpc>
                <a:spcPts val="2800"/>
              </a:lnSpc>
              <a:spcBef>
                <a:spcPts val="0"/>
              </a:spcBef>
            </a:pPr>
            <a:r>
              <a:rPr lang="zh-CN" altLang="en-US" dirty="0"/>
              <a:t>初值为 </a:t>
            </a:r>
            <a:r>
              <a:rPr lang="en-US" altLang="zh-CN" dirty="0"/>
              <a:t>0</a:t>
            </a:r>
            <a:r>
              <a:rPr lang="zh-CN" altLang="en-US" dirty="0" smtClean="0"/>
              <a:t>，取值范围为 </a:t>
            </a:r>
            <a:r>
              <a:rPr lang="en-US" altLang="zh-CN" dirty="0"/>
              <a:t>0 </a:t>
            </a:r>
            <a:r>
              <a:rPr lang="en-US" altLang="zh-CN" dirty="0" smtClean="0"/>
              <a:t>~</a:t>
            </a:r>
            <a:r>
              <a:rPr lang="zh-CN" altLang="en-US" dirty="0" smtClean="0"/>
              <a:t> </a:t>
            </a:r>
            <a:r>
              <a:rPr lang="en-US" altLang="zh-CN" dirty="0" smtClean="0"/>
              <a:t>NS_MAX_SLEEP_AVG</a:t>
            </a:r>
            <a:endParaRPr lang="zh-CN" altLang="en-US" dirty="0"/>
          </a:p>
          <a:p>
            <a:pPr>
              <a:lnSpc>
                <a:spcPts val="2800"/>
              </a:lnSpc>
              <a:spcBef>
                <a:spcPts val="0"/>
              </a:spcBef>
            </a:pPr>
            <a:r>
              <a:rPr lang="zh-CN" altLang="en-US" dirty="0"/>
              <a:t>作用</a:t>
            </a:r>
          </a:p>
          <a:p>
            <a:pPr lvl="1">
              <a:lnSpc>
                <a:spcPts val="2800"/>
              </a:lnSpc>
              <a:spcBef>
                <a:spcPts val="0"/>
              </a:spcBef>
            </a:pPr>
            <a:r>
              <a:rPr lang="zh-CN" altLang="en-US" dirty="0" smtClean="0"/>
              <a:t>反映调度策略</a:t>
            </a:r>
            <a:r>
              <a:rPr lang="zh-CN" altLang="en-US" dirty="0"/>
              <a:t>：</a:t>
            </a:r>
            <a:r>
              <a:rPr lang="zh-CN" altLang="en-US" dirty="0">
                <a:solidFill>
                  <a:srgbClr val="FF0000"/>
                </a:solidFill>
              </a:rPr>
              <a:t>交互式进程优先</a:t>
            </a:r>
            <a:r>
              <a:rPr lang="zh-CN" altLang="en-US" dirty="0"/>
              <a:t>和</a:t>
            </a:r>
            <a:r>
              <a:rPr lang="zh-CN" altLang="en-US" dirty="0" smtClean="0">
                <a:solidFill>
                  <a:srgbClr val="FF0000"/>
                </a:solidFill>
              </a:rPr>
              <a:t>分时系统公平共享</a:t>
            </a:r>
            <a:endParaRPr lang="zh-CN" altLang="en-US" dirty="0"/>
          </a:p>
          <a:p>
            <a:pPr lvl="2">
              <a:lnSpc>
                <a:spcPts val="2800"/>
              </a:lnSpc>
              <a:spcBef>
                <a:spcPts val="0"/>
              </a:spcBef>
            </a:pPr>
            <a:r>
              <a:rPr lang="zh-CN" altLang="en-US" dirty="0"/>
              <a:t>既可用于</a:t>
            </a:r>
            <a:r>
              <a:rPr lang="zh-CN" altLang="en-US" dirty="0" smtClean="0"/>
              <a:t>评价进程</a:t>
            </a:r>
            <a:r>
              <a:rPr lang="zh-CN" altLang="en-US" dirty="0"/>
              <a:t>的“交互程度”</a:t>
            </a:r>
            <a:r>
              <a:rPr lang="zh-CN" altLang="en-US" dirty="0" smtClean="0"/>
              <a:t>，也可用</a:t>
            </a:r>
            <a:r>
              <a:rPr lang="zh-CN" altLang="en-US" dirty="0"/>
              <a:t>于</a:t>
            </a:r>
            <a:r>
              <a:rPr lang="zh-CN" altLang="en-US" dirty="0" smtClean="0"/>
              <a:t>表示进程</a:t>
            </a:r>
            <a:r>
              <a:rPr lang="zh-CN" altLang="en-US" dirty="0"/>
              <a:t>需要运行的</a:t>
            </a:r>
            <a:r>
              <a:rPr lang="zh-CN" altLang="en-US" dirty="0" smtClean="0"/>
              <a:t>紧迫性</a:t>
            </a:r>
            <a:endParaRPr lang="zh-CN" altLang="en-US" dirty="0"/>
          </a:p>
          <a:p>
            <a:pPr lvl="1">
              <a:lnSpc>
                <a:spcPts val="2800"/>
              </a:lnSpc>
              <a:spcBef>
                <a:spcPts val="0"/>
              </a:spcBef>
            </a:pPr>
            <a:r>
              <a:rPr lang="zh-CN" altLang="en-US" dirty="0" smtClean="0"/>
              <a:t>动态</a:t>
            </a:r>
            <a:r>
              <a:rPr lang="zh-CN" altLang="en-US" dirty="0"/>
              <a:t>优先级</a:t>
            </a:r>
            <a:r>
              <a:rPr lang="zh-CN" altLang="en-US" dirty="0" smtClean="0"/>
              <a:t>计算关键因子</a:t>
            </a:r>
            <a:endParaRPr lang="en-US" altLang="zh-CN" dirty="0" smtClean="0"/>
          </a:p>
          <a:p>
            <a:pPr lvl="2">
              <a:lnSpc>
                <a:spcPts val="2800"/>
              </a:lnSpc>
              <a:spcBef>
                <a:spcPts val="0"/>
              </a:spcBef>
            </a:pPr>
            <a:r>
              <a:rPr lang="en-US" altLang="zh-CN" dirty="0" err="1" smtClean="0"/>
              <a:t>sleep_avg</a:t>
            </a:r>
            <a:r>
              <a:rPr lang="zh-CN" altLang="en-US" dirty="0" smtClean="0"/>
              <a:t>越</a:t>
            </a:r>
            <a:r>
              <a:rPr lang="zh-CN" altLang="en-US" dirty="0"/>
              <a:t>大</a:t>
            </a:r>
            <a:r>
              <a:rPr lang="zh-CN" altLang="en-US" dirty="0" smtClean="0"/>
              <a:t>，进程优先级值也</a:t>
            </a:r>
            <a:r>
              <a:rPr lang="zh-CN" altLang="en-US" dirty="0"/>
              <a:t>越</a:t>
            </a:r>
            <a:r>
              <a:rPr lang="zh-CN" altLang="en-US" dirty="0" smtClean="0"/>
              <a:t>高</a:t>
            </a:r>
            <a:endParaRPr lang="zh-CN" altLang="en-US" dirty="0"/>
          </a:p>
          <a:p>
            <a:pPr lvl="2">
              <a:lnSpc>
                <a:spcPts val="2800"/>
              </a:lnSpc>
              <a:spcBef>
                <a:spcPts val="0"/>
              </a:spcBef>
            </a:pPr>
            <a:r>
              <a:rPr lang="zh-CN" altLang="en-US" dirty="0" smtClean="0"/>
              <a:t>使宏观上静态优先级相同的</a:t>
            </a:r>
            <a:r>
              <a:rPr lang="zh-CN" altLang="en-US" dirty="0"/>
              <a:t>所有进程的</a:t>
            </a:r>
            <a:r>
              <a:rPr lang="zh-CN" altLang="en-US" dirty="0">
                <a:solidFill>
                  <a:srgbClr val="FF0000"/>
                </a:solidFill>
              </a:rPr>
              <a:t>等待时间和运行时间的比值</a:t>
            </a:r>
            <a:r>
              <a:rPr lang="zh-CN" altLang="en-US" dirty="0"/>
              <a:t>趋向</a:t>
            </a:r>
            <a:r>
              <a:rPr lang="zh-CN" altLang="en-US" dirty="0" smtClean="0"/>
              <a:t>一致</a:t>
            </a:r>
            <a:endParaRPr lang="en-US" altLang="zh-CN" dirty="0" smtClean="0"/>
          </a:p>
          <a:p>
            <a:pPr lvl="2">
              <a:lnSpc>
                <a:spcPts val="2800"/>
              </a:lnSpc>
              <a:spcBef>
                <a:spcPts val="0"/>
              </a:spcBef>
            </a:pPr>
            <a:r>
              <a:rPr lang="zh-CN" altLang="en-US" dirty="0" smtClean="0"/>
              <a:t>反映</a:t>
            </a:r>
            <a:r>
              <a:rPr lang="en-US" altLang="zh-CN" dirty="0" smtClean="0"/>
              <a:t>Linux</a:t>
            </a:r>
            <a:r>
              <a:rPr lang="zh-CN" altLang="en-US" dirty="0" smtClean="0"/>
              <a:t>要求</a:t>
            </a:r>
            <a:r>
              <a:rPr lang="zh-CN" altLang="en-US" dirty="0"/>
              <a:t>各进程分时</a:t>
            </a:r>
            <a:r>
              <a:rPr lang="zh-CN" altLang="en-US" dirty="0" smtClean="0"/>
              <a:t>共享</a:t>
            </a:r>
            <a:r>
              <a:rPr lang="en-US" altLang="zh-CN" dirty="0" smtClean="0"/>
              <a:t>CPU</a:t>
            </a:r>
            <a:r>
              <a:rPr lang="zh-CN" altLang="en-US" dirty="0" smtClean="0"/>
              <a:t>的公平性</a:t>
            </a: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8892345F-6B2B-483C-9738-AE80005E87F4}" type="slidenum">
              <a:rPr lang="en-US" altLang="zh-CN"/>
              <a:pPr/>
              <a:t>98</a:t>
            </a:fld>
            <a:endParaRPr lang="en-US" altLang="zh-CN"/>
          </a:p>
        </p:txBody>
      </p:sp>
      <p:sp>
        <p:nvSpPr>
          <p:cNvPr id="863234" name="Rectangle 2"/>
          <p:cNvSpPr>
            <a:spLocks noGrp="1" noChangeArrowheads="1"/>
          </p:cNvSpPr>
          <p:nvPr>
            <p:ph type="title"/>
          </p:nvPr>
        </p:nvSpPr>
        <p:spPr/>
        <p:txBody>
          <a:bodyPr/>
          <a:lstStyle/>
          <a:p>
            <a:r>
              <a:rPr lang="zh-CN" altLang="en-US" dirty="0" smtClean="0"/>
              <a:t>交互式</a:t>
            </a:r>
            <a:r>
              <a:rPr lang="zh-CN" altLang="en-US" dirty="0"/>
              <a:t>进程的考虑</a:t>
            </a:r>
          </a:p>
        </p:txBody>
      </p:sp>
      <p:sp>
        <p:nvSpPr>
          <p:cNvPr id="863235" name="Rectangle 3"/>
          <p:cNvSpPr>
            <a:spLocks noGrp="1" noChangeArrowheads="1"/>
          </p:cNvSpPr>
          <p:nvPr>
            <p:ph type="body" idx="1"/>
          </p:nvPr>
        </p:nvSpPr>
        <p:spPr/>
        <p:txBody>
          <a:bodyPr/>
          <a:lstStyle/>
          <a:p>
            <a:pPr>
              <a:spcBef>
                <a:spcPts val="300"/>
              </a:spcBef>
            </a:pPr>
            <a:r>
              <a:rPr lang="zh-CN" altLang="en-US" dirty="0"/>
              <a:t>内核有四处对交互式进程的优先考虑 </a:t>
            </a:r>
          </a:p>
          <a:p>
            <a:pPr lvl="1">
              <a:spcBef>
                <a:spcPts val="300"/>
              </a:spcBef>
            </a:pPr>
            <a:r>
              <a:rPr lang="en-US" altLang="zh-CN" dirty="0" err="1"/>
              <a:t>sleep_avg</a:t>
            </a:r>
            <a:endParaRPr lang="en-US" altLang="zh-CN" dirty="0"/>
          </a:p>
          <a:p>
            <a:pPr lvl="2">
              <a:spcBef>
                <a:spcPts val="300"/>
              </a:spcBef>
            </a:pPr>
            <a:r>
              <a:rPr lang="zh-CN" altLang="en-US" dirty="0"/>
              <a:t>交互式进程因为休眠次数多、时间</a:t>
            </a:r>
            <a:r>
              <a:rPr lang="zh-CN" altLang="en-US" dirty="0" smtClean="0"/>
              <a:t>长，</a:t>
            </a:r>
            <a:r>
              <a:rPr lang="en-US" altLang="zh-CN" dirty="0" err="1" smtClean="0"/>
              <a:t>sleep_avg</a:t>
            </a:r>
            <a:r>
              <a:rPr lang="zh-CN" altLang="en-US" dirty="0" smtClean="0"/>
              <a:t>也</a:t>
            </a:r>
            <a:r>
              <a:rPr lang="zh-CN" altLang="en-US" dirty="0"/>
              <a:t>会</a:t>
            </a:r>
            <a:r>
              <a:rPr lang="zh-CN" altLang="en-US" dirty="0" smtClean="0"/>
              <a:t>相对更</a:t>
            </a:r>
            <a:r>
              <a:rPr lang="zh-CN" altLang="en-US" dirty="0"/>
              <a:t>大一些</a:t>
            </a:r>
          </a:p>
          <a:p>
            <a:pPr lvl="1">
              <a:spcBef>
                <a:spcPts val="300"/>
              </a:spcBef>
            </a:pPr>
            <a:r>
              <a:rPr lang="en-US" altLang="zh-CN" dirty="0"/>
              <a:t>interactive_credit</a:t>
            </a:r>
          </a:p>
          <a:p>
            <a:pPr lvl="2">
              <a:spcBef>
                <a:spcPts val="300"/>
              </a:spcBef>
            </a:pPr>
            <a:r>
              <a:rPr lang="zh-CN" altLang="en-US" dirty="0" smtClean="0"/>
              <a:t>记录进程的交互程度</a:t>
            </a:r>
            <a:endParaRPr lang="en-US" altLang="zh-CN" dirty="0" smtClean="0"/>
          </a:p>
          <a:p>
            <a:pPr lvl="2">
              <a:spcBef>
                <a:spcPts val="300"/>
              </a:spcBef>
            </a:pPr>
            <a:r>
              <a:rPr lang="zh-CN" altLang="en-US" dirty="0" smtClean="0"/>
              <a:t>判断进程</a:t>
            </a:r>
            <a:r>
              <a:rPr lang="zh-CN" altLang="en-US" dirty="0"/>
              <a:t>是否是交互式进程 </a:t>
            </a:r>
          </a:p>
          <a:p>
            <a:pPr lvl="1">
              <a:spcBef>
                <a:spcPts val="300"/>
              </a:spcBef>
            </a:pPr>
            <a:r>
              <a:rPr lang="zh-CN" altLang="en-US" dirty="0"/>
              <a:t> </a:t>
            </a:r>
            <a:r>
              <a:rPr lang="en-US" altLang="zh-CN" dirty="0"/>
              <a:t>TASK_INTERACTIVE()</a:t>
            </a:r>
            <a:r>
              <a:rPr lang="zh-CN" altLang="en-US" dirty="0"/>
              <a:t>宏</a:t>
            </a:r>
          </a:p>
          <a:p>
            <a:pPr lvl="1">
              <a:spcBef>
                <a:spcPts val="300"/>
              </a:spcBef>
            </a:pPr>
            <a:r>
              <a:rPr lang="zh-CN" altLang="en-US" dirty="0"/>
              <a:t>就绪等待时间的奖励 </a:t>
            </a:r>
            <a:endParaRPr lang="en-US" altLang="zh-CN" dirty="0" smtClean="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B1822643-B08F-4B01-AA7C-64F76A042CBE}" type="slidenum">
              <a:rPr lang="en-US" altLang="zh-CN"/>
              <a:pPr/>
              <a:t>99</a:t>
            </a:fld>
            <a:endParaRPr lang="en-US" altLang="zh-CN"/>
          </a:p>
        </p:txBody>
      </p:sp>
      <p:sp>
        <p:nvSpPr>
          <p:cNvPr id="864258" name="Rectangle 2"/>
          <p:cNvSpPr>
            <a:spLocks noGrp="1" noChangeArrowheads="1"/>
          </p:cNvSpPr>
          <p:nvPr>
            <p:ph type="title"/>
          </p:nvPr>
        </p:nvSpPr>
        <p:spPr/>
        <p:txBody>
          <a:bodyPr/>
          <a:lstStyle/>
          <a:p>
            <a:r>
              <a:rPr lang="en-US" altLang="zh-CN" dirty="0" smtClean="0"/>
              <a:t>interactive_credit</a:t>
            </a:r>
            <a:endParaRPr lang="en-US" altLang="zh-CN" dirty="0"/>
          </a:p>
        </p:txBody>
      </p:sp>
      <p:sp>
        <p:nvSpPr>
          <p:cNvPr id="864259" name="Rectangle 3"/>
          <p:cNvSpPr>
            <a:spLocks noGrp="1" noChangeArrowheads="1"/>
          </p:cNvSpPr>
          <p:nvPr>
            <p:ph type="body" idx="1"/>
          </p:nvPr>
        </p:nvSpPr>
        <p:spPr/>
        <p:txBody>
          <a:bodyPr/>
          <a:lstStyle/>
          <a:p>
            <a:pPr>
              <a:spcBef>
                <a:spcPts val="300"/>
              </a:spcBef>
            </a:pPr>
            <a:r>
              <a:rPr lang="zh-CN" altLang="en-US" dirty="0" smtClean="0"/>
              <a:t>记录进程的“交互程度”</a:t>
            </a:r>
            <a:endParaRPr lang="en-US" altLang="zh-CN" dirty="0" smtClean="0"/>
          </a:p>
          <a:p>
            <a:pPr lvl="1">
              <a:spcBef>
                <a:spcPts val="300"/>
              </a:spcBef>
            </a:pPr>
            <a:r>
              <a:rPr lang="en-US" altLang="zh-CN" sz="2300" dirty="0" smtClean="0"/>
              <a:t>-</a:t>
            </a:r>
            <a:r>
              <a:rPr lang="en-US" altLang="zh-CN" sz="2300" dirty="0" smtClean="0">
                <a:solidFill>
                  <a:srgbClr val="FF0000"/>
                </a:solidFill>
              </a:rPr>
              <a:t>CREDIT_LIMIT</a:t>
            </a:r>
            <a:r>
              <a:rPr lang="en-US" altLang="zh-CN" sz="2300" dirty="0" smtClean="0"/>
              <a:t>&lt;interactive_credit&lt;CREDIT_LIMIT+1</a:t>
            </a:r>
            <a:endParaRPr lang="en-US" altLang="zh-CN" sz="2300" dirty="0" smtClean="0">
              <a:solidFill>
                <a:srgbClr val="FF0000"/>
              </a:solidFill>
            </a:endParaRPr>
          </a:p>
          <a:p>
            <a:pPr>
              <a:spcBef>
                <a:spcPts val="300"/>
              </a:spcBef>
            </a:pPr>
            <a:r>
              <a:rPr lang="zh-CN" altLang="en-US" dirty="0" smtClean="0"/>
              <a:t>进程被创建时，初值为 </a:t>
            </a:r>
            <a:r>
              <a:rPr lang="en-US" altLang="zh-CN" dirty="0" smtClean="0"/>
              <a:t>0</a:t>
            </a:r>
            <a:r>
              <a:rPr lang="zh-CN" altLang="en-US" dirty="0" smtClean="0"/>
              <a:t>，随后根据不同条件加 </a:t>
            </a:r>
            <a:r>
              <a:rPr lang="en-US" altLang="zh-CN" dirty="0" smtClean="0"/>
              <a:t>1 </a:t>
            </a:r>
            <a:r>
              <a:rPr lang="zh-CN" altLang="en-US" dirty="0" smtClean="0"/>
              <a:t>减 </a:t>
            </a:r>
            <a:r>
              <a:rPr lang="en-US" altLang="zh-CN" dirty="0" smtClean="0"/>
              <a:t>1</a:t>
            </a:r>
          </a:p>
          <a:p>
            <a:pPr>
              <a:spcBef>
                <a:spcPts val="300"/>
              </a:spcBef>
            </a:pPr>
            <a:r>
              <a:rPr lang="zh-CN" altLang="en-US" dirty="0" smtClean="0"/>
              <a:t>交互式进程的判断条件</a:t>
            </a:r>
            <a:endParaRPr lang="en-US" altLang="zh-CN" dirty="0" smtClean="0"/>
          </a:p>
          <a:p>
            <a:pPr lvl="1">
              <a:spcBef>
                <a:spcPts val="300"/>
              </a:spcBef>
            </a:pPr>
            <a:r>
              <a:rPr lang="zh-CN" altLang="en-US" sz="2300" dirty="0" smtClean="0"/>
              <a:t>若超过</a:t>
            </a:r>
            <a:r>
              <a:rPr lang="en-US" altLang="zh-CN" sz="2300" dirty="0" smtClean="0"/>
              <a:t>CREDIT_LIMIT</a:t>
            </a:r>
            <a:r>
              <a:rPr lang="zh-CN" altLang="en-US" sz="2300" dirty="0" smtClean="0"/>
              <a:t>，就不会再降下来</a:t>
            </a:r>
            <a:endParaRPr lang="en-US" altLang="zh-CN" sz="2300" dirty="0" smtClean="0"/>
          </a:p>
          <a:p>
            <a:pPr lvl="2">
              <a:spcBef>
                <a:spcPts val="300"/>
              </a:spcBef>
            </a:pPr>
            <a:r>
              <a:rPr lang="zh-CN" altLang="en-US" sz="2300" dirty="0" smtClean="0"/>
              <a:t>表示进程已经通过</a:t>
            </a:r>
            <a:r>
              <a:rPr lang="en-US" altLang="zh-CN" sz="2300" dirty="0" smtClean="0"/>
              <a:t>“</a:t>
            </a:r>
            <a:r>
              <a:rPr lang="zh-CN" altLang="en-US" sz="2300" dirty="0" smtClean="0"/>
              <a:t>交互式</a:t>
            </a:r>
            <a:r>
              <a:rPr lang="en-US" altLang="zh-CN" sz="2300" dirty="0" smtClean="0"/>
              <a:t>”</a:t>
            </a:r>
            <a:r>
              <a:rPr lang="zh-CN" altLang="en-US" sz="2300" dirty="0" smtClean="0"/>
              <a:t>测试，被认为是交互式进程</a:t>
            </a:r>
            <a:endParaRPr lang="en-US" altLang="zh-CN" sz="2300" dirty="0" smtClean="0"/>
          </a:p>
          <a:p>
            <a:pPr lvl="2">
              <a:spcBef>
                <a:spcPts val="300"/>
              </a:spcBef>
            </a:pPr>
            <a:r>
              <a:rPr lang="zh-CN" altLang="en-US" sz="2000" dirty="0" smtClean="0"/>
              <a:t>一旦被认为是交互式进程，则永远按交互式进程对待</a:t>
            </a:r>
            <a:endParaRPr lang="en-US" altLang="zh-CN" sz="2300" dirty="0" smtClean="0"/>
          </a:p>
          <a:p>
            <a:pPr lvl="1">
              <a:spcBef>
                <a:spcPts val="300"/>
              </a:spcBef>
            </a:pPr>
            <a:r>
              <a:rPr lang="zh-CN" altLang="en-US" dirty="0" smtClean="0"/>
              <a:t>只有进程</a:t>
            </a:r>
            <a:r>
              <a:rPr lang="zh-CN" altLang="en-US" dirty="0" smtClean="0">
                <a:solidFill>
                  <a:srgbClr val="FF0000"/>
                </a:solidFill>
              </a:rPr>
              <a:t>多次休眠、且休眠的时间足够长</a:t>
            </a:r>
            <a:r>
              <a:rPr lang="zh-CN" altLang="en-US" dirty="0" smtClean="0"/>
              <a:t>（长于运行时间、长于“交互式休眠”时间），才有可能被列为交互式进程</a:t>
            </a:r>
          </a:p>
          <a:p>
            <a:pPr lvl="2">
              <a:spcBef>
                <a:spcPts val="300"/>
              </a:spcBef>
            </a:pPr>
            <a:endParaRPr lang="zh-CN" altLang="en-US" dirty="0"/>
          </a:p>
        </p:txBody>
      </p:sp>
      <p:sp>
        <p:nvSpPr>
          <p:cNvPr id="5" name="标题 1"/>
          <p:cNvSpPr txBox="1">
            <a:spLocks/>
          </p:cNvSpPr>
          <p:nvPr/>
        </p:nvSpPr>
        <p:spPr bwMode="auto">
          <a:xfrm>
            <a:off x="33306" y="2000240"/>
            <a:ext cx="500066" cy="3878290"/>
          </a:xfrm>
          <a:prstGeom prst="rect">
            <a:avLst/>
          </a:prstGeom>
          <a:noFill/>
          <a:ln w="9525">
            <a:noFill/>
            <a:miter lim="800000"/>
            <a:headEnd/>
            <a:tailEnd/>
          </a:ln>
          <a:effectLst/>
        </p:spPr>
        <p:txBody>
          <a:bodyPr vert="eaVert" wrap="square" lIns="91440" tIns="45720" rIns="91440" bIns="45720" numCol="1" anchor="b" anchorCtr="0" compatLnSpc="1">
            <a:prstTxWarp prst="textNoShape">
              <a:avLst/>
            </a:prstTxWarp>
          </a:bodyPr>
          <a:lstStyle>
            <a:lvl1pPr>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rPr>
              <a:t>Linux 2.6</a:t>
            </a:r>
            <a:r>
              <a:rPr kumimoji="1" lang="zh-CN" altLang="en-US" sz="2400" b="1" i="0" u="none" strike="noStrike" kern="0" cap="none" spc="0" normalizeH="0" baseline="0" noProof="0" dirty="0" smtClean="0">
                <a:ln>
                  <a:noFill/>
                </a:ln>
                <a:solidFill>
                  <a:srgbClr val="FF0000"/>
                </a:solidFill>
                <a:effectLst/>
                <a:uLnTx/>
                <a:uFillTx/>
                <a:latin typeface="+mn-lt"/>
                <a:ea typeface="华文新魏" pitchFamily="2" charset="-122"/>
                <a:cs typeface="+mj-cs"/>
              </a:rPr>
              <a:t>进程调度机制</a:t>
            </a:r>
            <a:endParaRPr kumimoji="1" lang="en-US" altLang="zh-CN" sz="2400" b="1" i="0" u="none" strike="noStrike" kern="0" cap="none" spc="0" normalizeH="0" baseline="0" noProof="0" dirty="0" smtClean="0">
              <a:ln>
                <a:noFill/>
              </a:ln>
              <a:solidFill>
                <a:srgbClr val="FF0000"/>
              </a:solidFill>
              <a:effectLst/>
              <a:uLnTx/>
              <a:uFillTx/>
              <a:latin typeface="+mn-lt"/>
              <a:ea typeface="华文新魏" pitchFamily="2" charset="-122"/>
              <a:cs typeface="+mj-cs"/>
            </a:endParaRP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Times New Roman"/>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defRPr kumimoji="1" lang="zh-CN" altLang="en-US" sz="1400" b="0" i="0" u="none" strike="noStrike" cap="none" normalizeH="0" baseline="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rgbClr val="FF9900"/>
          </a:buClr>
          <a:buSzTx/>
          <a:buFont typeface="Wingdings" pitchFamily="2" charset="2"/>
          <a:buNone/>
          <a:tabLst/>
          <a:defRPr kumimoji="1" lang="zh-CN" altLang="en-US" sz="1400" b="0" i="0" u="none" strike="noStrike" cap="none" normalizeH="0" baseline="0" smtClean="0">
            <a:ln>
              <a:noFill/>
            </a:ln>
            <a:solidFill>
              <a:srgbClr val="FF0000"/>
            </a:solidFill>
            <a:effectLst>
              <a:outerShdw blurRad="38100" dist="38100" dir="2700000" algn="tl">
                <a:srgbClr val="000000">
                  <a:alpha val="43137"/>
                </a:srgbClr>
              </a:outerShdw>
            </a:effectLst>
            <a:latin typeface="Times New Roman" pitchFamily="18" charset="0"/>
            <a:ea typeface="楷体_GB2312" pitchFamily="49" charset="-122"/>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Designs\Topo.pot</Template>
  <TotalTime>37292</TotalTime>
  <Words>9770</Words>
  <Application>Microsoft Macintosh PowerPoint</Application>
  <PresentationFormat>全屏显示(4:3)</PresentationFormat>
  <Paragraphs>1361</Paragraphs>
  <Slides>129</Slides>
  <Notes>3</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129</vt:i4>
      </vt:variant>
    </vt:vector>
  </HeadingPairs>
  <TitlesOfParts>
    <vt:vector size="141" baseType="lpstr">
      <vt:lpstr>Arial Unicode MS</vt:lpstr>
      <vt:lpstr>Times New Roman</vt:lpstr>
      <vt:lpstr>Wingdings</vt:lpstr>
      <vt:lpstr>黑体</vt:lpstr>
      <vt:lpstr>华文行楷</vt:lpstr>
      <vt:lpstr>华文新魏</vt:lpstr>
      <vt:lpstr>楷体_GB2312</vt:lpstr>
      <vt:lpstr>隶书</vt:lpstr>
      <vt:lpstr>宋体</vt:lpstr>
      <vt:lpstr>Arial</vt:lpstr>
      <vt:lpstr>Capsules</vt:lpstr>
      <vt:lpstr>图片</vt:lpstr>
      <vt:lpstr>第3讲 进程调度</vt:lpstr>
      <vt:lpstr>教学目标</vt:lpstr>
      <vt:lpstr>目录</vt:lpstr>
      <vt:lpstr>调度类型</vt:lpstr>
      <vt:lpstr>三级调度模型</vt:lpstr>
      <vt:lpstr>低级调度</vt:lpstr>
      <vt:lpstr>多任务系统分类</vt:lpstr>
      <vt:lpstr>进程分类</vt:lpstr>
      <vt:lpstr>进程分类(续)</vt:lpstr>
      <vt:lpstr>调度策略设计目标</vt:lpstr>
      <vt:lpstr>调度策略设计的技术难点</vt:lpstr>
      <vt:lpstr>Linux进程调度基本机制</vt:lpstr>
      <vt:lpstr>目录</vt:lpstr>
      <vt:lpstr>调度相关数据结构</vt:lpstr>
      <vt:lpstr>init_tasks结构说明</vt:lpstr>
      <vt:lpstr>idle进程</vt:lpstr>
      <vt:lpstr>cpu_idle() </vt:lpstr>
      <vt:lpstr>cpu_idle()的运行 </vt:lpstr>
      <vt:lpstr>就绪态进程链表runqueue_head</vt:lpstr>
      <vt:lpstr>schedule_data结构</vt:lpstr>
      <vt:lpstr>进程描述符中调度相关成员</vt:lpstr>
      <vt:lpstr>进程状态</vt:lpstr>
      <vt:lpstr>进程优先级</vt:lpstr>
      <vt:lpstr>进程优先级定义</vt:lpstr>
      <vt:lpstr>优先级策略</vt:lpstr>
      <vt:lpstr>优先级策略</vt:lpstr>
      <vt:lpstr>调度策略分类</vt:lpstr>
      <vt:lpstr>进程调度依据</vt:lpstr>
      <vt:lpstr>权值的计算—goodness()</vt:lpstr>
      <vt:lpstr>权值影响因素</vt:lpstr>
      <vt:lpstr>goodness()函数分析</vt:lpstr>
      <vt:lpstr>goodness()函数分析</vt:lpstr>
      <vt:lpstr>调度时期</vt:lpstr>
      <vt:lpstr>时间片的选择</vt:lpstr>
      <vt:lpstr>时间片配额</vt:lpstr>
      <vt:lpstr>基本时间片的计算</vt:lpstr>
      <vt:lpstr>do_fork()中调度相关信息的设置</vt:lpstr>
      <vt:lpstr>couter值的更新</vt:lpstr>
      <vt:lpstr>update_process_times()函数代码分析</vt:lpstr>
      <vt:lpstr>非实时进程的couter值更新代码</vt:lpstr>
      <vt:lpstr>进程调度时机—主动调度</vt:lpstr>
      <vt:lpstr>进程调度时机—被动调度</vt:lpstr>
      <vt:lpstr>调度器工作时机—被动调度(续)</vt:lpstr>
      <vt:lpstr>调度器相关函数和宏</vt:lpstr>
      <vt:lpstr>schedule()主要工作</vt:lpstr>
      <vt:lpstr>进程调度中的prev指针</vt:lpstr>
      <vt:lpstr>进程调度中的next指针</vt:lpstr>
      <vt:lpstr>schedule()函数代码分析</vt:lpstr>
      <vt:lpstr>schedule()函数代码分析(续)</vt:lpstr>
      <vt:lpstr>schedule()函数代码分析(续)</vt:lpstr>
      <vt:lpstr>schedule()函数代码分析(续)</vt:lpstr>
      <vt:lpstr>schedule()函数代码分析(续)</vt:lpstr>
      <vt:lpstr>switch_to()主要工作</vt:lpstr>
      <vt:lpstr>schedule_tail()函数</vt:lpstr>
      <vt:lpstr>__schedule_tail()函数代码</vt:lpstr>
      <vt:lpstr>__schedule_tail()函数代码(续)</vt:lpstr>
      <vt:lpstr>reschedule_idle()函数</vt:lpstr>
      <vt:lpstr>reschedule_idle()函数代码分析</vt:lpstr>
      <vt:lpstr>reschedule_idle()函数代码分析(续)</vt:lpstr>
      <vt:lpstr>reschedule_idle()函数代码分析(续)</vt:lpstr>
      <vt:lpstr>reschedule_idle()函数代码分析(续)</vt:lpstr>
      <vt:lpstr>reschedule_idle()函数代码分析(续)</vt:lpstr>
      <vt:lpstr>Linux 2.4进程调度机制小结</vt:lpstr>
      <vt:lpstr>Linux 2.4进程调度机制小结(续)</vt:lpstr>
      <vt:lpstr>Linux2.4调度算法缺点</vt:lpstr>
      <vt:lpstr>Linux2.4调度算法缺点</vt:lpstr>
      <vt:lpstr>目录</vt:lpstr>
      <vt:lpstr>Linux 2.6调度算法优化目标</vt:lpstr>
      <vt:lpstr>Linux 2.6 vs. Linux 2.4调度结构</vt:lpstr>
      <vt:lpstr>调度策略设计</vt:lpstr>
      <vt:lpstr>O(1)级调度算法结构</vt:lpstr>
      <vt:lpstr>优先级数组数据结构</vt:lpstr>
      <vt:lpstr>就绪队列状态的交换</vt:lpstr>
      <vt:lpstr>优先级数组定义</vt:lpstr>
      <vt:lpstr>MAX_PRIO定义</vt:lpstr>
      <vt:lpstr>sched_find_first_bit()函数</vt:lpstr>
      <vt:lpstr>O(1)级调度优先级数据结构小结</vt:lpstr>
      <vt:lpstr>O(1) 调度算法执行过程</vt:lpstr>
      <vt:lpstr>O(1) 调度算法执行核心代码</vt:lpstr>
      <vt:lpstr>Linux 2.6调度算法特点</vt:lpstr>
      <vt:lpstr>运行队列数据结构</vt:lpstr>
      <vt:lpstr>运行队列结构说明</vt:lpstr>
      <vt:lpstr>运行队列结构说明(续)</vt:lpstr>
      <vt:lpstr>运行队列结构说明(续)</vt:lpstr>
      <vt:lpstr>进程描述符中调度相关成员</vt:lpstr>
      <vt:lpstr>进程描述符中调度相关成员(续)</vt:lpstr>
      <vt:lpstr>进程状态</vt:lpstr>
      <vt:lpstr>进程调度发生时间</vt:lpstr>
      <vt:lpstr>进程静态优先级</vt:lpstr>
      <vt:lpstr>进程动态优先级</vt:lpstr>
      <vt:lpstr>进程时间片相关参数</vt:lpstr>
      <vt:lpstr>进程时间片基准值</vt:lpstr>
      <vt:lpstr>Linux 2.6进程时间片变化</vt:lpstr>
      <vt:lpstr>动态优先级计算</vt:lpstr>
      <vt:lpstr>bonus的计算</vt:lpstr>
      <vt:lpstr>PowerPoint 演示文稿</vt:lpstr>
      <vt:lpstr>进程平均等待时间</vt:lpstr>
      <vt:lpstr>交互式进程的考虑</vt:lpstr>
      <vt:lpstr>interactive_credit</vt:lpstr>
      <vt:lpstr>Linux 2.6对交互式进程的调度处理</vt:lpstr>
      <vt:lpstr>进程优先级计算时机</vt:lpstr>
      <vt:lpstr>Linux 2.6的调度流程</vt:lpstr>
      <vt:lpstr>Linux 2.6的调度流程</vt:lpstr>
      <vt:lpstr>Linux 2.6的调度流程（续）</vt:lpstr>
      <vt:lpstr>Linux 2.6的调度流程（续）</vt:lpstr>
      <vt:lpstr>Linux 2.6的调度流程（续）</vt:lpstr>
      <vt:lpstr>Linux 2.6的调度时机</vt:lpstr>
      <vt:lpstr>内核抢占与用户抢占</vt:lpstr>
      <vt:lpstr>Linux 2.6内核抢占机制</vt:lpstr>
      <vt:lpstr>Linux 2.6内核抢占发生时机</vt:lpstr>
      <vt:lpstr>Linux 2.6内核抢占执行时机</vt:lpstr>
      <vt:lpstr>Linux 2.6不允许内核抢占的场景</vt:lpstr>
      <vt:lpstr>如何支持抢占内核</vt:lpstr>
      <vt:lpstr>Linux 2.6的负载平衡机制</vt:lpstr>
      <vt:lpstr>Linux 2.6负载均衡的“拉”操作</vt:lpstr>
      <vt:lpstr>Linux 2.6负载均衡的“忙平衡”</vt:lpstr>
      <vt:lpstr>load_balance()核心代码</vt:lpstr>
      <vt:lpstr>load_balance()核心代码（续）</vt:lpstr>
      <vt:lpstr>load_balance()核心代码（续）</vt:lpstr>
      <vt:lpstr>Linux 2.6负载均衡的“空闲平衡”</vt:lpstr>
      <vt:lpstr>Linux 2.6负载均衡的“推”操作</vt:lpstr>
      <vt:lpstr>Linux 2.6负载均衡的“推”操作（续）</vt:lpstr>
      <vt:lpstr>Linux 2.6的schedule()代码分析</vt:lpstr>
      <vt:lpstr>Linux 2.6的schedule()代码分析（续）</vt:lpstr>
      <vt:lpstr>Linux 2.6的schedule()代码分析（续）</vt:lpstr>
      <vt:lpstr>Linux 2.6的schedule()代码分析（续）</vt:lpstr>
      <vt:lpstr>Linux 2.6的schedule()代码分析（续）</vt:lpstr>
      <vt:lpstr>Linux 2.6的schedule()代码分析（续）</vt:lpstr>
      <vt:lpstr>实验三 CPU调度</vt:lpstr>
    </vt:vector>
  </TitlesOfParts>
  <Company>南京大学计算机科学与技术系</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Issues on Web Services</dc:title>
  <dc:creator>叶保留</dc:creator>
  <cp:lastModifiedBy>张雷</cp:lastModifiedBy>
  <cp:revision>3940</cp:revision>
  <dcterms:created xsi:type="dcterms:W3CDTF">2002-10-06T12:45:24Z</dcterms:created>
  <dcterms:modified xsi:type="dcterms:W3CDTF">2017-10-24T05:40:02Z</dcterms:modified>
</cp:coreProperties>
</file>