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activeX/activeX1.xml" ContentType="application/vnd.ms-office.activeX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8"/>
  </p:notesMasterIdLst>
  <p:handoutMasterIdLst>
    <p:handoutMasterId r:id="rId39"/>
  </p:handoutMasterIdLst>
  <p:sldIdLst>
    <p:sldId id="256" r:id="rId2"/>
    <p:sldId id="731" r:id="rId3"/>
    <p:sldId id="723" r:id="rId4"/>
    <p:sldId id="724" r:id="rId5"/>
    <p:sldId id="725" r:id="rId6"/>
    <p:sldId id="726" r:id="rId7"/>
    <p:sldId id="727" r:id="rId8"/>
    <p:sldId id="728" r:id="rId9"/>
    <p:sldId id="729" r:id="rId10"/>
    <p:sldId id="730" r:id="rId11"/>
    <p:sldId id="732" r:id="rId12"/>
    <p:sldId id="722" r:id="rId13"/>
    <p:sldId id="717" r:id="rId14"/>
    <p:sldId id="707" r:id="rId15"/>
    <p:sldId id="716" r:id="rId16"/>
    <p:sldId id="733" r:id="rId17"/>
    <p:sldId id="577" r:id="rId18"/>
    <p:sldId id="580" r:id="rId19"/>
    <p:sldId id="671" r:id="rId20"/>
    <p:sldId id="709" r:id="rId21"/>
    <p:sldId id="672" r:id="rId22"/>
    <p:sldId id="581" r:id="rId23"/>
    <p:sldId id="582" r:id="rId24"/>
    <p:sldId id="710" r:id="rId25"/>
    <p:sldId id="673" r:id="rId26"/>
    <p:sldId id="674" r:id="rId27"/>
    <p:sldId id="583" r:id="rId28"/>
    <p:sldId id="715" r:id="rId29"/>
    <p:sldId id="676" r:id="rId30"/>
    <p:sldId id="677" r:id="rId31"/>
    <p:sldId id="675" r:id="rId32"/>
    <p:sldId id="711" r:id="rId33"/>
    <p:sldId id="678" r:id="rId34"/>
    <p:sldId id="682" r:id="rId35"/>
    <p:sldId id="683" r:id="rId36"/>
    <p:sldId id="440" r:id="rId37"/>
  </p:sldIdLst>
  <p:sldSz cx="9144000" cy="6858000" type="screen4x3"/>
  <p:notesSz cx="6797675" cy="9926638"/>
  <p:defaultTextStyle>
    <a:defPPr>
      <a:defRPr lang="zh-CN"/>
    </a:defPPr>
    <a:lvl1pPr algn="l" rtl="0" fontAlgn="base">
      <a:spcBef>
        <a:spcPct val="20000"/>
      </a:spcBef>
      <a:spcAft>
        <a:spcPct val="0"/>
      </a:spcAft>
      <a:buClr>
        <a:srgbClr val="FF9900"/>
      </a:buClr>
      <a:buFont typeface="Wingdings" pitchFamily="2" charset="2"/>
      <a:defRPr kumimoji="1" sz="1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9900"/>
      </a:buClr>
      <a:buFont typeface="Wingdings" pitchFamily="2" charset="2"/>
      <a:defRPr kumimoji="1" sz="1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9900"/>
      </a:buClr>
      <a:buFont typeface="Wingdings" pitchFamily="2" charset="2"/>
      <a:defRPr kumimoji="1" sz="1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9900"/>
      </a:buClr>
      <a:buFont typeface="Wingdings" pitchFamily="2" charset="2"/>
      <a:defRPr kumimoji="1" sz="1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9900"/>
      </a:buClr>
      <a:buFont typeface="Wingdings" pitchFamily="2" charset="2"/>
      <a:defRPr kumimoji="1" sz="1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1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1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1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1400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66"/>
    <a:srgbClr val="6600CC"/>
    <a:srgbClr val="CC0066"/>
    <a:srgbClr val="3333FF"/>
    <a:srgbClr val="FFFF00"/>
    <a:srgbClr val="66FF33"/>
    <a:srgbClr val="FFFF66"/>
    <a:srgbClr val="0080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6897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3258"/>
    </p:cViewPr>
  </p:sorterViewPr>
  <p:notesViewPr>
    <p:cSldViewPr>
      <p:cViewPr varScale="1">
        <p:scale>
          <a:sx n="23" d="100"/>
          <a:sy n="23" d="100"/>
        </p:scale>
        <p:origin x="-133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fld id="{79E63931-D316-4DD3-A944-1A4D8089C5EC}" type="datetime10">
              <a:rPr lang="zh-CN" altLang="en-US"/>
              <a:pPr/>
              <a:t>23:39</a:t>
            </a:fld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fld id="{8B01BB94-B246-4615-9E20-DD6EA869CFE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44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fld id="{D30E3C47-F9C6-4DCC-B31E-823747AEA827}" type="datetime10">
              <a:rPr lang="zh-CN" altLang="en-US"/>
              <a:pPr/>
              <a:t>23:39</a:t>
            </a:fld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  <a:ea typeface="宋体" pitchFamily="2" charset="-122"/>
              </a:defRPr>
            </a:lvl1pPr>
          </a:lstStyle>
          <a:p>
            <a:fld id="{504E21D5-F733-4647-9893-7FE4EC8360C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54282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55CC16B-B057-43F0-9B7E-D0D11336B48D}" type="datetime10">
              <a:rPr lang="zh-CN" altLang="en-US"/>
              <a:pPr/>
              <a:t>23:39</a:t>
            </a:fld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C48EF-D94D-4145-8D5D-43FAC8C259A7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55CC16B-B057-43F0-9B7E-D0D11336B48D}" type="datetime10">
              <a:rPr lang="zh-CN" altLang="en-US"/>
              <a:pPr/>
              <a:t>23:39</a:t>
            </a:fld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C48EF-D94D-4145-8D5D-43FAC8C259A7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2771775" cy="6864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zh-CN" altLang="zh-CN" sz="2400">
              <a:solidFill>
                <a:schemeClr val="tx1"/>
              </a:solidFill>
              <a:effectLst/>
              <a:ea typeface="宋体" pitchFamily="2" charset="-122"/>
            </a:endParaRPr>
          </a:p>
        </p:txBody>
      </p:sp>
      <p:sp useBgFill="1">
        <p:nvSpPr>
          <p:cNvPr id="8195" name="AutoShape 3"/>
          <p:cNvSpPr>
            <a:spLocks noChangeArrowheads="1"/>
          </p:cNvSpPr>
          <p:nvPr userDrawn="1"/>
        </p:nvSpPr>
        <p:spPr bwMode="auto">
          <a:xfrm>
            <a:off x="542925" y="1928802"/>
            <a:ext cx="5181600" cy="1219200"/>
          </a:xfrm>
          <a:prstGeom prst="roundRect">
            <a:avLst>
              <a:gd name="adj" fmla="val 50000"/>
            </a:avLst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zh-CN" altLang="zh-CN" sz="2400">
              <a:solidFill>
                <a:schemeClr val="tx1"/>
              </a:solidFill>
              <a:effectLst/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428992" y="4318022"/>
            <a:ext cx="5000660" cy="1611308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defRPr>
            </a:lvl1pPr>
          </a:lstStyle>
          <a:p>
            <a:pPr algn="ctr"/>
            <a:r>
              <a:rPr lang="zh-CN" altLang="en-US" dirty="0" smtClean="0"/>
              <a:t>叶保留</a:t>
            </a:r>
            <a:endParaRPr lang="zh-CN" altLang="en-US" sz="2400" dirty="0" smtClean="0"/>
          </a:p>
          <a:p>
            <a:pPr algn="ctr"/>
            <a:r>
              <a:rPr lang="en-US" altLang="zh-CN" sz="2400" dirty="0" smtClean="0"/>
              <a:t>yebl@nju.edu.cn</a:t>
            </a:r>
          </a:p>
          <a:p>
            <a:pPr algn="ctr"/>
            <a:r>
              <a:rPr lang="zh-CN" altLang="en-US" dirty="0" smtClean="0"/>
              <a:t>南京大学计算机科学与技术系</a:t>
            </a:r>
            <a:endParaRPr lang="zh-CN" alt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11188" y="2139940"/>
            <a:ext cx="8459787" cy="762000"/>
          </a:xfrm>
        </p:spPr>
        <p:txBody>
          <a:bodyPr anchor="ctr"/>
          <a:lstStyle>
            <a:lvl1pPr algn="ctr">
              <a:defRPr sz="4000">
                <a:solidFill>
                  <a:srgbClr val="FF000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3214678" y="671606"/>
            <a:ext cx="550069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Linux</a:t>
            </a:r>
            <a:r>
              <a:rPr kumimoji="1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系统分析</a:t>
            </a:r>
            <a:endParaRPr kumimoji="1" lang="en-US" altLang="zh-CN" sz="48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20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338" y="323838"/>
            <a:ext cx="952500" cy="139065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buFont typeface="Wingdings" pitchFamily="2" charset="2"/>
              <a:buChar char="u"/>
              <a:defRPr kumimoji="1" lang="zh-CN" altLang="en-US" sz="2000" b="1" baseline="0" dirty="0">
                <a:solidFill>
                  <a:srgbClr val="002060"/>
                </a:solidFill>
                <a:effectLst/>
                <a:latin typeface="华文行楷" pitchFamily="2" charset="-122"/>
                <a:ea typeface="华文行楷" pitchFamily="2" charset="-122"/>
              </a:defRPr>
            </a:lvl4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CN" altLang="en-US" dirty="0" smtClean="0"/>
              <a:t>第四级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827ED5-3248-4A77-96E2-45414925679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53425" cy="6477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ontrol" Target="../activeX/activeX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53975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527050" y="-4763"/>
            <a:ext cx="2160588" cy="6492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546100" y="404813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zh-CN" altLang="zh-CN" sz="2400">
              <a:solidFill>
                <a:schemeClr val="tx1"/>
              </a:solidFill>
              <a:effectLst/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532812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CN" altLang="en-US" dirty="0" smtClean="0"/>
              <a:t>第四级</a:t>
            </a:r>
          </a:p>
          <a:p>
            <a:pPr lvl="2"/>
            <a:endParaRPr lang="zh-CN" altLang="en-US" dirty="0" smtClean="0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36513" y="6496050"/>
            <a:ext cx="5873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600" b="1">
                <a:effectLst/>
                <a:latin typeface="Arial" charset="0"/>
                <a:ea typeface="+mn-ea"/>
              </a:defRPr>
            </a:lvl1pPr>
          </a:lstStyle>
          <a:p>
            <a:fld id="{D577304C-AD7F-4A47-BDC9-D60FDEFF27CC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7179" name="Group 11"/>
          <p:cNvGrpSpPr>
            <a:grpSpLocks/>
          </p:cNvGrpSpPr>
          <p:nvPr userDrawn="1"/>
        </p:nvGrpSpPr>
        <p:grpSpPr bwMode="auto">
          <a:xfrm>
            <a:off x="539750" y="1062038"/>
            <a:ext cx="8604250" cy="206375"/>
            <a:chOff x="144" y="1248"/>
            <a:chExt cx="4656" cy="201"/>
          </a:xfrm>
        </p:grpSpPr>
        <p:sp>
          <p:nvSpPr>
            <p:cNvPr id="7180" name="AutoShape 12"/>
            <p:cNvSpPr>
              <a:spLocks noChangeArrowheads="1"/>
            </p:cNvSpPr>
            <p:nvPr userDrawn="1"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1" name="AutoShape 13"/>
            <p:cNvSpPr>
              <a:spLocks noChangeArrowheads="1"/>
            </p:cNvSpPr>
            <p:nvPr userDrawn="1"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11189" y="404812"/>
            <a:ext cx="7461274" cy="66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pic>
        <p:nvPicPr>
          <p:cNvPr id="9228" name="Picture 1036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401" y="185738"/>
            <a:ext cx="501905" cy="80643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  <p:controls>
      <mc:AlternateContent xmlns:mc="http://schemas.openxmlformats.org/markup-compatibility/2006">
        <mc:Choice xmlns:v="urn:schemas-microsoft-com:vml" Requires="v">
          <p:control spid="9234" name="ShockwaveFlash1" r:id="rId5" imgW="1079632" imgH="882722"/>
        </mc:Choice>
        <mc:Fallback>
          <p:control name="ShockwaveFlash1" r:id="rId5" imgW="1079632" imgH="882722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29575" y="73025"/>
                  <a:ext cx="1079500" cy="8826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3366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ransition spd="med">
    <p:wedg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066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066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黑体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066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黑体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066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黑体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066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黑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066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黑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066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黑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066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黑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06666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黑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Font typeface="Wingdings" pitchFamily="2" charset="2"/>
        <a:buChar char="v"/>
        <a:defRPr kumimoji="1" sz="2800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Ø"/>
        <a:defRPr kumimoji="1"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楷体_GB2312" pitchFamily="49" charset="-122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6600CC"/>
        </a:buClr>
        <a:buSzPct val="75000"/>
        <a:buFont typeface="Wingdings" pitchFamily="2" charset="2"/>
        <a:buChar char="ü"/>
        <a:defRPr kumimoji="1" sz="2400" b="1">
          <a:solidFill>
            <a:srgbClr val="6600C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华文新魏" pitchFamily="2" charset="-122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 lang="zh-CN" altLang="en-US" sz="2000" b="1" baseline="0" dirty="0" smtClean="0">
          <a:solidFill>
            <a:srgbClr val="002060"/>
          </a:solidFill>
          <a:effectLst/>
          <a:latin typeface="Times New Roman" pitchFamily="18" charset="0"/>
          <a:ea typeface="华文行楷" pitchFamily="2" charset="-122"/>
          <a:cs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 b="1">
          <a:solidFill>
            <a:srgbClr val="FF33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 b="1">
          <a:solidFill>
            <a:srgbClr val="FF33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 b="1">
          <a:solidFill>
            <a:srgbClr val="FF33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 b="1">
          <a:solidFill>
            <a:srgbClr val="FF33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 b="1">
          <a:solidFill>
            <a:srgbClr val="FF33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1" y="2166934"/>
            <a:ext cx="8537603" cy="762000"/>
          </a:xfrm>
          <a:noFill/>
          <a:ln/>
        </p:spPr>
        <p:txBody>
          <a:bodyPr wrap="none" lIns="0" tIns="0" rIns="0" bIns="0"/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第</a:t>
            </a:r>
            <a:r>
              <a:rPr lang="en-US" altLang="zh-CN" sz="4400" dirty="0" smtClean="0">
                <a:solidFill>
                  <a:srgbClr val="FF0000"/>
                </a:solidFill>
              </a:rPr>
              <a:t>1</a:t>
            </a:r>
            <a:r>
              <a:rPr lang="zh-CN" altLang="en-US" sz="4400" dirty="0" smtClean="0">
                <a:solidFill>
                  <a:srgbClr val="FF0000"/>
                </a:solidFill>
              </a:rPr>
              <a:t>讲 </a:t>
            </a:r>
            <a:r>
              <a:rPr lang="en-US" altLang="zh-CN" sz="4400" dirty="0" smtClean="0">
                <a:solidFill>
                  <a:srgbClr val="FF0000"/>
                </a:solidFill>
              </a:rPr>
              <a:t>Linux</a:t>
            </a:r>
            <a:r>
              <a:rPr lang="zh-CN" altLang="en-US" sz="4400" dirty="0" smtClean="0">
                <a:solidFill>
                  <a:srgbClr val="FF0000"/>
                </a:solidFill>
              </a:rPr>
              <a:t>系统分析基础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4365625"/>
            <a:ext cx="5940425" cy="1584325"/>
          </a:xfrm>
        </p:spPr>
        <p:txBody>
          <a:bodyPr/>
          <a:lstStyle/>
          <a:p>
            <a:pPr algn="ctr"/>
            <a:r>
              <a:rPr lang="zh-CN" altLang="en-US" dirty="0"/>
              <a:t>叶保留</a:t>
            </a:r>
            <a:endParaRPr lang="zh-CN" altLang="en-US" sz="2400" dirty="0"/>
          </a:p>
          <a:p>
            <a:pPr algn="ctr"/>
            <a:r>
              <a:rPr lang="en-US" altLang="zh-CN" sz="2400" dirty="0"/>
              <a:t>yebl@nju.edu.cn</a:t>
            </a:r>
          </a:p>
          <a:p>
            <a:pPr algn="ctr"/>
            <a:r>
              <a:rPr lang="zh-CN" altLang="en-US" dirty="0"/>
              <a:t>南京大学计算机科学与技术系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lilo.conf</a:t>
            </a:r>
            <a:r>
              <a:rPr lang="zh-CN" altLang="en-US" dirty="0" smtClean="0"/>
              <a:t>修改方法</a:t>
            </a:r>
            <a:endParaRPr lang="en-US" altLang="zh-CN" dirty="0" smtClean="0"/>
          </a:p>
          <a:p>
            <a:pPr lvl="1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	image=/boot/vmlinux-2.4.7-10	// </a:t>
            </a:r>
            <a:r>
              <a:rPr lang="zh-CN" altLang="en-US" dirty="0" smtClean="0">
                <a:solidFill>
                  <a:srgbClr val="FF0000"/>
                </a:solidFill>
              </a:rPr>
              <a:t>旧内核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FF0000"/>
                </a:solidFill>
              </a:rPr>
              <a:t>label=</a:t>
            </a:r>
            <a:r>
              <a:rPr lang="en-US" altLang="zh-CN" dirty="0" err="1" smtClean="0">
                <a:solidFill>
                  <a:srgbClr val="FF0000"/>
                </a:solidFill>
              </a:rPr>
              <a:t>linux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US" altLang="zh-CN" dirty="0" smtClean="0"/>
              <a:t>	read-only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zh-CN" dirty="0" smtClean="0"/>
              <a:t>	root=/dev/</a:t>
            </a:r>
            <a:r>
              <a:rPr lang="en-US" altLang="zh-CN" dirty="0" err="1" smtClean="0"/>
              <a:t>hdal</a:t>
            </a:r>
            <a:endParaRPr lang="en-US" altLang="zh-CN" dirty="0" smtClean="0"/>
          </a:p>
          <a:p>
            <a:pPr lvl="1">
              <a:spcBef>
                <a:spcPts val="0"/>
              </a:spcBef>
              <a:buNone/>
            </a:pPr>
            <a:endParaRPr lang="en-US" altLang="zh-CN" dirty="0" smtClean="0"/>
          </a:p>
          <a:p>
            <a:pPr lvl="1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	image=/</a:t>
            </a:r>
            <a:r>
              <a:rPr lang="en-US" altLang="zh-CN" dirty="0">
                <a:solidFill>
                  <a:srgbClr val="FF0000"/>
                </a:solidFill>
              </a:rPr>
              <a:t>boot/</a:t>
            </a:r>
            <a:r>
              <a:rPr lang="en-US" altLang="zh-CN" dirty="0" err="1">
                <a:solidFill>
                  <a:srgbClr val="FF0000"/>
                </a:solidFill>
              </a:rPr>
              <a:t>vmlinuz-x.y.z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// </a:t>
            </a:r>
            <a:r>
              <a:rPr lang="zh-CN" altLang="en-US" dirty="0" smtClean="0">
                <a:solidFill>
                  <a:srgbClr val="FF0000"/>
                </a:solidFill>
              </a:rPr>
              <a:t>新内核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FF0000"/>
                </a:solidFill>
              </a:rPr>
              <a:t>label=</a:t>
            </a:r>
            <a:r>
              <a:rPr lang="en-US" altLang="zh-CN" dirty="0" err="1" smtClean="0">
                <a:solidFill>
                  <a:srgbClr val="FF0000"/>
                </a:solidFill>
              </a:rPr>
              <a:t>newkernel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US" altLang="zh-CN" dirty="0" smtClean="0"/>
              <a:t>	read-only</a:t>
            </a:r>
          </a:p>
          <a:p>
            <a:pPr lvl="1">
              <a:spcBef>
                <a:spcPts val="0"/>
              </a:spcBef>
              <a:buNone/>
            </a:pPr>
            <a:r>
              <a:rPr lang="en-US" altLang="zh-CN" dirty="0" smtClean="0"/>
              <a:t>	root=/dev/</a:t>
            </a:r>
            <a:r>
              <a:rPr lang="en-US" altLang="zh-CN" dirty="0" err="1" smtClean="0"/>
              <a:t>hdal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endParaRPr lang="en-US" altLang="zh-CN" sz="1600" dirty="0" smtClean="0"/>
          </a:p>
          <a:p>
            <a:pPr lvl="2">
              <a:spcBef>
                <a:spcPts val="0"/>
              </a:spcBef>
            </a:pPr>
            <a:r>
              <a:rPr lang="zh-CN" altLang="en-US" dirty="0" smtClean="0"/>
              <a:t>注意：必须</a:t>
            </a:r>
            <a:r>
              <a:rPr lang="zh-CN" altLang="zh-CN" dirty="0" smtClean="0"/>
              <a:t>运行</a:t>
            </a:r>
            <a:r>
              <a:rPr lang="en-US" altLang="zh-CN" dirty="0" err="1" smtClean="0"/>
              <a:t>lilo</a:t>
            </a:r>
            <a:r>
              <a:rPr lang="zh-CN" altLang="en-US" dirty="0" smtClean="0"/>
              <a:t>命令将激活新配置。如果是</a:t>
            </a:r>
            <a:r>
              <a:rPr lang="en-US" altLang="zh-CN" dirty="0" smtClean="0"/>
              <a:t>grub</a:t>
            </a:r>
            <a:r>
              <a:rPr lang="zh-CN" altLang="en-US" dirty="0" smtClean="0"/>
              <a:t>，则不需要。</a:t>
            </a:r>
            <a:endParaRPr lang="zh-CN" altLang="en-US" sz="1600" dirty="0" smtClean="0"/>
          </a:p>
          <a:p>
            <a:pPr lvl="1">
              <a:spcBef>
                <a:spcPts val="0"/>
              </a:spcBef>
            </a:pP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内核的编译、安装过程</a:t>
            </a:r>
            <a:r>
              <a:rPr lang="en-US" altLang="zh-CN" dirty="0" smtClean="0"/>
              <a:t>(</a:t>
            </a:r>
            <a:r>
              <a:rPr lang="zh-CN" altLang="en-US" dirty="0" smtClean="0"/>
              <a:t>续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41325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内核编译</a:t>
            </a:r>
            <a:endParaRPr lang="en-US" altLang="zh-CN" dirty="0" smtClean="0"/>
          </a:p>
          <a:p>
            <a:r>
              <a:rPr lang="zh-CN" altLang="en-US" dirty="0" smtClean="0"/>
              <a:t>添加内核模块</a:t>
            </a:r>
            <a:endParaRPr lang="en-US" altLang="zh-CN" dirty="0" smtClean="0"/>
          </a:p>
          <a:p>
            <a:r>
              <a:rPr lang="zh-CN" altLang="en-US" dirty="0" smtClean="0"/>
              <a:t>生成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发布包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实验内容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6809012"/>
      </p:ext>
    </p:extLst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nsmod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命令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将模块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以目标代码的形式插入到内核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只有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超级用户才能使用这个命令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，命令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格式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</a:t>
            </a:r>
            <a:r>
              <a:rPr lang="en-US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insmod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[path] </a:t>
            </a:r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modulename.c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rmmod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命令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将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已经插入内核的模块从内核中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移出，命令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格式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rmmod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[path] </a:t>
            </a:r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modulename.c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lsmod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命令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显示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当前系统中正在使用的模块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信息，命令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格式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lsmod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ksyms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命令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显示</a:t>
            </a:r>
            <a:r>
              <a: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内核符号和模块符号表的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信息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内核模块常用操作命令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870854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内核模块的定义方式</a:t>
            </a:r>
            <a:endParaRPr lang="zh-CN" altLang="en-US" dirty="0"/>
          </a:p>
        </p:txBody>
      </p:sp>
      <p:pic>
        <p:nvPicPr>
          <p:cNvPr id="1161218" name="Picture 2" descr="简单 LKM 的源代码视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43" y="1628800"/>
            <a:ext cx="769456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椭圆 4"/>
          <p:cNvSpPr/>
          <p:nvPr/>
        </p:nvSpPr>
        <p:spPr bwMode="auto">
          <a:xfrm>
            <a:off x="3347864" y="3356992"/>
            <a:ext cx="1224136" cy="50405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None/>
              <a:tabLst/>
            </a:pPr>
            <a:endParaRPr kumimoji="1" lang="zh-CN" altLang="en-US" sz="1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3347864" y="4581128"/>
            <a:ext cx="1224136" cy="50405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None/>
              <a:tabLst/>
            </a:pPr>
            <a:endParaRPr kumimoji="1" lang="zh-CN" altLang="en-US" sz="1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4716016" y="3717032"/>
            <a:ext cx="504056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13" name="直接连接符 12"/>
          <p:cNvCxnSpPr/>
          <p:nvPr/>
        </p:nvCxnSpPr>
        <p:spPr bwMode="auto">
          <a:xfrm>
            <a:off x="4716016" y="4941168"/>
            <a:ext cx="504056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</p:spTree>
    <p:extLst>
      <p:ext uri="{BB962C8B-B14F-4D97-AF65-F5344CB8AC3E}">
        <p14:creationId xmlns:p14="http://schemas.microsoft.com/office/powerpoint/2010/main" val="180569663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程序代码：</a:t>
            </a:r>
            <a:r>
              <a:rPr lang="en-US" altLang="zh-CN" dirty="0" err="1" smtClean="0"/>
              <a:t>helloworld.c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内核模块示例：简单示例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87624" y="1700808"/>
            <a:ext cx="734481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#include &lt;</a:t>
            </a:r>
            <a:r>
              <a:rPr lang="en-US" altLang="zh-CN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linux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/</a:t>
            </a:r>
            <a:r>
              <a:rPr lang="en-US" altLang="zh-CN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init.h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&gt;    //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包含模块初始化和清理函数的定义</a:t>
            </a:r>
            <a:endParaRPr lang="en-US" altLang="zh-CN" sz="20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#include &lt;</a:t>
            </a:r>
            <a:r>
              <a:rPr lang="en-US" altLang="zh-CN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linux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/</a:t>
            </a:r>
            <a:r>
              <a:rPr lang="en-US" altLang="zh-CN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module.h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&gt;  //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包含加载模块需要的函数和符号定义</a:t>
            </a:r>
            <a:endParaRPr lang="en-US" altLang="zh-CN" sz="20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//</a:t>
            </a:r>
            <a:r>
              <a:rPr lang="zh-CN" altLang="en-US" sz="2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模块许可声明，否则会提示</a:t>
            </a:r>
            <a:r>
              <a:rPr lang="en-US" altLang="zh-CN" sz="2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”kernel tainted”</a:t>
            </a:r>
            <a:r>
              <a:rPr lang="zh-CN" altLang="en-US" sz="2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警告</a:t>
            </a:r>
            <a:r>
              <a:rPr lang="zh-CN" altLang="en-US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信息</a:t>
            </a:r>
            <a:endParaRPr lang="en-US" altLang="zh-CN" sz="20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MODILE_LICENSE</a:t>
            </a:r>
            <a:r>
              <a:rPr lang="en-US" altLang="zh-CN" sz="2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(“GPL</a:t>
            </a:r>
            <a:r>
              <a:rPr lang="en-US" altLang="zh-CN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”) </a:t>
            </a:r>
            <a:r>
              <a:rPr lang="zh-CN" altLang="en-US" sz="2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endParaRPr lang="en-US" altLang="zh-CN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static 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hello_init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(void</a:t>
            </a: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  {</a:t>
            </a: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printk</a:t>
            </a: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(“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&lt;1&gt;</a:t>
            </a: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Hello World!\n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”); //&lt;1&gt;</a:t>
            </a:r>
            <a:r>
              <a:rPr lang="zh-CN" alt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表示消息的优先级</a:t>
            </a:r>
            <a:endParaRPr lang="en-US" altLang="zh-CN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return </a:t>
            </a: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0;</a:t>
            </a: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} </a:t>
            </a: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static void 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hello_exit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(void</a:t>
            </a: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 {</a:t>
            </a: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printk</a:t>
            </a: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(“&lt;1&gt; Goodbye!\n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”);</a:t>
            </a:r>
          </a:p>
          <a:p>
            <a:pPr marL="0" lvl="1">
              <a:spcBef>
                <a:spcPts val="0"/>
              </a:spcBef>
            </a:pP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}</a:t>
            </a:r>
          </a:p>
          <a:p>
            <a:pPr marL="0" lvl="1">
              <a:spcBef>
                <a:spcPts val="0"/>
              </a:spcBef>
            </a:pPr>
            <a:r>
              <a:rPr lang="en-US" altLang="zh-CN" sz="2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//</a:t>
            </a:r>
            <a:r>
              <a:rPr lang="zh-CN" altLang="en-US" sz="20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以下</a:t>
            </a:r>
            <a:r>
              <a:rPr lang="zh-CN" altLang="en-US" sz="2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两个宏注册和清理函数，两者必须配对且顺序不能调换</a:t>
            </a:r>
            <a:endParaRPr lang="en-US" altLang="zh-CN" sz="20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module_init</a:t>
            </a:r>
            <a:r>
              <a:rPr lang="en-US" altLang="zh-CN" sz="2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zh-CN" sz="20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hello_init</a:t>
            </a:r>
            <a:r>
              <a:rPr lang="en-US" altLang="zh-CN" sz="2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module_exit</a:t>
            </a:r>
            <a:r>
              <a:rPr lang="en-US" altLang="zh-CN" sz="2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zh-CN" sz="20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hello_exit</a:t>
            </a:r>
            <a:r>
              <a:rPr lang="en-US" altLang="zh-CN" sz="2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altLang="zh-CN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内核环境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11188" y="1158115"/>
            <a:ext cx="8532812" cy="54498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dirty="0" err="1" smtClean="0"/>
              <a:t>Makefile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pPr>
              <a:spcBef>
                <a:spcPts val="0"/>
              </a:spcBef>
            </a:pPr>
            <a:endParaRPr lang="en-US" altLang="zh-CN" dirty="0" smtClean="0"/>
          </a:p>
          <a:p>
            <a:pPr>
              <a:spcBef>
                <a:spcPts val="0"/>
              </a:spcBef>
            </a:pPr>
            <a:endParaRPr lang="en-US" altLang="zh-CN" dirty="0" smtClean="0"/>
          </a:p>
          <a:p>
            <a:pPr>
              <a:spcBef>
                <a:spcPts val="0"/>
              </a:spcBef>
            </a:pPr>
            <a:endParaRPr lang="en-US" altLang="zh-CN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zh-CN" dirty="0" smtClean="0"/>
          </a:p>
          <a:p>
            <a:pPr>
              <a:spcBef>
                <a:spcPts val="0"/>
              </a:spcBef>
            </a:pPr>
            <a:endParaRPr lang="en-US" altLang="zh-CN" dirty="0" smtClean="0"/>
          </a:p>
          <a:p>
            <a:pPr>
              <a:spcBef>
                <a:spcPts val="0"/>
              </a:spcBef>
            </a:pPr>
            <a:r>
              <a:rPr lang="zh-CN" altLang="en-US" dirty="0" smtClean="0"/>
              <a:t>编译、安装方法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r>
              <a:rPr lang="zh-CN" altLang="en-US" sz="2200" dirty="0" smtClean="0"/>
              <a:t>执行</a:t>
            </a:r>
            <a:r>
              <a:rPr lang="en-US" altLang="zh-CN" sz="2200" dirty="0" smtClean="0">
                <a:solidFill>
                  <a:srgbClr val="FF0000"/>
                </a:solidFill>
              </a:rPr>
              <a:t>make</a:t>
            </a:r>
            <a:r>
              <a:rPr lang="zh-CN" altLang="en-US" sz="2200" dirty="0" smtClean="0"/>
              <a:t>命令，生成</a:t>
            </a:r>
            <a:r>
              <a:rPr lang="en-US" altLang="zh-CN" sz="2200" dirty="0" err="1" smtClean="0"/>
              <a:t>helloworld.ko</a:t>
            </a:r>
            <a:r>
              <a:rPr lang="zh-CN" altLang="en-US" sz="2200" dirty="0" smtClean="0"/>
              <a:t>文件</a:t>
            </a:r>
            <a:endParaRPr lang="en-US" altLang="zh-CN" sz="2200" dirty="0" smtClean="0"/>
          </a:p>
          <a:p>
            <a:pPr lvl="1">
              <a:spcBef>
                <a:spcPts val="0"/>
              </a:spcBef>
            </a:pPr>
            <a:r>
              <a:rPr lang="zh-CN" altLang="en-US" sz="2200" dirty="0" smtClean="0"/>
              <a:t>执行内核模块装入命令 </a:t>
            </a:r>
            <a:r>
              <a:rPr lang="en-US" altLang="zh-CN" sz="2200" dirty="0" err="1" smtClean="0">
                <a:solidFill>
                  <a:srgbClr val="FF0000"/>
                </a:solidFill>
              </a:rPr>
              <a:t>insmod</a:t>
            </a:r>
            <a:r>
              <a:rPr lang="en-US" altLang="zh-CN" sz="2200" dirty="0" smtClean="0">
                <a:solidFill>
                  <a:srgbClr val="FF0000"/>
                </a:solidFill>
              </a:rPr>
              <a:t> </a:t>
            </a:r>
            <a:r>
              <a:rPr lang="en-US" altLang="zh-CN" sz="2200" dirty="0" err="1" smtClean="0">
                <a:solidFill>
                  <a:srgbClr val="FF0000"/>
                </a:solidFill>
              </a:rPr>
              <a:t>helloworld.ko</a:t>
            </a:r>
            <a:endParaRPr lang="en-US" altLang="zh-CN" sz="2200" dirty="0" smtClean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</a:pPr>
            <a:r>
              <a:rPr lang="zh-CN" altLang="en-US" sz="2200" dirty="0" smtClean="0"/>
              <a:t>屏幕将显示“</a:t>
            </a:r>
            <a:r>
              <a:rPr lang="en-US" altLang="zh-CN" sz="2200" dirty="0" smtClean="0"/>
              <a:t>Hello World</a:t>
            </a:r>
            <a:r>
              <a:rPr lang="zh-CN" altLang="en-US" sz="2200" dirty="0" smtClean="0"/>
              <a:t>”</a:t>
            </a:r>
            <a:endParaRPr lang="en-US" altLang="zh-CN" sz="2200" dirty="0" smtClean="0"/>
          </a:p>
          <a:p>
            <a:pPr lvl="1">
              <a:spcBef>
                <a:spcPts val="0"/>
              </a:spcBef>
            </a:pPr>
            <a:r>
              <a:rPr lang="zh-CN" altLang="en-US" sz="2200" dirty="0" smtClean="0"/>
              <a:t>执行命令</a:t>
            </a:r>
            <a:r>
              <a:rPr lang="en-US" altLang="zh-CN" sz="2200" dirty="0" err="1" smtClean="0">
                <a:solidFill>
                  <a:srgbClr val="FF0000"/>
                </a:solidFill>
              </a:rPr>
              <a:t>lsmod</a:t>
            </a:r>
            <a:r>
              <a:rPr lang="zh-CN" altLang="en-US" sz="2200" dirty="0" smtClean="0"/>
              <a:t>显示模块状态信息</a:t>
            </a:r>
            <a:endParaRPr lang="en-US" altLang="zh-CN" sz="2200" dirty="0" smtClean="0"/>
          </a:p>
          <a:p>
            <a:pPr lvl="2">
              <a:spcBef>
                <a:spcPts val="0"/>
              </a:spcBef>
            </a:pPr>
            <a:r>
              <a:rPr lang="en-US" altLang="zh-CN" sz="2200" dirty="0" smtClean="0"/>
              <a:t>Module	Size	Used	by</a:t>
            </a:r>
          </a:p>
          <a:p>
            <a:pPr lvl="2">
              <a:spcBef>
                <a:spcPts val="0"/>
              </a:spcBef>
            </a:pPr>
            <a:r>
              <a:rPr lang="en-US" altLang="zh-CN" sz="2200" dirty="0" err="1"/>
              <a:t>h</a:t>
            </a:r>
            <a:r>
              <a:rPr lang="en-US" altLang="zh-CN" sz="2200" dirty="0" err="1" smtClean="0"/>
              <a:t>elloworld</a:t>
            </a:r>
            <a:r>
              <a:rPr lang="en-US" altLang="zh-CN" sz="2200" dirty="0" smtClean="0"/>
              <a:t>	464	0	(unused)</a:t>
            </a:r>
          </a:p>
          <a:p>
            <a:pPr lvl="1">
              <a:spcBef>
                <a:spcPts val="0"/>
              </a:spcBef>
            </a:pPr>
            <a:r>
              <a:rPr lang="zh-CN" altLang="en-US" sz="2200" dirty="0"/>
              <a:t>执行内核</a:t>
            </a:r>
            <a:r>
              <a:rPr lang="zh-CN" altLang="en-US" sz="2200" dirty="0" smtClean="0"/>
              <a:t>模块</a:t>
            </a:r>
            <a:r>
              <a:rPr lang="zh-CN" altLang="en-US" sz="2200" dirty="0"/>
              <a:t>卸载</a:t>
            </a:r>
            <a:r>
              <a:rPr lang="zh-CN" altLang="en-US" sz="2200" dirty="0" smtClean="0"/>
              <a:t>命令 </a:t>
            </a:r>
            <a:r>
              <a:rPr lang="en-US" altLang="zh-CN" sz="2200" dirty="0" err="1">
                <a:solidFill>
                  <a:srgbClr val="FF0000"/>
                </a:solidFill>
              </a:rPr>
              <a:t>rm</a:t>
            </a:r>
            <a:r>
              <a:rPr lang="en-US" altLang="zh-CN" sz="2200" dirty="0" err="1" smtClean="0">
                <a:solidFill>
                  <a:srgbClr val="FF0000"/>
                </a:solidFill>
              </a:rPr>
              <a:t>mod</a:t>
            </a:r>
            <a:r>
              <a:rPr lang="en-US" altLang="zh-CN" sz="2200" dirty="0" smtClean="0">
                <a:solidFill>
                  <a:srgbClr val="FF0000"/>
                </a:solidFill>
              </a:rPr>
              <a:t> </a:t>
            </a:r>
            <a:r>
              <a:rPr lang="en-US" altLang="zh-CN" sz="2200" dirty="0" err="1" smtClean="0">
                <a:solidFill>
                  <a:srgbClr val="FF0000"/>
                </a:solidFill>
              </a:rPr>
              <a:t>helloworld</a:t>
            </a:r>
            <a:endParaRPr lang="en-US" altLang="zh-CN" sz="2200" dirty="0" smtClean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</a:pPr>
            <a:r>
              <a:rPr lang="zh-CN" altLang="en-US" sz="2200" dirty="0"/>
              <a:t>屏幕将显示</a:t>
            </a:r>
            <a:r>
              <a:rPr lang="zh-CN" altLang="en-US" sz="2200" dirty="0" smtClean="0"/>
              <a:t>“</a:t>
            </a:r>
            <a:r>
              <a:rPr lang="en-US" altLang="zh-CN" sz="2200" dirty="0" smtClean="0"/>
              <a:t>Goodbye!</a:t>
            </a:r>
            <a:r>
              <a:rPr lang="zh-CN" altLang="en-US" sz="2200" dirty="0" smtClean="0"/>
              <a:t>”</a:t>
            </a:r>
            <a:endParaRPr lang="en-US" altLang="zh-CN" sz="2200" dirty="0"/>
          </a:p>
          <a:p>
            <a:pPr lvl="2">
              <a:spcBef>
                <a:spcPts val="0"/>
              </a:spcBef>
            </a:pPr>
            <a:endParaRPr lang="en-US" altLang="zh-CN" sz="22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endParaRPr lang="en-US" altLang="zh-CN" sz="2200" dirty="0"/>
          </a:p>
          <a:p>
            <a:pPr lvl="2">
              <a:spcBef>
                <a:spcPts val="0"/>
              </a:spcBef>
            </a:pPr>
            <a:endParaRPr lang="zh-CN" altLang="en-US" sz="2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15</a:t>
            </a:fld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内核模块示例：简单示例</a:t>
            </a:r>
            <a:endParaRPr lang="zh-CN" altLang="en-US" dirty="0"/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内核环境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99592" y="1628800"/>
            <a:ext cx="80648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TARGET = 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helloworld</a:t>
            </a:r>
            <a:endParaRPr lang="en-US" altLang="zh-CN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KDIR = /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usr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/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src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/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linux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</a:t>
            </a:r>
            <a:r>
              <a:rPr lang="en-US" altLang="zh-CN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//</a:t>
            </a:r>
            <a:r>
              <a:rPr lang="zh-CN" altLang="en-US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表示内核源代码最高层目录的位置</a:t>
            </a:r>
            <a:endParaRPr lang="en-US" altLang="zh-CN" sz="20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0" lvl="1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PWD = $ (shell 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pwd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  </a:t>
            </a:r>
            <a:endParaRPr lang="en-US" altLang="zh-CN" sz="2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0" lvl="1">
              <a:spcBef>
                <a:spcPts val="0"/>
              </a:spcBef>
            </a:pPr>
            <a:r>
              <a:rPr lang="en-US" altLang="zh-CN" sz="2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bj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-m += $ (TARGET) .o   </a:t>
            </a:r>
            <a:r>
              <a:rPr lang="en-US" altLang="zh-CN" sz="2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// </a:t>
            </a:r>
            <a:r>
              <a:rPr lang="en-US" altLang="zh-CN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obj</a:t>
            </a:r>
            <a:r>
              <a:rPr lang="en-US" altLang="zh-CN" sz="20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-m</a:t>
            </a:r>
            <a:r>
              <a:rPr lang="zh-CN" altLang="en-US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指示</a:t>
            </a:r>
            <a:r>
              <a:rPr lang="en-US" altLang="zh-CN" sz="20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kbuild</a:t>
            </a:r>
            <a:r>
              <a:rPr lang="zh-CN" altLang="en-US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，将</a:t>
            </a:r>
            <a:r>
              <a:rPr lang="en-US" altLang="zh-CN" sz="2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(TARGET</a:t>
            </a:r>
            <a:r>
              <a:rPr lang="en-US" altLang="zh-CN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zh-CN" altLang="en-US" sz="2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编译成内核模块</a:t>
            </a:r>
            <a:endParaRPr lang="en-US" altLang="zh-CN" sz="20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0" lvl="1">
              <a:spcBef>
                <a:spcPts val="0"/>
              </a:spcBef>
            </a:pP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efault:</a:t>
            </a:r>
          </a:p>
          <a:p>
            <a:pPr marL="0" lvl="1">
              <a:spcBef>
                <a:spcPts val="0"/>
              </a:spcBef>
            </a:pPr>
            <a:r>
              <a:rPr lang="en-US" altLang="zh-CN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make –C $ (KDIR) M = $ (PWD) modules </a:t>
            </a:r>
            <a:endParaRPr lang="en-US" altLang="zh-CN" sz="2000" b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7610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内核编译</a:t>
            </a:r>
            <a:endParaRPr lang="en-US" altLang="zh-CN" dirty="0" smtClean="0"/>
          </a:p>
          <a:p>
            <a:r>
              <a:rPr lang="zh-CN" altLang="en-US" dirty="0" smtClean="0"/>
              <a:t>添加内核模块</a:t>
            </a:r>
            <a:endParaRPr lang="en-US" altLang="zh-CN" dirty="0" smtClean="0"/>
          </a:p>
          <a:p>
            <a:r>
              <a:rPr lang="zh-CN" altLang="en-US" dirty="0" smtClean="0"/>
              <a:t>生成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发布包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16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实验内容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6809012"/>
      </p:ext>
    </p:extLst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A5FC5-ED89-4A64-81E3-2483CC074A0C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可移植</a:t>
            </a:r>
            <a:r>
              <a:rPr lang="en-US" altLang="zh-CN" dirty="0" smtClean="0"/>
              <a:t>GNU </a:t>
            </a:r>
            <a:r>
              <a:rPr lang="zh-CN" altLang="en-US" dirty="0" smtClean="0"/>
              <a:t>包的</a:t>
            </a:r>
            <a:r>
              <a:rPr lang="zh-CN" altLang="en-US" dirty="0"/>
              <a:t>典型</a:t>
            </a:r>
            <a:r>
              <a:rPr lang="zh-CN" altLang="en-US" dirty="0" smtClean="0"/>
              <a:t>安装方法</a:t>
            </a:r>
            <a:endParaRPr lang="zh-CN" altLang="en-US" dirty="0"/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36699"/>
            <a:ext cx="8532812" cy="5449887"/>
          </a:xfrm>
        </p:spPr>
        <p:txBody>
          <a:bodyPr/>
          <a:lstStyle/>
          <a:p>
            <a:r>
              <a:rPr lang="zh-CN" altLang="en-US" dirty="0" smtClean="0"/>
              <a:t>下载</a:t>
            </a:r>
            <a:r>
              <a:rPr lang="zh-CN" altLang="en-US" dirty="0"/>
              <a:t>源代码包</a:t>
            </a:r>
            <a:r>
              <a:rPr lang="en-US" altLang="zh-CN" dirty="0"/>
              <a:t>foo-1.0.tar.gz</a:t>
            </a:r>
          </a:p>
          <a:p>
            <a:r>
              <a:rPr lang="en-US" altLang="zh-CN" dirty="0"/>
              <a:t>tar </a:t>
            </a:r>
            <a:r>
              <a:rPr lang="en-US" altLang="zh-CN" dirty="0" err="1"/>
              <a:t>xvzf</a:t>
            </a:r>
            <a:r>
              <a:rPr lang="en-US" altLang="zh-CN" dirty="0"/>
              <a:t> foo-1.0.tar.gz</a:t>
            </a:r>
          </a:p>
          <a:p>
            <a:r>
              <a:rPr lang="en-US" altLang="zh-CN" dirty="0" err="1"/>
              <a:t>cd</a:t>
            </a:r>
            <a:r>
              <a:rPr lang="en-US" altLang="zh-CN" dirty="0"/>
              <a:t> foo-1.0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./configure</a:t>
            </a:r>
          </a:p>
          <a:p>
            <a:r>
              <a:rPr lang="en-US" altLang="zh-CN" dirty="0"/>
              <a:t>make</a:t>
            </a:r>
          </a:p>
          <a:p>
            <a:r>
              <a:rPr lang="en-US" altLang="zh-CN" dirty="0"/>
              <a:t>(</a:t>
            </a:r>
            <a:r>
              <a:rPr lang="en-US" altLang="zh-CN" dirty="0" err="1"/>
              <a:t>su</a:t>
            </a:r>
            <a:r>
              <a:rPr lang="en-US" altLang="zh-CN" dirty="0"/>
              <a:t>) make install</a:t>
            </a:r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  <p:sp>
        <p:nvSpPr>
          <p:cNvPr id="1041412" name="AutoShape 4"/>
          <p:cNvSpPr>
            <a:spLocks noChangeArrowheads="1"/>
          </p:cNvSpPr>
          <p:nvPr/>
        </p:nvSpPr>
        <p:spPr bwMode="auto">
          <a:xfrm>
            <a:off x="4643438" y="1928802"/>
            <a:ext cx="2952750" cy="720725"/>
          </a:xfrm>
          <a:prstGeom prst="wedgeRectCallout">
            <a:avLst>
              <a:gd name="adj1" fmla="val -116361"/>
              <a:gd name="adj2" fmla="val 105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zh-CN" altLang="en-US" sz="2000" b="1" dirty="0">
                <a:effectLst/>
                <a:latin typeface="+mn-lt"/>
              </a:rPr>
              <a:t>问题</a:t>
            </a:r>
            <a:r>
              <a:rPr kumimoji="0" lang="en-US" altLang="zh-CN" sz="2000" b="1" dirty="0">
                <a:effectLst/>
                <a:latin typeface="+mn-lt"/>
              </a:rPr>
              <a:t>1</a:t>
            </a:r>
            <a:r>
              <a:rPr kumimoji="0" lang="zh-CN" altLang="en-US" sz="2000" b="1" dirty="0">
                <a:effectLst/>
                <a:latin typeface="+mn-lt"/>
              </a:rPr>
              <a:t>：配置</a:t>
            </a:r>
            <a:r>
              <a:rPr kumimoji="0" lang="zh-CN" altLang="en-US" sz="2000" b="1" dirty="0" smtClean="0">
                <a:effectLst/>
                <a:latin typeface="+mn-lt"/>
              </a:rPr>
              <a:t>脚</a:t>
            </a:r>
            <a:r>
              <a:rPr kumimoji="0" lang="en-US" altLang="zh-CN" sz="2000" b="1" dirty="0" smtClean="0">
                <a:effectLst/>
                <a:latin typeface="+mn-lt"/>
              </a:rPr>
              <a:t>configure</a:t>
            </a:r>
            <a:r>
              <a:rPr kumimoji="0" lang="zh-CN" altLang="en-US" sz="2000" b="1" dirty="0" smtClean="0">
                <a:effectLst/>
                <a:latin typeface="+mn-lt"/>
              </a:rPr>
              <a:t>是如何生成</a:t>
            </a:r>
            <a:r>
              <a:rPr kumimoji="0" lang="zh-CN" altLang="en-US" sz="2000" b="1" dirty="0">
                <a:effectLst/>
                <a:latin typeface="+mn-lt"/>
              </a:rPr>
              <a:t>的？</a:t>
            </a:r>
          </a:p>
        </p:txBody>
      </p:sp>
      <p:sp>
        <p:nvSpPr>
          <p:cNvPr id="1041413" name="AutoShape 5"/>
          <p:cNvSpPr>
            <a:spLocks noChangeArrowheads="1"/>
          </p:cNvSpPr>
          <p:nvPr/>
        </p:nvSpPr>
        <p:spPr bwMode="auto">
          <a:xfrm>
            <a:off x="4000496" y="3067052"/>
            <a:ext cx="3168650" cy="719138"/>
          </a:xfrm>
          <a:prstGeom prst="wedgeRectCallout">
            <a:avLst>
              <a:gd name="adj1" fmla="val -90079"/>
              <a:gd name="adj2" fmla="val -49778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</a:pPr>
            <a:r>
              <a:rPr kumimoji="0" lang="zh-CN" altLang="en-US" sz="2000" b="1" dirty="0">
                <a:effectLst/>
                <a:latin typeface="+mn-lt"/>
              </a:rPr>
              <a:t>问题</a:t>
            </a:r>
            <a:r>
              <a:rPr kumimoji="0" lang="en-US" altLang="zh-CN" sz="2000" b="1" dirty="0">
                <a:effectLst/>
                <a:latin typeface="+mn-lt"/>
              </a:rPr>
              <a:t>2</a:t>
            </a:r>
            <a:r>
              <a:rPr kumimoji="0" lang="zh-CN" altLang="en-US" sz="2000" b="1" dirty="0">
                <a:effectLst/>
                <a:latin typeface="+mn-lt"/>
              </a:rPr>
              <a:t>：</a:t>
            </a:r>
            <a:r>
              <a:rPr kumimoji="0" lang="en-US" altLang="zh-CN" sz="2000" b="1" dirty="0">
                <a:effectLst/>
                <a:latin typeface="+mn-lt"/>
              </a:rPr>
              <a:t>configure</a:t>
            </a:r>
            <a:r>
              <a:rPr kumimoji="0" lang="zh-CN" altLang="en-US" sz="2000" b="1" dirty="0">
                <a:effectLst/>
                <a:latin typeface="+mn-lt"/>
              </a:rPr>
              <a:t>脚本怎么知道该如何生成</a:t>
            </a:r>
            <a:r>
              <a:rPr kumimoji="0" lang="en-US" altLang="zh-CN" sz="2000" b="1" dirty="0" err="1" smtClean="0">
                <a:effectLst/>
                <a:latin typeface="+mn-lt"/>
              </a:rPr>
              <a:t>Makefile</a:t>
            </a:r>
            <a:r>
              <a:rPr kumimoji="0" lang="zh-CN" altLang="en-US" sz="2000" b="1" dirty="0" smtClean="0">
                <a:effectLst/>
                <a:latin typeface="+mn-lt"/>
              </a:rPr>
              <a:t>？</a:t>
            </a:r>
            <a:endParaRPr kumimoji="0" lang="en-US" altLang="zh-CN" sz="2000" b="1" dirty="0">
              <a:effectLst/>
              <a:latin typeface="+mn-lt"/>
            </a:endParaRPr>
          </a:p>
        </p:txBody>
      </p:sp>
      <p:sp>
        <p:nvSpPr>
          <p:cNvPr id="1041414" name="AutoShape 6"/>
          <p:cNvSpPr>
            <a:spLocks noChangeArrowheads="1"/>
          </p:cNvSpPr>
          <p:nvPr/>
        </p:nvSpPr>
        <p:spPr bwMode="auto">
          <a:xfrm>
            <a:off x="1500166" y="4500570"/>
            <a:ext cx="6143668" cy="17859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CN" altLang="en-US" sz="2400" b="1" dirty="0">
                <a:effectLst/>
                <a:latin typeface="+mn-lt"/>
              </a:rPr>
              <a:t>幕后</a:t>
            </a:r>
            <a:r>
              <a:rPr kumimoji="0" lang="zh-CN" altLang="en-US" sz="2400" b="1" dirty="0" smtClean="0">
                <a:effectLst/>
                <a:latin typeface="+mn-lt"/>
              </a:rPr>
              <a:t>英雄：</a:t>
            </a:r>
            <a:r>
              <a:rPr kumimoji="0" lang="en-US" altLang="zh-CN" sz="2400" b="1" dirty="0" smtClean="0">
                <a:effectLst/>
                <a:latin typeface="+mn-lt"/>
              </a:rPr>
              <a:t>GNU </a:t>
            </a:r>
            <a:r>
              <a:rPr kumimoji="0" lang="en-US" altLang="zh-CN" sz="2400" b="1" dirty="0">
                <a:effectLst/>
                <a:latin typeface="+mn-lt"/>
              </a:rPr>
              <a:t>Auto </a:t>
            </a:r>
            <a:r>
              <a:rPr kumimoji="0" lang="zh-CN" altLang="en-US" sz="2400" b="1" dirty="0" smtClean="0">
                <a:effectLst/>
                <a:latin typeface="+mn-lt"/>
              </a:rPr>
              <a:t>工具</a:t>
            </a:r>
            <a:endParaRPr kumimoji="0" lang="en-US" altLang="zh-CN" sz="2400" b="1" dirty="0" smtClean="0">
              <a:effectLst/>
              <a:latin typeface="+mn-lt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2400" b="1" dirty="0" err="1" smtClean="0">
                <a:solidFill>
                  <a:srgbClr val="0000FF"/>
                </a:solidFill>
                <a:effectLst/>
                <a:latin typeface="+mn-lt"/>
              </a:rPr>
              <a:t>autoconf</a:t>
            </a:r>
            <a:r>
              <a:rPr kumimoji="0" lang="en-US" altLang="zh-CN" sz="2400" b="1" dirty="0">
                <a:solidFill>
                  <a:srgbClr val="0000FF"/>
                </a:solidFill>
                <a:effectLst/>
                <a:latin typeface="+mn-lt"/>
              </a:rPr>
              <a:t>, </a:t>
            </a:r>
            <a:r>
              <a:rPr kumimoji="0" lang="en-US" altLang="zh-CN" sz="2400" b="1" dirty="0" err="1">
                <a:solidFill>
                  <a:srgbClr val="0000FF"/>
                </a:solidFill>
                <a:effectLst/>
                <a:latin typeface="+mn-lt"/>
              </a:rPr>
              <a:t>automake</a:t>
            </a:r>
            <a:r>
              <a:rPr kumimoji="0" lang="en-US" altLang="zh-CN" sz="2400" b="1" dirty="0">
                <a:solidFill>
                  <a:srgbClr val="0000FF"/>
                </a:solidFill>
                <a:effectLst/>
                <a:latin typeface="+mn-lt"/>
              </a:rPr>
              <a:t>,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2400" b="1" dirty="0" err="1">
                <a:solidFill>
                  <a:srgbClr val="0000FF"/>
                </a:solidFill>
                <a:effectLst/>
                <a:latin typeface="+mn-lt"/>
              </a:rPr>
              <a:t>libtool</a:t>
            </a:r>
            <a:r>
              <a:rPr kumimoji="0" lang="en-US" altLang="zh-CN" sz="2400" b="1" dirty="0">
                <a:solidFill>
                  <a:srgbClr val="0000FF"/>
                </a:solidFill>
                <a:effectLst/>
                <a:latin typeface="+mn-lt"/>
              </a:rPr>
              <a:t>, </a:t>
            </a:r>
            <a:r>
              <a:rPr kumimoji="0" lang="en-US" altLang="zh-CN" sz="2400" b="1" dirty="0" err="1">
                <a:solidFill>
                  <a:srgbClr val="0000FF"/>
                </a:solidFill>
                <a:effectLst/>
                <a:latin typeface="+mn-lt"/>
              </a:rPr>
              <a:t>autoscan</a:t>
            </a:r>
            <a:r>
              <a:rPr kumimoji="0" lang="en-US" altLang="zh-CN" sz="2400" b="1" dirty="0">
                <a:solidFill>
                  <a:srgbClr val="0000FF"/>
                </a:solidFill>
                <a:effectLst/>
                <a:latin typeface="+mn-lt"/>
              </a:rPr>
              <a:t>,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2400" b="1" dirty="0" err="1">
                <a:solidFill>
                  <a:srgbClr val="0000FF"/>
                </a:solidFill>
                <a:effectLst/>
                <a:latin typeface="+mn-lt"/>
              </a:rPr>
              <a:t>autoheader</a:t>
            </a:r>
            <a:r>
              <a:rPr kumimoji="0" lang="en-US" altLang="zh-CN" sz="2400" b="1" dirty="0" smtClean="0">
                <a:solidFill>
                  <a:srgbClr val="0000FF"/>
                </a:solidFill>
                <a:effectLst/>
                <a:latin typeface="+mn-lt"/>
              </a:rPr>
              <a:t>……</a:t>
            </a:r>
            <a:endParaRPr kumimoji="0" lang="en-US" altLang="zh-CN" sz="2400" b="1" dirty="0">
              <a:solidFill>
                <a:srgbClr val="0000FF"/>
              </a:solidFill>
              <a:effectLst/>
              <a:latin typeface="+mn-lt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2" grpId="0" animBg="1"/>
      <p:bldP spid="1041413" grpId="0" animBg="1"/>
      <p:bldP spid="10414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CB58A-881C-4E5E-A0EB-27975AEA81A4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en-US" altLang="en-US" dirty="0" err="1" smtClean="0"/>
              <a:t>框架图</a:t>
            </a:r>
            <a:endParaRPr lang="zh-CN" altLang="en-US" dirty="0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1044484" name="Oval 4"/>
          <p:cNvSpPr>
            <a:spLocks noChangeArrowheads="1"/>
          </p:cNvSpPr>
          <p:nvPr/>
        </p:nvSpPr>
        <p:spPr bwMode="auto">
          <a:xfrm>
            <a:off x="1620838" y="2276475"/>
            <a:ext cx="1081087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autoscan</a:t>
            </a:r>
            <a:endParaRPr kumimoji="0" lang="en-US" altLang="zh-CN" sz="1800" b="1" dirty="0">
              <a:solidFill>
                <a:srgbClr val="0000FF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44485" name="Rectangle 5"/>
          <p:cNvSpPr>
            <a:spLocks noChangeArrowheads="1"/>
          </p:cNvSpPr>
          <p:nvPr/>
        </p:nvSpPr>
        <p:spPr bwMode="auto">
          <a:xfrm>
            <a:off x="2773363" y="2636838"/>
            <a:ext cx="16557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configure.scan</a:t>
            </a:r>
            <a:endParaRPr kumimoji="0" lang="en-US" altLang="zh-CN" sz="1800" b="1" dirty="0"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44486" name="Rectangle 6"/>
          <p:cNvSpPr>
            <a:spLocks noChangeArrowheads="1"/>
          </p:cNvSpPr>
          <p:nvPr/>
        </p:nvSpPr>
        <p:spPr bwMode="auto">
          <a:xfrm>
            <a:off x="5292725" y="2636838"/>
            <a:ext cx="1512888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effectLst/>
                <a:latin typeface="Arial" charset="0"/>
                <a:ea typeface="宋体" charset="-122"/>
              </a:rPr>
              <a:t>configure.in</a:t>
            </a:r>
            <a:endParaRPr kumimoji="0" lang="en-US" altLang="zh-CN" sz="1800" b="1" dirty="0">
              <a:effectLst/>
              <a:latin typeface="Arial" charset="0"/>
              <a:ea typeface="宋体" charset="-122"/>
            </a:endParaRPr>
          </a:p>
        </p:txBody>
      </p:sp>
      <p:sp>
        <p:nvSpPr>
          <p:cNvPr id="1044487" name="Line 7"/>
          <p:cNvSpPr>
            <a:spLocks noChangeShapeType="1"/>
          </p:cNvSpPr>
          <p:nvPr/>
        </p:nvSpPr>
        <p:spPr bwMode="auto">
          <a:xfrm>
            <a:off x="5292725" y="4437063"/>
            <a:ext cx="5762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sz="1800" b="1"/>
          </a:p>
        </p:txBody>
      </p:sp>
      <p:sp>
        <p:nvSpPr>
          <p:cNvPr id="1044488" name="Rectangle 8"/>
          <p:cNvSpPr>
            <a:spLocks noChangeArrowheads="1"/>
          </p:cNvSpPr>
          <p:nvPr/>
        </p:nvSpPr>
        <p:spPr bwMode="auto">
          <a:xfrm>
            <a:off x="1547813" y="4076700"/>
            <a:ext cx="1657350" cy="3603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solidFill>
                  <a:srgbClr val="008000"/>
                </a:solidFill>
                <a:effectLst/>
                <a:latin typeface="Arial" charset="0"/>
                <a:ea typeface="宋体" charset="-122"/>
              </a:rPr>
              <a:t>Makefile.am</a:t>
            </a:r>
            <a:endParaRPr kumimoji="0" lang="en-US" altLang="zh-CN" sz="1800" b="1" dirty="0">
              <a:solidFill>
                <a:srgbClr val="008000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44489" name="Rectangle 9"/>
          <p:cNvSpPr>
            <a:spLocks noChangeArrowheads="1"/>
          </p:cNvSpPr>
          <p:nvPr/>
        </p:nvSpPr>
        <p:spPr bwMode="auto">
          <a:xfrm>
            <a:off x="4429125" y="4076700"/>
            <a:ext cx="16573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Makefile.in</a:t>
            </a:r>
            <a:endParaRPr kumimoji="0" lang="en-US" altLang="zh-CN" sz="1800" b="1" dirty="0"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44490" name="Rectangle 10"/>
          <p:cNvSpPr>
            <a:spLocks noChangeArrowheads="1"/>
          </p:cNvSpPr>
          <p:nvPr/>
        </p:nvSpPr>
        <p:spPr bwMode="auto">
          <a:xfrm>
            <a:off x="5508625" y="5300663"/>
            <a:ext cx="1295400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solidFill>
                  <a:srgbClr val="008000"/>
                </a:solidFill>
                <a:effectLst/>
                <a:latin typeface="Arial" charset="0"/>
                <a:ea typeface="宋体" charset="-122"/>
              </a:rPr>
              <a:t>Makefile</a:t>
            </a:r>
            <a:endParaRPr kumimoji="0" lang="en-US" altLang="zh-CN" sz="1800" b="1" dirty="0">
              <a:solidFill>
                <a:srgbClr val="008000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44491" name="Oval 11"/>
          <p:cNvSpPr>
            <a:spLocks noChangeArrowheads="1"/>
          </p:cNvSpPr>
          <p:nvPr/>
        </p:nvSpPr>
        <p:spPr bwMode="auto">
          <a:xfrm>
            <a:off x="3276600" y="3644900"/>
            <a:ext cx="1081088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automake</a:t>
            </a:r>
            <a:endParaRPr kumimoji="0" lang="en-US" altLang="zh-CN" sz="1800" b="1" dirty="0">
              <a:solidFill>
                <a:srgbClr val="0000FF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44492" name="Oval 12"/>
          <p:cNvSpPr>
            <a:spLocks noChangeArrowheads="1"/>
          </p:cNvSpPr>
          <p:nvPr/>
        </p:nvSpPr>
        <p:spPr bwMode="auto">
          <a:xfrm>
            <a:off x="4572000" y="2276475"/>
            <a:ext cx="649288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edit</a:t>
            </a:r>
          </a:p>
        </p:txBody>
      </p:sp>
      <p:sp>
        <p:nvSpPr>
          <p:cNvPr id="1044493" name="Line 13"/>
          <p:cNvSpPr>
            <a:spLocks noChangeShapeType="1"/>
          </p:cNvSpPr>
          <p:nvPr/>
        </p:nvSpPr>
        <p:spPr bwMode="auto">
          <a:xfrm>
            <a:off x="1547813" y="2852738"/>
            <a:ext cx="12255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sz="1800" b="1"/>
          </a:p>
        </p:txBody>
      </p:sp>
      <p:sp>
        <p:nvSpPr>
          <p:cNvPr id="1044494" name="Line 14"/>
          <p:cNvSpPr>
            <a:spLocks noChangeShapeType="1"/>
          </p:cNvSpPr>
          <p:nvPr/>
        </p:nvSpPr>
        <p:spPr bwMode="auto">
          <a:xfrm flipV="1">
            <a:off x="4429125" y="28527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sz="1800" b="1"/>
          </a:p>
        </p:txBody>
      </p:sp>
      <p:sp>
        <p:nvSpPr>
          <p:cNvPr id="1044495" name="Rectangle 15"/>
          <p:cNvSpPr>
            <a:spLocks noChangeArrowheads="1"/>
          </p:cNvSpPr>
          <p:nvPr/>
        </p:nvSpPr>
        <p:spPr bwMode="auto">
          <a:xfrm>
            <a:off x="7883525" y="2636838"/>
            <a:ext cx="129698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aclocal.m4</a:t>
            </a:r>
          </a:p>
        </p:txBody>
      </p:sp>
      <p:sp>
        <p:nvSpPr>
          <p:cNvPr id="1044496" name="Line 16"/>
          <p:cNvSpPr>
            <a:spLocks noChangeShapeType="1"/>
          </p:cNvSpPr>
          <p:nvPr/>
        </p:nvSpPr>
        <p:spPr bwMode="auto">
          <a:xfrm>
            <a:off x="6805613" y="28527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sz="1800" b="1"/>
          </a:p>
        </p:txBody>
      </p:sp>
      <p:sp>
        <p:nvSpPr>
          <p:cNvPr id="1044497" name="Oval 17"/>
          <p:cNvSpPr>
            <a:spLocks noChangeArrowheads="1"/>
          </p:cNvSpPr>
          <p:nvPr/>
        </p:nvSpPr>
        <p:spPr bwMode="auto">
          <a:xfrm>
            <a:off x="6805613" y="2276475"/>
            <a:ext cx="1081087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aclocal</a:t>
            </a:r>
            <a:endParaRPr kumimoji="0" lang="en-US" altLang="zh-CN" sz="1800" b="1" dirty="0">
              <a:solidFill>
                <a:srgbClr val="0000FF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44498" name="Line 18"/>
          <p:cNvSpPr>
            <a:spLocks noChangeShapeType="1"/>
          </p:cNvSpPr>
          <p:nvPr/>
        </p:nvSpPr>
        <p:spPr bwMode="auto">
          <a:xfrm flipH="1">
            <a:off x="7381875" y="2997200"/>
            <a:ext cx="115093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sz="1800" b="1"/>
          </a:p>
        </p:txBody>
      </p:sp>
      <p:sp>
        <p:nvSpPr>
          <p:cNvPr id="1044499" name="Line 19"/>
          <p:cNvSpPr>
            <a:spLocks noChangeShapeType="1"/>
          </p:cNvSpPr>
          <p:nvPr/>
        </p:nvSpPr>
        <p:spPr bwMode="auto">
          <a:xfrm>
            <a:off x="5940425" y="2997200"/>
            <a:ext cx="11525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sz="1800" b="1"/>
          </a:p>
        </p:txBody>
      </p:sp>
      <p:sp>
        <p:nvSpPr>
          <p:cNvPr id="1044500" name="Rectangle 20"/>
          <p:cNvSpPr>
            <a:spLocks noChangeArrowheads="1"/>
          </p:cNvSpPr>
          <p:nvPr/>
        </p:nvSpPr>
        <p:spPr bwMode="auto">
          <a:xfrm>
            <a:off x="6589713" y="4076700"/>
            <a:ext cx="12954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configure</a:t>
            </a:r>
          </a:p>
        </p:txBody>
      </p:sp>
      <p:sp>
        <p:nvSpPr>
          <p:cNvPr id="1044501" name="Line 21"/>
          <p:cNvSpPr>
            <a:spLocks noChangeShapeType="1"/>
          </p:cNvSpPr>
          <p:nvPr/>
        </p:nvSpPr>
        <p:spPr bwMode="auto">
          <a:xfrm flipH="1">
            <a:off x="6445250" y="4437063"/>
            <a:ext cx="7921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sz="1800" b="1"/>
          </a:p>
        </p:txBody>
      </p:sp>
      <p:sp>
        <p:nvSpPr>
          <p:cNvPr id="1044502" name="Oval 22"/>
          <p:cNvSpPr>
            <a:spLocks noChangeArrowheads="1"/>
          </p:cNvSpPr>
          <p:nvPr/>
        </p:nvSpPr>
        <p:spPr bwMode="auto">
          <a:xfrm>
            <a:off x="6372225" y="3284538"/>
            <a:ext cx="1800225" cy="5762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autoconf</a:t>
            </a:r>
            <a:endParaRPr kumimoji="0" lang="en-US" altLang="zh-CN" sz="1800" b="1" dirty="0">
              <a:solidFill>
                <a:srgbClr val="0000FF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44503" name="Line 23"/>
          <p:cNvSpPr>
            <a:spLocks noChangeShapeType="1"/>
          </p:cNvSpPr>
          <p:nvPr/>
        </p:nvSpPr>
        <p:spPr bwMode="auto">
          <a:xfrm>
            <a:off x="3205163" y="422116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sz="1800" b="1"/>
          </a:p>
        </p:txBody>
      </p:sp>
      <p:sp>
        <p:nvSpPr>
          <p:cNvPr id="1044504" name="Line 24"/>
          <p:cNvSpPr>
            <a:spLocks noChangeShapeType="1"/>
          </p:cNvSpPr>
          <p:nvPr/>
        </p:nvSpPr>
        <p:spPr bwMode="auto">
          <a:xfrm flipH="1">
            <a:off x="5292725" y="2997200"/>
            <a:ext cx="6477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sz="1800" b="1"/>
          </a:p>
        </p:txBody>
      </p:sp>
      <p:sp>
        <p:nvSpPr>
          <p:cNvPr id="1044505" name="Rectangle 25"/>
          <p:cNvSpPr>
            <a:spLocks noChangeArrowheads="1"/>
          </p:cNvSpPr>
          <p:nvPr/>
        </p:nvSpPr>
        <p:spPr bwMode="auto">
          <a:xfrm>
            <a:off x="581025" y="2640013"/>
            <a:ext cx="1055688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 smtClean="0">
                <a:solidFill>
                  <a:srgbClr val="008000"/>
                </a:solidFill>
                <a:effectLst/>
                <a:latin typeface="Arial" charset="0"/>
                <a:ea typeface="宋体" charset="-122"/>
              </a:rPr>
              <a:t>src</a:t>
            </a:r>
            <a:r>
              <a:rPr kumimoji="0" lang="en-US" altLang="zh-CN" sz="1800" b="1" dirty="0" smtClean="0">
                <a:solidFill>
                  <a:srgbClr val="008000"/>
                </a:solidFill>
                <a:effectLst/>
                <a:latin typeface="Arial" charset="0"/>
                <a:ea typeface="宋体" charset="-122"/>
              </a:rPr>
              <a:t> </a:t>
            </a:r>
            <a:r>
              <a:rPr kumimoji="0" lang="en-US" altLang="zh-CN" sz="1800" b="1" dirty="0">
                <a:solidFill>
                  <a:srgbClr val="008000"/>
                </a:solidFill>
                <a:effectLst/>
                <a:latin typeface="Arial" charset="0"/>
                <a:ea typeface="宋体" charset="-122"/>
              </a:rPr>
              <a:t>code</a:t>
            </a:r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1619877" y="2285992"/>
            <a:ext cx="1081087" cy="5762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zh-CN" sz="1800" b="1" dirty="0" err="1">
                <a:solidFill>
                  <a:srgbClr val="66FF33"/>
                </a:solidFill>
                <a:effectLst/>
                <a:latin typeface="Arial" charset="0"/>
                <a:ea typeface="宋体" charset="-122"/>
              </a:rPr>
              <a:t>autoscan</a:t>
            </a:r>
            <a:endParaRPr kumimoji="0" lang="en-US" altLang="zh-CN" sz="1800" b="1" dirty="0">
              <a:solidFill>
                <a:srgbClr val="66FF33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5231788" y="4711712"/>
            <a:ext cx="1928826" cy="360362"/>
          </a:xfrm>
          <a:prstGeom prst="ellipse">
            <a:avLst/>
          </a:prstGeom>
          <a:solidFill>
            <a:srgbClr val="FF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./configure</a:t>
            </a:r>
          </a:p>
        </p:txBody>
      </p:sp>
      <p:sp>
        <p:nvSpPr>
          <p:cNvPr id="29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4357686" y="3429000"/>
            <a:ext cx="2000264" cy="360363"/>
          </a:xfrm>
          <a:prstGeom prst="ellipse">
            <a:avLst/>
          </a:prstGeom>
          <a:solidFill>
            <a:srgbClr val="E6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 err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autoheader</a:t>
            </a:r>
            <a:endParaRPr kumimoji="0" lang="en-US" altLang="zh-CN" sz="1800" b="1" dirty="0">
              <a:solidFill>
                <a:srgbClr val="0000FF"/>
              </a:solidFill>
              <a:effectLst/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en-US" dirty="0" err="1" smtClean="0"/>
              <a:t>为软件包创建</a:t>
            </a:r>
            <a:r>
              <a:rPr lang="en-US" altLang="zh-CN" dirty="0" err="1" smtClean="0"/>
              <a:t>configure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scan</a:t>
            </a:r>
            <a:r>
              <a:rPr lang="en-US" altLang="en-US" dirty="0" err="1" smtClean="0"/>
              <a:t>文件</a:t>
            </a:r>
            <a:endParaRPr lang="en-US" altLang="en-US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zh-CN" altLang="en-US" dirty="0" smtClean="0"/>
              <a:t>从源文件中抽取与函数调用和头文件相关的信息，</a:t>
            </a:r>
            <a:r>
              <a:rPr lang="en-US" altLang="en-US" dirty="0" err="1" smtClean="0"/>
              <a:t>并为</a:t>
            </a:r>
            <a:r>
              <a:rPr lang="zh-CN" altLang="en-US" dirty="0" smtClean="0"/>
              <a:t>相应</a:t>
            </a:r>
            <a:r>
              <a:rPr lang="en-US" altLang="en-US" dirty="0" err="1" smtClean="0"/>
              <a:t>包创建一个</a:t>
            </a:r>
            <a:r>
              <a:rPr lang="en-US" altLang="en-US" dirty="0" smtClean="0"/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configure.scan</a:t>
            </a:r>
            <a:r>
              <a:rPr lang="en-US" altLang="en-US" dirty="0" err="1" smtClean="0"/>
              <a:t>文件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configure.in</a:t>
            </a:r>
            <a:r>
              <a:rPr lang="en-US" altLang="en-US" dirty="0" err="1" smtClean="0"/>
              <a:t>前身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autoscan</a:t>
            </a:r>
            <a:r>
              <a:rPr lang="en-US" altLang="en-US" dirty="0" err="1" smtClean="0"/>
              <a:t>在以命令行参数中指定的目录为根（如果未给定参数，则以当前目录为根）的目录树中检查源文件</a:t>
            </a:r>
            <a:endParaRPr lang="en-US" altLang="en-US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zh-CN" altLang="en-US" dirty="0" smtClean="0"/>
              <a:t>基于</a:t>
            </a:r>
            <a:r>
              <a:rPr lang="en-US" altLang="zh-CN" dirty="0" err="1" smtClean="0"/>
              <a:t>perl</a:t>
            </a:r>
            <a:r>
              <a:rPr lang="en-US" altLang="en-US" dirty="0" err="1" smtClean="0"/>
              <a:t>语言</a:t>
            </a:r>
            <a:r>
              <a:rPr lang="zh-CN" altLang="en-US" dirty="0" smtClean="0"/>
              <a:t>实现</a:t>
            </a:r>
            <a:endParaRPr lang="en-US" altLang="en-US" dirty="0" smtClean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19</a:t>
            </a:fld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autoscan</a:t>
            </a:r>
            <a:endParaRPr lang="zh-CN" altLang="en-US" dirty="0"/>
          </a:p>
        </p:txBody>
      </p:sp>
      <p:grpSp>
        <p:nvGrpSpPr>
          <p:cNvPr id="28" name="组合 27"/>
          <p:cNvGrpSpPr/>
          <p:nvPr/>
        </p:nvGrpSpPr>
        <p:grpSpPr>
          <a:xfrm>
            <a:off x="714348" y="4044978"/>
            <a:ext cx="8286808" cy="2598732"/>
            <a:chOff x="500034" y="3544912"/>
            <a:chExt cx="8599488" cy="338455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539847" y="3544912"/>
              <a:ext cx="1081087" cy="5762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66FF33"/>
                  </a:solidFill>
                  <a:effectLst/>
                  <a:latin typeface="Arial" charset="0"/>
                  <a:ea typeface="宋体" charset="-122"/>
                </a:rPr>
                <a:t>autoscan</a:t>
              </a:r>
              <a:endParaRPr kumimoji="0" lang="en-US" altLang="zh-CN" sz="1800" b="1" dirty="0">
                <a:solidFill>
                  <a:srgbClr val="66FF33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92372" y="3905275"/>
              <a:ext cx="1655762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configure.scan</a:t>
              </a:r>
              <a:endParaRPr kumimoji="0" lang="en-US" altLang="zh-CN" sz="1800" b="1" dirty="0"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211734" y="3905275"/>
              <a:ext cx="1512888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effectLst/>
                  <a:latin typeface="Arial" charset="0"/>
                  <a:ea typeface="宋体" charset="-122"/>
                </a:rPr>
                <a:t>configure.in</a:t>
              </a:r>
              <a:endParaRPr kumimoji="0" lang="en-US" altLang="zh-CN" sz="1800" b="1" dirty="0"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5211734" y="5705500"/>
              <a:ext cx="576263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466822" y="5345137"/>
              <a:ext cx="1657350" cy="36036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Makefile.am</a:t>
              </a:r>
              <a:endParaRPr kumimoji="0" lang="en-US" altLang="zh-CN" sz="1800" b="1" dirty="0">
                <a:solidFill>
                  <a:srgbClr val="008000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348134" y="5345137"/>
              <a:ext cx="1657350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Makefile.in</a:t>
              </a:r>
              <a:endParaRPr kumimoji="0" lang="en-US" altLang="zh-CN" sz="1800" b="1" dirty="0"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427634" y="6569100"/>
              <a:ext cx="1295400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Makefile</a:t>
              </a:r>
              <a:endParaRPr kumimoji="0" lang="en-US" altLang="zh-CN" sz="1800" b="1" dirty="0">
                <a:solidFill>
                  <a:srgbClr val="008000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195609" y="4913337"/>
              <a:ext cx="1081088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automake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491009" y="3544912"/>
              <a:ext cx="649288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edit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466822" y="4121175"/>
              <a:ext cx="122555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348134" y="4121175"/>
              <a:ext cx="86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802534" y="3905275"/>
              <a:ext cx="1296988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aclocal.m4</a:t>
              </a: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6724622" y="4121175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724622" y="3544912"/>
              <a:ext cx="1081087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aclocal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7300884" y="4265637"/>
              <a:ext cx="1150938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5859434" y="4265637"/>
              <a:ext cx="1152525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508722" y="5345137"/>
              <a:ext cx="1295400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configure</a:t>
              </a: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6364259" y="5705500"/>
              <a:ext cx="792163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6291234" y="4552975"/>
              <a:ext cx="1800225" cy="57626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autoconf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124172" y="5489600"/>
              <a:ext cx="1223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5211734" y="4265637"/>
              <a:ext cx="647700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00034" y="3908450"/>
              <a:ext cx="1055688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Src</a:t>
              </a:r>
              <a:r>
                <a:rPr kumimoji="0" lang="en-US" altLang="zh-CN" sz="1800" b="1" dirty="0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 code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714480" y="4041448"/>
            <a:ext cx="3473166" cy="445474"/>
            <a:chOff x="1714480" y="4041448"/>
            <a:chExt cx="3473166" cy="445474"/>
          </a:xfrm>
        </p:grpSpPr>
        <p:sp>
          <p:nvSpPr>
            <p:cNvPr id="29" name="Oval 12"/>
            <p:cNvSpPr>
              <a:spLocks noChangeArrowheads="1"/>
            </p:cNvSpPr>
            <p:nvPr/>
          </p:nvSpPr>
          <p:spPr bwMode="auto">
            <a:xfrm>
              <a:off x="4561966" y="4044455"/>
              <a:ext cx="625680" cy="44246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>
                  <a:solidFill>
                    <a:srgbClr val="66FF33"/>
                  </a:solidFill>
                  <a:effectLst/>
                  <a:latin typeface="Arial" charset="0"/>
                  <a:ea typeface="宋体" charset="-122"/>
                </a:rPr>
                <a:t>edit</a:t>
              </a:r>
            </a:p>
          </p:txBody>
        </p:sp>
        <p:sp>
          <p:nvSpPr>
            <p:cNvPr id="30" name="Oval 4"/>
            <p:cNvSpPr>
              <a:spLocks noChangeArrowheads="1"/>
            </p:cNvSpPr>
            <p:nvPr/>
          </p:nvSpPr>
          <p:spPr bwMode="auto">
            <a:xfrm>
              <a:off x="1714480" y="4041448"/>
              <a:ext cx="1041778" cy="44246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autoscan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5231788" y="5857892"/>
            <a:ext cx="1928826" cy="360362"/>
          </a:xfrm>
          <a:prstGeom prst="ellipse">
            <a:avLst/>
          </a:prstGeom>
          <a:solidFill>
            <a:srgbClr val="FF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./configure</a:t>
            </a:r>
          </a:p>
        </p:txBody>
      </p:sp>
      <p:sp>
        <p:nvSpPr>
          <p:cNvPr id="33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4214810" y="4857760"/>
            <a:ext cx="2000264" cy="360363"/>
          </a:xfrm>
          <a:prstGeom prst="ellipse">
            <a:avLst/>
          </a:prstGeom>
          <a:solidFill>
            <a:srgbClr val="E6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 err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autoheader</a:t>
            </a:r>
            <a:endParaRPr kumimoji="0" lang="en-US" altLang="zh-CN" sz="1800" b="1" dirty="0">
              <a:solidFill>
                <a:srgbClr val="0000FF"/>
              </a:solidFill>
              <a:effectLst/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内核编译</a:t>
            </a:r>
            <a:endParaRPr lang="en-US" altLang="zh-CN" dirty="0" smtClean="0"/>
          </a:p>
          <a:p>
            <a:r>
              <a:rPr lang="zh-CN" altLang="en-US" dirty="0" smtClean="0"/>
              <a:t>添加内核模块</a:t>
            </a:r>
            <a:endParaRPr lang="en-US" altLang="zh-CN" dirty="0" smtClean="0"/>
          </a:p>
          <a:p>
            <a:r>
              <a:rPr lang="zh-CN" altLang="en-US" dirty="0" smtClean="0"/>
              <a:t>生成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发布包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实验内容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5802112"/>
      </p:ext>
    </p:extLst>
  </p:cSld>
  <p:clrMapOvr>
    <a:masterClrMapping/>
  </p:clrMapOvr>
  <p:transition spd="med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configure.scan</a:t>
            </a:r>
            <a:r>
              <a:rPr lang="zh-CN" altLang="en-US" dirty="0" smtClean="0"/>
              <a:t>示例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20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autoscan</a:t>
            </a:r>
            <a:r>
              <a:rPr lang="zh-CN" altLang="en-US" dirty="0" smtClean="0"/>
              <a:t>（续）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67544" y="1321162"/>
            <a:ext cx="8676456" cy="513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>AC_PREREQ([2.64])  </a:t>
            </a:r>
            <a:r>
              <a:rPr lang="en-US" altLang="zh-CN" sz="2000" b="1" dirty="0" smtClean="0">
                <a:latin typeface="+mn-lt"/>
              </a:rPr>
              <a:t>//</a:t>
            </a:r>
            <a:r>
              <a:rPr lang="zh-CN" altLang="en-US" sz="2000" b="1" dirty="0" smtClean="0">
                <a:latin typeface="+mn-lt"/>
              </a:rPr>
              <a:t>表明文件所需要的</a:t>
            </a:r>
            <a:r>
              <a:rPr lang="en-US" altLang="zh-CN" sz="2000" b="1" dirty="0" err="1" smtClean="0">
                <a:latin typeface="+mn-lt"/>
              </a:rPr>
              <a:t>autoscan</a:t>
            </a:r>
            <a:r>
              <a:rPr lang="zh-CN" altLang="en-US" sz="2000" b="1" dirty="0" smtClean="0">
                <a:latin typeface="+mn-lt"/>
              </a:rPr>
              <a:t>版本</a:t>
            </a: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>AC_INIT(FULL-PACKAGE-NAME, VERSION, BUG-REPORT-ADDRESS)</a:t>
            </a:r>
          </a:p>
          <a:p>
            <a:pPr>
              <a:spcBef>
                <a:spcPts val="300"/>
              </a:spcBef>
            </a:pPr>
            <a:r>
              <a:rPr lang="en-US" altLang="zh-CN" sz="2000" b="1" dirty="0" smtClean="0">
                <a:solidFill>
                  <a:srgbClr val="0000FF"/>
                </a:solidFill>
                <a:latin typeface="+mn-lt"/>
              </a:rPr>
              <a:t>#AC_INIT([hello], [1.0], [user@gmail.com])  </a:t>
            </a: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latin typeface="+mn-lt"/>
              </a:rPr>
            </a:br>
            <a:r>
              <a:rPr lang="en-US" altLang="zh-CN" sz="2000" b="1" dirty="0" smtClean="0"/>
              <a:t> #</a:t>
            </a:r>
            <a:r>
              <a:rPr lang="zh-CN" altLang="en-US" sz="2000" b="1" dirty="0" smtClean="0"/>
              <a:t>侦测所指定源代码文件是否存在，来确定源代码目录的有效性</a:t>
            </a:r>
            <a:endParaRPr lang="en-US" altLang="zh-CN" sz="2000" b="1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>AC_CONFIG_SRCDIR([</a:t>
            </a:r>
            <a:r>
              <a:rPr lang="en-US" altLang="zh-CN" sz="2000" b="1" dirty="0" err="1" smtClean="0">
                <a:solidFill>
                  <a:srgbClr val="0000FF"/>
                </a:solidFill>
                <a:latin typeface="+mn-lt"/>
              </a:rPr>
              <a:t>helloworld.c</a:t>
            </a: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>]) </a:t>
            </a:r>
            <a:br>
              <a:rPr lang="en-US" altLang="zh-CN" sz="2000" b="1" dirty="0" smtClean="0">
                <a:solidFill>
                  <a:schemeClr val="tx2"/>
                </a:solidFill>
                <a:latin typeface="+mn-lt"/>
              </a:rPr>
            </a:br>
            <a:r>
              <a:rPr lang="en-US" altLang="zh-CN" sz="2000" b="1" dirty="0" smtClean="0">
                <a:latin typeface="+mn-lt"/>
              </a:rPr>
              <a:t>#</a:t>
            </a:r>
            <a:r>
              <a:rPr lang="zh-CN" altLang="en-US" sz="2000" b="1" dirty="0" smtClean="0"/>
              <a:t>用来生成</a:t>
            </a:r>
            <a:r>
              <a:rPr lang="en-US" altLang="zh-CN" sz="2000" b="1" dirty="0" err="1" smtClean="0"/>
              <a:t>config.h</a:t>
            </a:r>
            <a:r>
              <a:rPr lang="zh-CN" altLang="en-US" sz="2000" b="1" dirty="0" smtClean="0"/>
              <a:t>文件，以便</a:t>
            </a:r>
            <a:r>
              <a:rPr lang="en-US" altLang="zh-CN" sz="2000" b="1" dirty="0" err="1" smtClean="0"/>
              <a:t>autoheader</a:t>
            </a:r>
            <a:r>
              <a:rPr lang="zh-CN" altLang="en-US" sz="2000" b="1" dirty="0" smtClean="0"/>
              <a:t>使用</a:t>
            </a:r>
            <a:endParaRPr lang="en-US" altLang="zh-CN" sz="2000" b="1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>AC_CONFIG_HEADERS([</a:t>
            </a:r>
            <a:r>
              <a:rPr lang="en-US" altLang="zh-CN" sz="2000" b="1" dirty="0" err="1" smtClean="0">
                <a:solidFill>
                  <a:schemeClr val="tx2"/>
                </a:solidFill>
                <a:latin typeface="+mn-lt"/>
              </a:rPr>
              <a:t>config.h</a:t>
            </a: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>]) </a:t>
            </a:r>
            <a:br>
              <a:rPr lang="en-US" altLang="zh-CN" sz="2000" b="1" dirty="0" smtClean="0">
                <a:solidFill>
                  <a:schemeClr val="tx2"/>
                </a:solidFill>
                <a:latin typeface="+mn-lt"/>
              </a:rPr>
            </a:br>
            <a:r>
              <a:rPr lang="en-US" altLang="zh-CN" sz="2000" b="1" dirty="0" smtClean="0">
                <a:latin typeface="+mn-lt"/>
              </a:rPr>
              <a:t>#</a:t>
            </a:r>
            <a:r>
              <a:rPr lang="zh-CN" altLang="en-US" sz="2000" b="1" dirty="0" smtClean="0"/>
              <a:t>指定编译器，如果不指定，选用默认</a:t>
            </a:r>
            <a:r>
              <a:rPr lang="en-US" altLang="zh-CN" sz="2000" b="1" dirty="0" err="1" smtClean="0"/>
              <a:t>gcc</a:t>
            </a:r>
            <a:r>
              <a:rPr lang="en-US" altLang="zh-CN" sz="2000" b="1" dirty="0" smtClean="0"/>
              <a:t> </a:t>
            </a: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>AC_PROG_CC  </a:t>
            </a:r>
            <a:br>
              <a:rPr lang="en-US" altLang="zh-CN" sz="2000" b="1" dirty="0" smtClean="0">
                <a:solidFill>
                  <a:schemeClr val="tx2"/>
                </a:solidFill>
                <a:latin typeface="+mn-lt"/>
              </a:rPr>
            </a:br>
            <a:r>
              <a:rPr lang="en-US" altLang="zh-CN" sz="2000" b="1" dirty="0" smtClean="0">
                <a:solidFill>
                  <a:srgbClr val="3333FF"/>
                </a:solidFill>
                <a:latin typeface="+mn-lt"/>
              </a:rPr>
              <a:t># Checks for libraries. </a:t>
            </a:r>
            <a:br>
              <a:rPr lang="en-US" altLang="zh-CN" sz="2000" b="1" dirty="0" smtClean="0">
                <a:solidFill>
                  <a:srgbClr val="3333FF"/>
                </a:solidFill>
                <a:latin typeface="+mn-lt"/>
              </a:rPr>
            </a:br>
            <a:r>
              <a:rPr lang="en-US" altLang="zh-CN" sz="2000" b="1" dirty="0" smtClean="0">
                <a:solidFill>
                  <a:srgbClr val="3333FF"/>
                </a:solidFill>
                <a:latin typeface="+mn-lt"/>
              </a:rPr>
              <a:t># Checks for header files. </a:t>
            </a:r>
            <a:br>
              <a:rPr lang="en-US" altLang="zh-CN" sz="2000" b="1" dirty="0" smtClean="0">
                <a:solidFill>
                  <a:srgbClr val="3333FF"/>
                </a:solidFill>
                <a:latin typeface="+mn-lt"/>
              </a:rPr>
            </a:br>
            <a:r>
              <a:rPr lang="en-US" altLang="zh-CN" sz="2000" b="1" dirty="0" smtClean="0">
                <a:solidFill>
                  <a:srgbClr val="3333FF"/>
                </a:solidFill>
                <a:latin typeface="+mn-lt"/>
              </a:rPr>
              <a:t># Checks for </a:t>
            </a:r>
            <a:r>
              <a:rPr lang="en-US" altLang="zh-CN" sz="2000" b="1" dirty="0" err="1" smtClean="0">
                <a:solidFill>
                  <a:srgbClr val="3333FF"/>
                </a:solidFill>
                <a:latin typeface="+mn-lt"/>
              </a:rPr>
              <a:t>typedefs</a:t>
            </a:r>
            <a:r>
              <a:rPr lang="en-US" altLang="zh-CN" sz="2000" b="1" dirty="0" smtClean="0">
                <a:solidFill>
                  <a:srgbClr val="3333FF"/>
                </a:solidFill>
                <a:latin typeface="+mn-lt"/>
              </a:rPr>
              <a:t>, structures, and compiler characteristics. </a:t>
            </a:r>
            <a:br>
              <a:rPr lang="en-US" altLang="zh-CN" sz="2000" b="1" dirty="0" smtClean="0">
                <a:solidFill>
                  <a:srgbClr val="3333FF"/>
                </a:solidFill>
                <a:latin typeface="+mn-lt"/>
              </a:rPr>
            </a:br>
            <a:r>
              <a:rPr lang="en-US" altLang="zh-CN" sz="2000" b="1" dirty="0" smtClean="0">
                <a:solidFill>
                  <a:srgbClr val="3333FF"/>
                </a:solidFill>
                <a:latin typeface="+mn-lt"/>
              </a:rPr>
              <a:t># Checks for library functions. </a:t>
            </a: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latin typeface="+mn-lt"/>
              </a:rPr>
              <a:t>AC_OUTPUT</a:t>
            </a:r>
            <a:endParaRPr lang="zh-CN" altLang="en-US" sz="20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编辑</a:t>
            </a:r>
            <a:r>
              <a:rPr lang="en-US" altLang="zh-CN" dirty="0" err="1" smtClean="0"/>
              <a:t>configure.scan</a:t>
            </a:r>
            <a:r>
              <a:rPr lang="zh-CN" altLang="en-US" dirty="0" smtClean="0"/>
              <a:t>，生成</a:t>
            </a:r>
            <a:r>
              <a:rPr lang="en-US" altLang="zh-CN" dirty="0" err="1" smtClean="0"/>
              <a:t>configure.in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由configure.scan文件更名而来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</a:t>
            </a:r>
            <a:r>
              <a:rPr lang="en-US" altLang="zh-CN" dirty="0" smtClean="0"/>
              <a:t>configure</a:t>
            </a:r>
            <a:r>
              <a:rPr lang="zh-CN" altLang="en-US" dirty="0" smtClean="0"/>
              <a:t>脚本的输入文件</a:t>
            </a:r>
          </a:p>
          <a:p>
            <a:pPr lvl="1"/>
            <a:r>
              <a:rPr lang="zh-CN" altLang="en-US" dirty="0" smtClean="0"/>
              <a:t>解决在不同</a:t>
            </a:r>
            <a:r>
              <a:rPr lang="en-US" altLang="zh-CN" dirty="0" err="1" smtClean="0"/>
              <a:t>unix</a:t>
            </a:r>
            <a:r>
              <a:rPr lang="zh-CN" altLang="en-US" dirty="0" smtClean="0"/>
              <a:t>变种之间移植程序的问题</a:t>
            </a:r>
          </a:p>
          <a:p>
            <a:pPr lvl="2"/>
            <a:r>
              <a:rPr lang="zh-CN" altLang="en-US" dirty="0" smtClean="0"/>
              <a:t>库名可能不同</a:t>
            </a:r>
          </a:p>
          <a:p>
            <a:pPr lvl="2"/>
            <a:r>
              <a:rPr lang="zh-CN" altLang="en-US" dirty="0" smtClean="0"/>
              <a:t>应用程序名可能不同</a:t>
            </a:r>
          </a:p>
          <a:p>
            <a:pPr lvl="2"/>
            <a:r>
              <a:rPr lang="zh-CN" altLang="en-US" dirty="0" smtClean="0"/>
              <a:t>结构和常量的定义可能不同</a:t>
            </a:r>
            <a:r>
              <a:rPr lang="en-US" altLang="zh-CN" dirty="0" smtClean="0"/>
              <a:t>……</a:t>
            </a:r>
          </a:p>
          <a:p>
            <a:pPr lvl="1"/>
            <a:r>
              <a:rPr lang="en-US" altLang="zh-CN" dirty="0" smtClean="0"/>
              <a:t>configure</a:t>
            </a:r>
            <a:r>
              <a:rPr lang="zh-CN" altLang="en-US" dirty="0" smtClean="0"/>
              <a:t>脚本完成</a:t>
            </a:r>
            <a:r>
              <a:rPr lang="en-US" altLang="zh-CN" dirty="0" err="1" smtClean="0"/>
              <a:t>autoconf</a:t>
            </a:r>
            <a:r>
              <a:rPr lang="zh-CN" altLang="en-US" dirty="0" smtClean="0"/>
              <a:t>与</a:t>
            </a:r>
            <a:r>
              <a:rPr lang="en-US" altLang="zh-CN" dirty="0" err="1" smtClean="0"/>
              <a:t>automake</a:t>
            </a:r>
            <a:r>
              <a:rPr lang="zh-CN" altLang="en-US" dirty="0" smtClean="0"/>
              <a:t>的初始化工作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为不同的平台定义相应的宏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检测并指定适当的程序名、库名、结构和常量名等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指定要为哪些目录输出</a:t>
            </a:r>
            <a:r>
              <a:rPr lang="en-US" altLang="zh-CN" dirty="0" err="1" smtClean="0"/>
              <a:t>Makefile</a:t>
            </a:r>
            <a:r>
              <a:rPr lang="zh-CN" altLang="en-US" dirty="0" smtClean="0"/>
              <a:t>文件</a:t>
            </a:r>
          </a:p>
          <a:p>
            <a:pPr lvl="1"/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21</a:t>
            </a:fld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edit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2F89D-8C96-4B82-BB6D-B06545CB9AEF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edit</a:t>
            </a:r>
            <a:endParaRPr lang="en-US" altLang="zh-CN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confiugre.in文件的一般布局</a:t>
            </a:r>
            <a:endParaRPr lang="en-US" altLang="zh-CN" dirty="0" smtClean="0"/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>
                <a:solidFill>
                  <a:srgbClr val="FF0000"/>
                </a:solidFill>
              </a:rPr>
              <a:t>AC_INIT</a:t>
            </a:r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测试程序</a:t>
            </a:r>
            <a:endParaRPr lang="en-US" altLang="zh-CN" dirty="0" smtClean="0"/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测试函数库</a:t>
            </a:r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测试头文件</a:t>
            </a:r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测试类型定义</a:t>
            </a:r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测试结构</a:t>
            </a:r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测试编译器特性</a:t>
            </a:r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测试库函数</a:t>
            </a:r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测试系统调用</a:t>
            </a:r>
          </a:p>
          <a:p>
            <a:pPr lvl="1">
              <a:lnSpc>
                <a:spcPct val="90000"/>
              </a:lnSpc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>
                <a:solidFill>
                  <a:srgbClr val="FF0000"/>
                </a:solidFill>
              </a:rPr>
              <a:t>AC_OUTPUT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7DB75-2141-4F5A-B530-948D72DF83F3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edit</a:t>
            </a:r>
            <a:r>
              <a:rPr lang="zh-CN" altLang="en-US" dirty="0" smtClean="0"/>
              <a:t>（续）</a:t>
            </a:r>
            <a:endParaRPr lang="en-US" altLang="zh-CN" dirty="0"/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endParaRPr lang="en-US" altLang="zh-CN" dirty="0"/>
          </a:p>
        </p:txBody>
      </p:sp>
      <p:graphicFrame>
        <p:nvGraphicFramePr>
          <p:cNvPr id="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680196"/>
              </p:ext>
            </p:extLst>
          </p:nvPr>
        </p:nvGraphicFramePr>
        <p:xfrm>
          <a:off x="646556" y="1285167"/>
          <a:ext cx="8389940" cy="5528209"/>
        </p:xfrm>
        <a:graphic>
          <a:graphicData uri="http://schemas.openxmlformats.org/drawingml/2006/table">
            <a:tbl>
              <a:tblPr/>
              <a:tblGrid>
                <a:gridCol w="2928958"/>
                <a:gridCol w="5460982"/>
              </a:tblGrid>
              <a:tr h="34351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宏定义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含  义</a:t>
                      </a: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127390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宋体" charset="-122"/>
                        </a:rPr>
                        <a:t>AC_CHECK_LIB (library, function, [action-if-found], [action-if-not-found], [other-libraries])</a:t>
                      </a: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楷体" pitchFamily="49" charset="-122"/>
                        </a:rPr>
                        <a:t>检查lib库中是否存在指定的函数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楷体" pitchFamily="49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    1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）链接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成功时，执行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action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-if-found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中的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shell命令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；否则执行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action-if-not-found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中的命令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+mn-lt"/>
                        <a:ea typeface="楷体" pitchFamily="49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    2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）如果</a:t>
                      </a: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未定义</a:t>
                      </a: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action-if-</a:t>
                      </a:r>
                      <a:r>
                        <a:rPr kumimoji="0" lang="en-US" altLang="zh-CN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found</a:t>
                      </a:r>
                      <a:r>
                        <a:rPr kumimoji="0" lang="en-US" altLang="en-US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，在输出变量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LIBS中添加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-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llib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   </a:t>
                      </a: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544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宋体" charset="-122"/>
                          <a:cs typeface="+mn-cs"/>
                        </a:rPr>
                        <a:t>AC_INIT(FULL-PACKAGE-NAME, VERSION, BUG-REPORT-ADDRESS)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+mn-lt"/>
                        <a:ea typeface="宋体" charset="-122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zh-CN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这个宏是必须的</a:t>
                      </a: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，</a:t>
                      </a: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初始化</a:t>
                      </a: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,</a:t>
                      </a: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定义软件的基本信息</a:t>
                      </a: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,</a:t>
                      </a: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包括设置包的全称</a:t>
                      </a: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,</a:t>
                      </a: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版本号以及报告</a:t>
                      </a:r>
                      <a:r>
                        <a:rPr kumimoji="0" lang="en-US" altLang="zh-CN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BUG</a:t>
                      </a:r>
                      <a:r>
                        <a:rPr kumimoji="0" lang="zh-CN" alt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楷体" pitchFamily="49" charset="-122"/>
                          <a:cs typeface="+mn-cs"/>
                        </a:rPr>
                        <a:t>时需要用的邮箱地址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楷体" pitchFamily="49" charset="-122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-122"/>
                        </a:rPr>
                        <a:t>AM_INIT_AUTOMAKE(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宋体" charset="-122"/>
                        </a:rPr>
                        <a:t>PACKAGE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-122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宋体" charset="-122"/>
                        </a:rPr>
                        <a:t>VERSION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 charset="-122"/>
                        </a:rPr>
                        <a:t>) </a:t>
                      </a: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      1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）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描述将要生成的软件包的名字及其版本号：PACKAGE是软件包的名字，VERSION是版本号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，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automake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必备的宏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+mn-lt"/>
                        <a:ea typeface="楷体" pitchFamily="49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      2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）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当使用make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dist命令时，它会生成一个类似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PACKAGE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-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VERSION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ea typeface="楷体" pitchFamily="49" charset="-122"/>
                        </a:rPr>
                        <a:t>.tar.gz的软件发行包，其中就有对应的软件包的名字和版本号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+mn-lt"/>
                        <a:ea typeface="楷体" pitchFamily="49" charset="-122"/>
                      </a:endParaRP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1332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宋体" charset="-122"/>
                        </a:rPr>
                        <a:t>AC_PROG_CC</a:t>
                      </a: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楷体" pitchFamily="49" charset="-122"/>
                        </a:rPr>
                        <a:t>检查系统所用的C编译器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楷体" pitchFamily="49" charset="-122"/>
                      </a:endParaRP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619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宋体" charset="-122"/>
                        </a:rPr>
                        <a:t>AC_OUTPUT(FILE)</a:t>
                      </a: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楷体" pitchFamily="49" charset="-122"/>
                        </a:rPr>
                        <a:t>要输出的Makefile的名字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楷体" pitchFamily="49" charset="-122"/>
                      </a:endParaRPr>
                    </a:p>
                  </a:txBody>
                  <a:tcPr marL="36000" marR="36000" marT="36000" marB="36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configure.in</a:t>
            </a:r>
            <a:r>
              <a:rPr lang="zh-CN" altLang="en-US" dirty="0" smtClean="0"/>
              <a:t>示例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24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edit</a:t>
            </a:r>
            <a:r>
              <a:rPr lang="zh-CN" altLang="en-US" dirty="0" smtClean="0"/>
              <a:t>（续）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1560" y="1793308"/>
            <a:ext cx="846043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AC_PREREQ([2.64]) </a:t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AC_INIT([hello], [1.0], [user@gmail.com]) </a:t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AM_INIT_AUTOMAKE(hello, 1.0) 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AC_CONFIG_SRCDIR([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helloworld.c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]) </a:t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AC_CONFIG_HEADERS([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config.h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]) </a:t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# Checks for programs. </a:t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AC_PROG_CC </a:t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# Checks for libraries. </a:t>
            </a:r>
          </a:p>
          <a:p>
            <a:r>
              <a:rPr lang="en-US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AC_CHECK_LIB(</a:t>
            </a:r>
            <a:r>
              <a:rPr lang="en-US" altLang="zh-CN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pthread,pthread_create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,[LIBS="$LIBS -</a:t>
            </a:r>
            <a:r>
              <a:rPr lang="en-US" altLang="zh-CN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pthread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"],exit 1) 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# Checks for header files. </a:t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# Checks for </a:t>
            </a:r>
            <a:r>
              <a:rPr lang="en-US" altLang="zh-CN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typedefs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structures, and compiler characteristics. </a:t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# Checks for library functions. </a:t>
            </a:r>
            <a:b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AC_OUTPUT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zh-CN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Makefile</a:t>
            </a:r>
            <a:r>
              <a:rPr lang="en-US" altLang="zh-CN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endParaRPr lang="zh-CN" alt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en-US" dirty="0" smtClean="0"/>
              <a:t>根据</a:t>
            </a:r>
            <a:r>
              <a:rPr lang="en-US" altLang="zh-CN" dirty="0" smtClean="0"/>
              <a:t>configure.in</a:t>
            </a:r>
            <a:r>
              <a:rPr lang="en-US" altLang="en-US" dirty="0" smtClean="0"/>
              <a:t>文件内容自动生成</a:t>
            </a:r>
            <a:r>
              <a:rPr lang="en-US" altLang="zh-CN" dirty="0" smtClean="0"/>
              <a:t>aclocal.m4</a:t>
            </a:r>
            <a:r>
              <a:rPr lang="en-US" altLang="en-US" dirty="0" smtClean="0"/>
              <a:t>文件</a:t>
            </a:r>
          </a:p>
          <a:p>
            <a:pPr lvl="1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m4</a:t>
            </a:r>
            <a:r>
              <a:rPr lang="en-US" altLang="en-US" dirty="0" smtClean="0"/>
              <a:t>是传统</a:t>
            </a:r>
            <a:r>
              <a:rPr lang="en-US" altLang="zh-CN" dirty="0" smtClean="0"/>
              <a:t>Unix</a:t>
            </a:r>
            <a:r>
              <a:rPr lang="en-US" altLang="en-US" dirty="0" smtClean="0"/>
              <a:t>的宏处理的安装启动的应用，对应的是</a:t>
            </a:r>
            <a:r>
              <a:rPr lang="en-US" altLang="zh-CN" dirty="0" smtClean="0"/>
              <a:t>.m4</a:t>
            </a:r>
            <a:r>
              <a:rPr lang="en-US" altLang="en-US" dirty="0" smtClean="0"/>
              <a:t>文件</a:t>
            </a:r>
            <a:r>
              <a:rPr lang="zh-CN" altLang="en-US" dirty="0" smtClean="0"/>
              <a:t>，</a:t>
            </a:r>
            <a:r>
              <a:rPr lang="en-US" altLang="en-US" dirty="0" err="1" smtClean="0"/>
              <a:t>记录了很多无法理解的宏</a:t>
            </a:r>
            <a:endParaRPr lang="en-US" altLang="en-US" dirty="0" smtClean="0"/>
          </a:p>
          <a:p>
            <a:pPr lvl="1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aclocal</a:t>
            </a:r>
            <a:r>
              <a:rPr lang="en-US" altLang="en-US" dirty="0" err="1" smtClean="0"/>
              <a:t>也是一个</a:t>
            </a:r>
            <a:r>
              <a:rPr lang="en-US" altLang="zh-CN" dirty="0" err="1" smtClean="0"/>
              <a:t>perl</a:t>
            </a:r>
            <a:r>
              <a:rPr lang="en-US" altLang="en-US" dirty="0" err="1" smtClean="0"/>
              <a:t>脚本程序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25</a:t>
            </a:fld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aclocal</a:t>
            </a:r>
            <a:endParaRPr lang="zh-CN" altLang="en-US" dirty="0"/>
          </a:p>
        </p:txBody>
      </p:sp>
      <p:grpSp>
        <p:nvGrpSpPr>
          <p:cNvPr id="30" name="组合 29"/>
          <p:cNvGrpSpPr/>
          <p:nvPr/>
        </p:nvGrpSpPr>
        <p:grpSpPr>
          <a:xfrm>
            <a:off x="714348" y="3643314"/>
            <a:ext cx="8286808" cy="2598732"/>
            <a:chOff x="500034" y="3544912"/>
            <a:chExt cx="8599488" cy="3384550"/>
          </a:xfrm>
        </p:grpSpPr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1539847" y="3544912"/>
              <a:ext cx="1081087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autoscan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2692372" y="3905275"/>
              <a:ext cx="1655762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configure.scan</a:t>
              </a:r>
              <a:endParaRPr kumimoji="0" lang="en-US" altLang="zh-CN" sz="1800" b="1" dirty="0"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5211734" y="3905275"/>
              <a:ext cx="1512888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effectLst/>
                  <a:latin typeface="Arial" charset="0"/>
                  <a:ea typeface="宋体" charset="-122"/>
                </a:rPr>
                <a:t>configure.in</a:t>
              </a:r>
              <a:endParaRPr kumimoji="0" lang="en-US" altLang="zh-CN" sz="1800" b="1" dirty="0"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5211734" y="5705500"/>
              <a:ext cx="576263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1466822" y="5345137"/>
              <a:ext cx="1657350" cy="36036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Makefile.am</a:t>
              </a:r>
              <a:endParaRPr kumimoji="0" lang="en-US" altLang="zh-CN" sz="1800" b="1" dirty="0">
                <a:solidFill>
                  <a:srgbClr val="008000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4348134" y="5345137"/>
              <a:ext cx="1657350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Makefile.in</a:t>
              </a:r>
              <a:endParaRPr kumimoji="0" lang="en-US" altLang="zh-CN" sz="1800" b="1" dirty="0"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5427634" y="6569100"/>
              <a:ext cx="1295400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Makefile</a:t>
              </a:r>
              <a:endParaRPr kumimoji="0" lang="en-US" altLang="zh-CN" sz="1800" b="1" dirty="0">
                <a:solidFill>
                  <a:srgbClr val="008000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8" name="Oval 11"/>
            <p:cNvSpPr>
              <a:spLocks noChangeArrowheads="1"/>
            </p:cNvSpPr>
            <p:nvPr/>
          </p:nvSpPr>
          <p:spPr bwMode="auto">
            <a:xfrm>
              <a:off x="3195609" y="4913337"/>
              <a:ext cx="1081088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automake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9" name="Oval 12"/>
            <p:cNvSpPr>
              <a:spLocks noChangeArrowheads="1"/>
            </p:cNvSpPr>
            <p:nvPr/>
          </p:nvSpPr>
          <p:spPr bwMode="auto">
            <a:xfrm>
              <a:off x="4491009" y="3544912"/>
              <a:ext cx="649288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edit</a:t>
              </a:r>
            </a:p>
          </p:txBody>
        </p: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>
              <a:off x="1466822" y="4121175"/>
              <a:ext cx="122555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 flipV="1">
              <a:off x="4348134" y="4121175"/>
              <a:ext cx="86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auto">
            <a:xfrm>
              <a:off x="7802534" y="3905275"/>
              <a:ext cx="1296988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aclocal.m4</a:t>
              </a:r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>
              <a:off x="6724622" y="4121175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44" name="Oval 17"/>
            <p:cNvSpPr>
              <a:spLocks noChangeArrowheads="1"/>
            </p:cNvSpPr>
            <p:nvPr/>
          </p:nvSpPr>
          <p:spPr bwMode="auto">
            <a:xfrm>
              <a:off x="6724622" y="3544912"/>
              <a:ext cx="1081087" cy="5762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66FF33"/>
                  </a:solidFill>
                  <a:effectLst/>
                  <a:latin typeface="Arial" charset="0"/>
                  <a:ea typeface="宋体" charset="-122"/>
                </a:rPr>
                <a:t>aclocal</a:t>
              </a:r>
              <a:endParaRPr kumimoji="0" lang="en-US" altLang="zh-CN" sz="1800" b="1" dirty="0">
                <a:solidFill>
                  <a:srgbClr val="66FF33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45" name="Line 18"/>
            <p:cNvSpPr>
              <a:spLocks noChangeShapeType="1"/>
            </p:cNvSpPr>
            <p:nvPr/>
          </p:nvSpPr>
          <p:spPr bwMode="auto">
            <a:xfrm flipH="1">
              <a:off x="7300884" y="4265637"/>
              <a:ext cx="1150938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>
              <a:off x="5859434" y="4265637"/>
              <a:ext cx="1152525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6508722" y="5345137"/>
              <a:ext cx="1295400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configure</a:t>
              </a: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flipH="1">
              <a:off x="6364259" y="5705500"/>
              <a:ext cx="792163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49" name="Oval 22"/>
            <p:cNvSpPr>
              <a:spLocks noChangeArrowheads="1"/>
            </p:cNvSpPr>
            <p:nvPr/>
          </p:nvSpPr>
          <p:spPr bwMode="auto">
            <a:xfrm>
              <a:off x="6291234" y="4552975"/>
              <a:ext cx="1800225" cy="57626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autoconf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>
              <a:off x="3124172" y="5489600"/>
              <a:ext cx="1223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 flipH="1">
              <a:off x="5211734" y="4265637"/>
              <a:ext cx="647700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500034" y="3908450"/>
              <a:ext cx="1055688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Src</a:t>
              </a:r>
              <a:r>
                <a:rPr kumimoji="0" lang="en-US" altLang="zh-CN" sz="1800" b="1" dirty="0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 code</a:t>
              </a:r>
            </a:p>
          </p:txBody>
        </p:sp>
      </p:grp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5231788" y="5497530"/>
            <a:ext cx="1928826" cy="360362"/>
          </a:xfrm>
          <a:prstGeom prst="ellipse">
            <a:avLst/>
          </a:prstGeom>
          <a:solidFill>
            <a:srgbClr val="FF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./configure</a:t>
            </a:r>
          </a:p>
        </p:txBody>
      </p:sp>
      <p:sp>
        <p:nvSpPr>
          <p:cNvPr id="29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4286248" y="4429132"/>
            <a:ext cx="2000264" cy="360363"/>
          </a:xfrm>
          <a:prstGeom prst="ellipse">
            <a:avLst/>
          </a:prstGeom>
          <a:solidFill>
            <a:srgbClr val="E6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 err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autoheader</a:t>
            </a:r>
            <a:endParaRPr kumimoji="0" lang="en-US" altLang="zh-CN" sz="1800" b="1" dirty="0">
              <a:solidFill>
                <a:srgbClr val="0000FF"/>
              </a:solidFill>
              <a:effectLst/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automake</a:t>
            </a:r>
            <a:r>
              <a:rPr lang="en-US" altLang="en-US" dirty="0" err="1" smtClean="0"/>
              <a:t>要用的脚本配置文件是</a:t>
            </a:r>
            <a:r>
              <a:rPr lang="en-US" altLang="zh-CN" dirty="0" err="1" smtClean="0"/>
              <a:t>Makefile.am</a:t>
            </a:r>
            <a:endParaRPr lang="en-US" altLang="zh-CN" dirty="0" smtClean="0"/>
          </a:p>
          <a:p>
            <a:pPr lvl="1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Makefile.am</a:t>
            </a:r>
            <a:r>
              <a:rPr lang="en-US" altLang="zh-CN" dirty="0" smtClean="0"/>
              <a:t> </a:t>
            </a:r>
            <a:r>
              <a:rPr lang="zh-CN" altLang="en-US" dirty="0" smtClean="0"/>
              <a:t>是一种比</a:t>
            </a:r>
            <a:r>
              <a:rPr lang="en-US" altLang="zh-CN" dirty="0" err="1" smtClean="0"/>
              <a:t>Makefile</a:t>
            </a:r>
            <a:r>
              <a:rPr lang="zh-CN" altLang="en-US" dirty="0" smtClean="0"/>
              <a:t>更高层次的规则</a:t>
            </a:r>
            <a:endParaRPr lang="en-US" altLang="zh-CN" dirty="0" smtClean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zh-CN" altLang="en-US" dirty="0" smtClean="0"/>
              <a:t>指定要生成什么目标，它由什么源文件生成，要安装到什么目录</a:t>
            </a:r>
            <a:endParaRPr lang="en-US" altLang="en-US" dirty="0" smtClean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en-US" dirty="0" err="1" smtClean="0"/>
              <a:t>需要</a:t>
            </a:r>
            <a:r>
              <a:rPr lang="zh-CN" altLang="en-US" dirty="0" smtClean="0"/>
              <a:t>由开发人员</a:t>
            </a:r>
            <a:r>
              <a:rPr lang="en-US" altLang="en-US" dirty="0" err="1" smtClean="0"/>
              <a:t>自己创建</a:t>
            </a:r>
            <a:endParaRPr lang="en-US" altLang="en-US" dirty="0" smtClean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automake</a:t>
            </a:r>
            <a:r>
              <a:rPr lang="en-US" altLang="en-US" dirty="0" err="1" smtClean="0"/>
              <a:t>工具转换成</a:t>
            </a:r>
            <a:r>
              <a:rPr lang="en-US" altLang="zh-CN" dirty="0" err="1" smtClean="0"/>
              <a:t>Makefile.in</a:t>
            </a:r>
            <a:r>
              <a:rPr lang="en-US" altLang="zh-CN" dirty="0" smtClean="0"/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生成</a:t>
            </a:r>
            <a:r>
              <a:rPr lang="en-US" altLang="zh-CN" dirty="0" err="1" smtClean="0">
                <a:solidFill>
                  <a:srgbClr val="FF0000"/>
                </a:solidFill>
              </a:rPr>
              <a:t>Makefile</a:t>
            </a:r>
            <a:r>
              <a:rPr lang="zh-CN" altLang="en-US" dirty="0" smtClean="0">
                <a:solidFill>
                  <a:srgbClr val="FF0000"/>
                </a:solidFill>
              </a:rPr>
              <a:t>文件的模板</a:t>
            </a:r>
            <a:r>
              <a:rPr lang="en-US" altLang="zh-CN" dirty="0" smtClean="0"/>
              <a:t>)</a:t>
            </a:r>
            <a:endParaRPr lang="zh-CN" alt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26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automake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714348" y="4044978"/>
            <a:ext cx="8286808" cy="2598732"/>
            <a:chOff x="500034" y="3544912"/>
            <a:chExt cx="8599488" cy="338455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39847" y="3544912"/>
              <a:ext cx="1081087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autoscan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692372" y="3905275"/>
              <a:ext cx="1655762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configure.scan</a:t>
              </a:r>
              <a:endParaRPr kumimoji="0" lang="en-US" altLang="zh-CN" sz="1800" b="1" dirty="0"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211734" y="3905275"/>
              <a:ext cx="1512888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effectLst/>
                  <a:latin typeface="Arial" charset="0"/>
                  <a:ea typeface="宋体" charset="-122"/>
                </a:rPr>
                <a:t>configure.in</a:t>
              </a:r>
              <a:endParaRPr kumimoji="0" lang="en-US" altLang="zh-CN" sz="1800" b="1" dirty="0"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5211734" y="5705500"/>
              <a:ext cx="576263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466822" y="5345137"/>
              <a:ext cx="1657350" cy="36036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Makefile.am</a:t>
              </a:r>
              <a:endParaRPr kumimoji="0" lang="en-US" altLang="zh-CN" sz="1800" b="1" dirty="0">
                <a:solidFill>
                  <a:srgbClr val="008000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348134" y="5345137"/>
              <a:ext cx="1657350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Makefile.in</a:t>
              </a:r>
              <a:endParaRPr kumimoji="0" lang="en-US" altLang="zh-CN" sz="1800" b="1" dirty="0"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427634" y="6569100"/>
              <a:ext cx="1295400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Makefile</a:t>
              </a:r>
              <a:endParaRPr kumimoji="0" lang="en-US" altLang="zh-CN" sz="1800" b="1" dirty="0">
                <a:solidFill>
                  <a:srgbClr val="008000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195609" y="4913337"/>
              <a:ext cx="1081088" cy="5762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66FF33"/>
                  </a:solidFill>
                  <a:effectLst/>
                  <a:latin typeface="Arial" charset="0"/>
                  <a:ea typeface="宋体" charset="-122"/>
                </a:rPr>
                <a:t>automake</a:t>
              </a:r>
              <a:endParaRPr kumimoji="0" lang="en-US" altLang="zh-CN" sz="1800" b="1" dirty="0">
                <a:solidFill>
                  <a:srgbClr val="66FF33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491009" y="3544912"/>
              <a:ext cx="649288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edit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466822" y="4121175"/>
              <a:ext cx="122555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4348134" y="4121175"/>
              <a:ext cx="86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7802534" y="3905275"/>
              <a:ext cx="1296988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aclocal.m4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6724622" y="4121175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6724622" y="3544912"/>
              <a:ext cx="1081087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aclocal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7300884" y="4265637"/>
              <a:ext cx="1150938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5859434" y="4265637"/>
              <a:ext cx="1152525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6508722" y="5345137"/>
              <a:ext cx="1295400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configure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6364259" y="5705500"/>
              <a:ext cx="792163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6291234" y="4552975"/>
              <a:ext cx="1800225" cy="57626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autoconf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124172" y="5489600"/>
              <a:ext cx="1223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5211734" y="4265637"/>
              <a:ext cx="647700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00034" y="3908450"/>
              <a:ext cx="1055688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Src</a:t>
              </a:r>
              <a:r>
                <a:rPr kumimoji="0" lang="en-US" altLang="zh-CN" sz="1800" b="1" dirty="0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 code</a:t>
              </a:r>
            </a:p>
          </p:txBody>
        </p:sp>
      </p:grp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5231788" y="5857892"/>
            <a:ext cx="1928826" cy="360362"/>
          </a:xfrm>
          <a:prstGeom prst="ellipse">
            <a:avLst/>
          </a:prstGeom>
          <a:solidFill>
            <a:srgbClr val="FF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./configure</a:t>
            </a:r>
          </a:p>
        </p:txBody>
      </p:sp>
      <p:sp>
        <p:nvSpPr>
          <p:cNvPr id="29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4357686" y="4857760"/>
            <a:ext cx="2000264" cy="360363"/>
          </a:xfrm>
          <a:prstGeom prst="ellipse">
            <a:avLst/>
          </a:prstGeom>
          <a:solidFill>
            <a:srgbClr val="E6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 err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autoheader</a:t>
            </a:r>
            <a:endParaRPr kumimoji="0" lang="en-US" altLang="zh-CN" sz="1800" b="1" dirty="0">
              <a:solidFill>
                <a:srgbClr val="0000FF"/>
              </a:solidFill>
              <a:effectLst/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72511-EFB7-49B2-8A78-6A3500AEEDD7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automake</a:t>
            </a:r>
            <a:r>
              <a:rPr lang="zh-CN" altLang="en-US" dirty="0" smtClean="0"/>
              <a:t>（续）</a:t>
            </a:r>
            <a:endParaRPr lang="en-US" altLang="zh-CN" dirty="0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Makefile.am</a:t>
            </a:r>
            <a:r>
              <a:rPr lang="zh-CN" altLang="en-US" dirty="0" smtClean="0"/>
              <a:t>规则</a:t>
            </a:r>
            <a:endParaRPr lang="en-US" altLang="zh-CN" dirty="0" smtClean="0"/>
          </a:p>
          <a:p>
            <a:pPr lvl="1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头文件</a:t>
            </a:r>
            <a:endParaRPr lang="en-US" altLang="zh-CN" dirty="0" smtClean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include_HEADERS</a:t>
            </a:r>
            <a:endParaRPr lang="en-US" altLang="zh-CN" dirty="0" smtClean="0"/>
          </a:p>
          <a:p>
            <a:pPr lvl="1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数据文件</a:t>
            </a:r>
            <a:endParaRPr lang="en-US" altLang="zh-CN" dirty="0" smtClean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/>
              <a:t>data_DATA</a:t>
            </a:r>
            <a:endParaRPr lang="en-US" altLang="zh-CN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71472" y="3991283"/>
            <a:ext cx="4087870" cy="2163759"/>
          </a:xfrm>
          <a:prstGeom prst="rect">
            <a:avLst/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71500" indent="-34290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 smtClean="0">
                <a:effectLst/>
                <a:latin typeface="+mn-lt"/>
              </a:rPr>
              <a:t>bin_PROGRAMS</a:t>
            </a:r>
            <a:r>
              <a:rPr lang="en-US" altLang="zh-CN" sz="2400" b="1" dirty="0" smtClean="0">
                <a:effectLst/>
                <a:latin typeface="+mn-lt"/>
              </a:rPr>
              <a:t> </a:t>
            </a:r>
            <a:r>
              <a:rPr lang="en-US" altLang="zh-CN" sz="2400" b="1" dirty="0">
                <a:effectLst/>
                <a:latin typeface="+mn-lt"/>
              </a:rPr>
              <a:t>= </a:t>
            </a:r>
            <a:r>
              <a:rPr lang="en-US" altLang="zh-CN" sz="2400" b="1" dirty="0" err="1">
                <a:effectLst/>
                <a:latin typeface="+mn-lt"/>
              </a:rPr>
              <a:t>foo</a:t>
            </a:r>
            <a:endParaRPr lang="en-US" altLang="zh-CN" sz="2400" b="1" dirty="0">
              <a:effectLst/>
              <a:latin typeface="+mn-lt"/>
            </a:endParaRPr>
          </a:p>
          <a:p>
            <a:pPr marL="571500" indent="-34290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>
                <a:solidFill>
                  <a:srgbClr val="C00000"/>
                </a:solidFill>
                <a:effectLst/>
                <a:latin typeface="+mn-lt"/>
              </a:rPr>
              <a:t>foo_SOURCES</a:t>
            </a:r>
            <a:r>
              <a:rPr lang="en-US" altLang="zh-CN" sz="2400" b="1" dirty="0">
                <a:solidFill>
                  <a:srgbClr val="C00000"/>
                </a:solidFill>
                <a:effectLst/>
                <a:latin typeface="+mn-lt"/>
              </a:rPr>
              <a:t> =</a:t>
            </a:r>
          </a:p>
          <a:p>
            <a:pPr marL="571500" indent="-34290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>
                <a:solidFill>
                  <a:srgbClr val="C00000"/>
                </a:solidFill>
                <a:effectLst/>
                <a:latin typeface="+mn-lt"/>
              </a:rPr>
              <a:t>foo_LDADD</a:t>
            </a:r>
            <a:r>
              <a:rPr lang="en-US" altLang="zh-CN" sz="2400" b="1" dirty="0">
                <a:solidFill>
                  <a:srgbClr val="C00000"/>
                </a:solidFill>
                <a:effectLst/>
                <a:latin typeface="+mn-lt"/>
              </a:rPr>
              <a:t> =</a:t>
            </a:r>
          </a:p>
          <a:p>
            <a:pPr marL="571500" indent="-34290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>
                <a:solidFill>
                  <a:srgbClr val="C00000"/>
                </a:solidFill>
                <a:effectLst/>
                <a:latin typeface="+mn-lt"/>
              </a:rPr>
              <a:t>foo_LDFLAGS</a:t>
            </a:r>
            <a:r>
              <a:rPr lang="en-US" altLang="zh-CN" sz="2400" b="1" dirty="0">
                <a:solidFill>
                  <a:srgbClr val="C00000"/>
                </a:solidFill>
                <a:effectLst/>
                <a:latin typeface="+mn-lt"/>
              </a:rPr>
              <a:t> =</a:t>
            </a:r>
          </a:p>
          <a:p>
            <a:pPr marL="571500" indent="-342900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>
                <a:solidFill>
                  <a:srgbClr val="C00000"/>
                </a:solidFill>
                <a:effectLst/>
                <a:latin typeface="+mn-lt"/>
              </a:rPr>
              <a:t>foo_DEPENDENCIES</a:t>
            </a:r>
            <a:r>
              <a:rPr lang="en-US" altLang="zh-CN" sz="2400" b="1" dirty="0">
                <a:solidFill>
                  <a:srgbClr val="C00000"/>
                </a:solidFill>
                <a:effectLst/>
                <a:latin typeface="+mn-lt"/>
              </a:rPr>
              <a:t> =</a:t>
            </a:r>
          </a:p>
          <a:p>
            <a:pPr marL="571500" indent="-342900">
              <a:spcBef>
                <a:spcPts val="600"/>
              </a:spcBef>
              <a:buClr>
                <a:srgbClr val="C00000"/>
              </a:buClr>
              <a:buSzTx/>
              <a:buFontTx/>
              <a:buNone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endParaRPr lang="en-US" altLang="zh-CN" sz="2400" b="1" dirty="0">
              <a:solidFill>
                <a:srgbClr val="C00000"/>
              </a:solidFill>
              <a:effectLst/>
              <a:latin typeface="+mn-lt"/>
            </a:endParaRPr>
          </a:p>
          <a:p>
            <a:pPr marL="571500" indent="-342900">
              <a:spcBef>
                <a:spcPts val="600"/>
              </a:spcBef>
              <a:buClr>
                <a:srgbClr val="C00000"/>
              </a:buClr>
              <a:buSzTx/>
              <a:buFontTx/>
              <a:buNone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endParaRPr lang="en-US" altLang="zh-CN" sz="2400" b="1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67933" y="3429000"/>
            <a:ext cx="172865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可执行文件</a:t>
            </a: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72666" y="3967761"/>
            <a:ext cx="4286248" cy="2175883"/>
          </a:xfrm>
          <a:prstGeom prst="rect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71500" indent="-342900">
              <a:spcBef>
                <a:spcPts val="600"/>
              </a:spcBef>
              <a:buClr>
                <a:srgbClr val="008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 smtClean="0">
                <a:effectLst/>
                <a:latin typeface="+mn-lt"/>
              </a:rPr>
              <a:t>lib_LIBRARIES</a:t>
            </a:r>
            <a:r>
              <a:rPr lang="en-US" altLang="zh-CN" sz="2400" b="1" dirty="0" smtClean="0">
                <a:effectLst/>
                <a:latin typeface="+mn-lt"/>
              </a:rPr>
              <a:t> </a:t>
            </a:r>
            <a:r>
              <a:rPr lang="en-US" altLang="zh-CN" sz="2400" b="1" dirty="0">
                <a:effectLst/>
                <a:latin typeface="+mn-lt"/>
              </a:rPr>
              <a:t>= </a:t>
            </a:r>
            <a:r>
              <a:rPr lang="en-US" altLang="zh-CN" sz="2400" b="1" dirty="0" err="1">
                <a:effectLst/>
                <a:latin typeface="+mn-lt"/>
              </a:rPr>
              <a:t>libfoo.a</a:t>
            </a:r>
            <a:endParaRPr lang="en-US" altLang="zh-CN" sz="2400" b="1" dirty="0">
              <a:effectLst/>
              <a:latin typeface="+mn-lt"/>
            </a:endParaRPr>
          </a:p>
          <a:p>
            <a:pPr marL="571500" indent="-342900">
              <a:spcBef>
                <a:spcPts val="600"/>
              </a:spcBef>
              <a:buClr>
                <a:srgbClr val="008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>
                <a:solidFill>
                  <a:srgbClr val="008000"/>
                </a:solidFill>
                <a:effectLst/>
                <a:latin typeface="+mn-lt"/>
              </a:rPr>
              <a:t>foo_a_SOURCES</a:t>
            </a:r>
            <a:r>
              <a:rPr lang="en-US" altLang="zh-CN" sz="2400" b="1" dirty="0">
                <a:solidFill>
                  <a:srgbClr val="008000"/>
                </a:solidFill>
                <a:effectLst/>
                <a:latin typeface="+mn-lt"/>
              </a:rPr>
              <a:t> =</a:t>
            </a:r>
          </a:p>
          <a:p>
            <a:pPr marL="571500" indent="-342900">
              <a:spcBef>
                <a:spcPts val="600"/>
              </a:spcBef>
              <a:buClr>
                <a:srgbClr val="008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>
                <a:solidFill>
                  <a:srgbClr val="008000"/>
                </a:solidFill>
                <a:effectLst/>
                <a:latin typeface="+mn-lt"/>
              </a:rPr>
              <a:t>foo_a_LDADD</a:t>
            </a:r>
            <a:r>
              <a:rPr lang="en-US" altLang="zh-CN" sz="2400" b="1" dirty="0">
                <a:solidFill>
                  <a:srgbClr val="008000"/>
                </a:solidFill>
                <a:effectLst/>
                <a:latin typeface="+mn-lt"/>
              </a:rPr>
              <a:t> =</a:t>
            </a:r>
          </a:p>
          <a:p>
            <a:pPr marL="571500" indent="-342900">
              <a:spcBef>
                <a:spcPts val="600"/>
              </a:spcBef>
              <a:buClr>
                <a:srgbClr val="008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>
                <a:solidFill>
                  <a:srgbClr val="008000"/>
                </a:solidFill>
                <a:effectLst/>
                <a:latin typeface="+mn-lt"/>
              </a:rPr>
              <a:t>foo_a_LIBADD</a:t>
            </a:r>
            <a:r>
              <a:rPr lang="en-US" altLang="zh-CN" sz="2400" b="1" dirty="0">
                <a:solidFill>
                  <a:srgbClr val="008000"/>
                </a:solidFill>
                <a:effectLst/>
                <a:latin typeface="+mn-lt"/>
              </a:rPr>
              <a:t> =</a:t>
            </a:r>
          </a:p>
          <a:p>
            <a:pPr marL="571500" indent="-342900">
              <a:spcBef>
                <a:spcPts val="600"/>
              </a:spcBef>
              <a:buClr>
                <a:srgbClr val="008000"/>
              </a:buClr>
              <a:buFont typeface="Wingdings" pitchFamily="2" charset="2"/>
              <a:buChar char=""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r>
              <a:rPr lang="en-US" altLang="zh-CN" sz="2400" b="1" dirty="0" err="1">
                <a:solidFill>
                  <a:srgbClr val="008000"/>
                </a:solidFill>
                <a:effectLst/>
                <a:latin typeface="+mn-lt"/>
              </a:rPr>
              <a:t>foo_a_LDFLAGS</a:t>
            </a:r>
            <a:r>
              <a:rPr lang="en-US" altLang="zh-CN" sz="2400" b="1" dirty="0">
                <a:solidFill>
                  <a:srgbClr val="008000"/>
                </a:solidFill>
                <a:effectLst/>
                <a:latin typeface="+mn-lt"/>
              </a:rPr>
              <a:t> =  </a:t>
            </a:r>
          </a:p>
          <a:p>
            <a:pPr marL="571500" indent="-342900">
              <a:spcBef>
                <a:spcPts val="600"/>
              </a:spcBef>
              <a:buClr>
                <a:srgbClr val="008000"/>
              </a:buClr>
              <a:buSzTx/>
              <a:buFontTx/>
              <a:buNone/>
              <a:tabLst>
                <a:tab pos="573088" algn="l"/>
                <a:tab pos="1020763" algn="l"/>
                <a:tab pos="1470025" algn="l"/>
                <a:tab pos="1919288" algn="l"/>
                <a:tab pos="2368550" algn="l"/>
                <a:tab pos="2817813" algn="l"/>
                <a:tab pos="3267075" algn="l"/>
                <a:tab pos="3716338" algn="l"/>
                <a:tab pos="4165600" algn="l"/>
                <a:tab pos="4614863" algn="l"/>
                <a:tab pos="5064125" algn="l"/>
                <a:tab pos="5513388" algn="l"/>
                <a:tab pos="5962650" algn="l"/>
                <a:tab pos="6411913" algn="l"/>
                <a:tab pos="6861175" algn="l"/>
                <a:tab pos="7310438" algn="l"/>
                <a:tab pos="7759700" algn="l"/>
                <a:tab pos="8208963" algn="l"/>
                <a:tab pos="8658225" algn="l"/>
                <a:tab pos="9107488" algn="l"/>
                <a:tab pos="9556750" algn="l"/>
              </a:tabLst>
            </a:pPr>
            <a:endParaRPr lang="en-US" altLang="zh-CN" sz="2400" b="1" dirty="0">
              <a:solidFill>
                <a:srgbClr val="008000"/>
              </a:solidFill>
              <a:effectLst/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327805" y="3429308"/>
            <a:ext cx="110989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静态库</a:t>
            </a: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zh-CN" dirty="0" err="1" smtClean="0"/>
              <a:t>Makefile.am</a:t>
            </a:r>
            <a:r>
              <a:rPr lang="zh-CN" altLang="en-US" dirty="0" smtClean="0"/>
              <a:t>支持</a:t>
            </a:r>
            <a:r>
              <a:rPr lang="en-US" altLang="zh-CN" dirty="0" err="1" smtClean="0"/>
              <a:t>目标体使用</a:t>
            </a:r>
            <a:r>
              <a:rPr lang="zh-CN" altLang="en-US" dirty="0" smtClean="0"/>
              <a:t>的</a:t>
            </a:r>
            <a:r>
              <a:rPr lang="en-US" altLang="zh-CN" dirty="0" err="1" smtClean="0"/>
              <a:t>全局变量</a:t>
            </a:r>
            <a:endParaRPr lang="en-US" altLang="zh-CN" dirty="0" smtClean="0"/>
          </a:p>
          <a:p>
            <a:pPr lvl="1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err="1" smtClean="0">
                <a:solidFill>
                  <a:srgbClr val="FF0000"/>
                </a:solidFill>
              </a:rPr>
              <a:t>bin_PROGRAMS</a:t>
            </a:r>
            <a:r>
              <a:rPr lang="en-US" altLang="zh-CN" dirty="0" err="1" smtClean="0"/>
              <a:t>或</a:t>
            </a:r>
            <a:r>
              <a:rPr lang="en-US" altLang="zh-CN" dirty="0" err="1" smtClean="0">
                <a:solidFill>
                  <a:srgbClr val="FF0000"/>
                </a:solidFill>
              </a:rPr>
              <a:t>lib_LIBRARIES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定义要产生的执行文件名</a:t>
            </a:r>
            <a:endParaRPr lang="en-US" altLang="zh-CN" dirty="0" smtClean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sz="2200" dirty="0" err="1" smtClean="0"/>
              <a:t>如果要产生多个</a:t>
            </a:r>
            <a:r>
              <a:rPr lang="zh-CN" altLang="en-US" sz="2200" dirty="0" smtClean="0"/>
              <a:t>可</a:t>
            </a:r>
            <a:r>
              <a:rPr lang="en-US" altLang="zh-CN" sz="2200" dirty="0" err="1" smtClean="0"/>
              <a:t>执行文件，每个文件名用</a:t>
            </a:r>
            <a:r>
              <a:rPr lang="en-US" altLang="zh-CN" sz="2200" dirty="0" err="1" smtClean="0">
                <a:solidFill>
                  <a:srgbClr val="FF0000"/>
                </a:solidFill>
              </a:rPr>
              <a:t>空格隔开</a:t>
            </a:r>
            <a:endParaRPr lang="en-US" altLang="zh-CN" sz="2200" dirty="0" smtClean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sz="2200" dirty="0" err="1" smtClean="0"/>
              <a:t>对可执行文件和静态库，如只想编译，不想安装到系统中，可用</a:t>
            </a:r>
            <a:r>
              <a:rPr lang="en-US" altLang="zh-CN" sz="2200" dirty="0" smtClean="0"/>
              <a:t> </a:t>
            </a:r>
            <a:r>
              <a:rPr lang="en-US" altLang="zh-CN" sz="2200" dirty="0" err="1" smtClean="0"/>
              <a:t>noinst_PROGRAMS代替bin_PROGRAMS，noinst_LIBRARIES代替lib_LIBRARIES</a:t>
            </a:r>
            <a:endParaRPr lang="en-US" altLang="zh-CN" sz="2200" dirty="0" smtClean="0"/>
          </a:p>
          <a:p>
            <a:pPr lvl="1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>
                <a:solidFill>
                  <a:srgbClr val="FF0000"/>
                </a:solidFill>
              </a:rPr>
              <a:t>*</a:t>
            </a:r>
            <a:r>
              <a:rPr lang="en-US" altLang="zh-CN" dirty="0" smtClean="0"/>
              <a:t>_SOURCES</a:t>
            </a:r>
            <a:r>
              <a:rPr lang="zh-CN" altLang="en-US" dirty="0" smtClean="0"/>
              <a:t>：</a:t>
            </a:r>
            <a:r>
              <a:rPr lang="en-US" altLang="zh-CN" dirty="0" smtClean="0">
                <a:solidFill>
                  <a:srgbClr val="FF0000"/>
                </a:solidFill>
              </a:rPr>
              <a:t>*</a:t>
            </a:r>
            <a:r>
              <a:rPr lang="zh-CN" altLang="en-US" dirty="0" smtClean="0"/>
              <a:t>程序所需要的原始文件，如果有多个原始文件，则用空格隔开</a:t>
            </a:r>
            <a:endParaRPr lang="en-US" altLang="zh-CN" dirty="0" smtClean="0"/>
          </a:p>
          <a:p>
            <a:pPr lvl="1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AUTOMAKE_OPTIONS</a:t>
            </a:r>
            <a:r>
              <a:rPr lang="zh-CN" altLang="en-US" dirty="0" smtClean="0"/>
              <a:t>：设置种软件等级</a:t>
            </a:r>
            <a:endParaRPr lang="en-US" altLang="zh-CN" dirty="0" smtClean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sz="2200" dirty="0" smtClean="0"/>
              <a:t>foreign:</a:t>
            </a:r>
            <a:r>
              <a:rPr lang="zh-CN" altLang="en-US" sz="2200" dirty="0"/>
              <a:t>仅检查那些为保证正确操作所必需的事项</a:t>
            </a:r>
            <a:endParaRPr lang="en-US" altLang="zh-CN" sz="2200" dirty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sz="2200" dirty="0"/>
              <a:t>g</a:t>
            </a:r>
            <a:r>
              <a:rPr lang="en-US" altLang="zh-CN" sz="2200" dirty="0" smtClean="0"/>
              <a:t>nu:</a:t>
            </a:r>
            <a:r>
              <a:rPr lang="zh-CN" altLang="en-US" sz="2200" dirty="0" smtClean="0"/>
              <a:t>尽可能</a:t>
            </a:r>
            <a:r>
              <a:rPr lang="zh-CN" altLang="en-US" sz="2200" dirty="0"/>
              <a:t>地检查包是否服从</a:t>
            </a:r>
            <a:r>
              <a:rPr lang="en-US" altLang="zh-CN" sz="2200" dirty="0"/>
              <a:t>GNU</a:t>
            </a:r>
            <a:r>
              <a:rPr lang="zh-CN" altLang="en-US" sz="2200" dirty="0" smtClean="0"/>
              <a:t>标准</a:t>
            </a:r>
            <a:r>
              <a:rPr lang="en-US" altLang="zh-CN" sz="2200" dirty="0"/>
              <a:t> </a:t>
            </a:r>
            <a:r>
              <a:rPr lang="en-US" altLang="zh-CN" sz="2200" dirty="0" smtClean="0"/>
              <a:t>, </a:t>
            </a:r>
            <a:r>
              <a:rPr lang="zh-CN" altLang="en-US" sz="2200" dirty="0" smtClean="0"/>
              <a:t>为默认</a:t>
            </a:r>
            <a:r>
              <a:rPr lang="zh-CN" altLang="en-US" sz="2200" dirty="0"/>
              <a:t>方式</a:t>
            </a:r>
            <a:r>
              <a:rPr lang="en-US" altLang="zh-CN" sz="2200" dirty="0" smtClean="0"/>
              <a:t> </a:t>
            </a:r>
            <a:endParaRPr lang="en-US" altLang="zh-CN" sz="2200" dirty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sz="2200" dirty="0" err="1"/>
              <a:t>g</a:t>
            </a:r>
            <a:r>
              <a:rPr lang="en-US" altLang="zh-CN" sz="2200" dirty="0" err="1" smtClean="0"/>
              <a:t>nits</a:t>
            </a:r>
            <a:r>
              <a:rPr lang="en-US" altLang="zh-CN" sz="2200" dirty="0" smtClean="0"/>
              <a:t>:</a:t>
            </a:r>
            <a:r>
              <a:rPr lang="zh-CN" altLang="en-US" sz="2200" dirty="0"/>
              <a:t>基于</a:t>
            </a:r>
            <a:r>
              <a:rPr lang="en-US" altLang="zh-CN" sz="2200" dirty="0"/>
              <a:t>GNU</a:t>
            </a:r>
            <a:r>
              <a:rPr lang="zh-CN" altLang="en-US" sz="2200" dirty="0"/>
              <a:t>标准的，但更加详尽</a:t>
            </a:r>
            <a:endParaRPr lang="en-US" altLang="zh-CN" sz="2200" dirty="0" smtClean="0"/>
          </a:p>
          <a:p>
            <a:pPr lvl="2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zh-CN" altLang="en-US" sz="2200" dirty="0" smtClean="0"/>
              <a:t>如果不使用</a:t>
            </a:r>
            <a:r>
              <a:rPr lang="en-US" altLang="zh-CN" sz="2200" dirty="0" smtClean="0"/>
              <a:t>foreign</a:t>
            </a:r>
            <a:r>
              <a:rPr lang="zh-CN" altLang="en-US" sz="2200" dirty="0" smtClean="0"/>
              <a:t>选项，则需要</a:t>
            </a:r>
            <a:r>
              <a:rPr lang="en-US" altLang="zh-CN" sz="2200" dirty="0" smtClean="0"/>
              <a:t>touch</a:t>
            </a:r>
            <a:r>
              <a:rPr lang="zh-CN" altLang="en-US" sz="2200" dirty="0" smtClean="0"/>
              <a:t>如下文件</a:t>
            </a:r>
            <a:endParaRPr lang="en-US" altLang="zh-CN" sz="2200" dirty="0" smtClean="0"/>
          </a:p>
          <a:p>
            <a:pPr lvl="3">
              <a:spcBef>
                <a:spcPts val="0"/>
              </a:spcBef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sz="2200" dirty="0" smtClean="0"/>
              <a:t>NEWS</a:t>
            </a:r>
            <a:r>
              <a:rPr lang="zh-CN" altLang="en-US" sz="2200" dirty="0" smtClean="0"/>
              <a:t>、 </a:t>
            </a:r>
            <a:r>
              <a:rPr lang="en-US" altLang="zh-CN" sz="2200" dirty="0" smtClean="0"/>
              <a:t>README</a:t>
            </a:r>
            <a:r>
              <a:rPr lang="zh-CN" altLang="en-US" sz="2200" dirty="0" smtClean="0"/>
              <a:t>、 </a:t>
            </a:r>
            <a:r>
              <a:rPr lang="en-US" altLang="zh-CN" sz="2200" dirty="0" err="1" smtClean="0"/>
              <a:t>ChangeLog</a:t>
            </a:r>
            <a:r>
              <a:rPr lang="en-US" altLang="zh-CN" sz="2200" dirty="0" smtClean="0"/>
              <a:t> </a:t>
            </a:r>
            <a:r>
              <a:rPr lang="zh-CN" altLang="en-US" sz="2200" dirty="0" smtClean="0"/>
              <a:t>、</a:t>
            </a:r>
            <a:r>
              <a:rPr lang="en-US" altLang="zh-CN" sz="2200" dirty="0" smtClean="0"/>
              <a:t>AUTHORS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28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automake</a:t>
            </a:r>
            <a:r>
              <a:rPr lang="zh-CN" altLang="en-US" dirty="0" smtClean="0"/>
              <a:t>（续）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Makefile.am</a:t>
            </a:r>
            <a:r>
              <a:rPr lang="zh-CN" altLang="en-US" dirty="0" smtClean="0"/>
              <a:t>支持</a:t>
            </a:r>
            <a:r>
              <a:rPr lang="en-US" altLang="zh-CN" dirty="0" err="1" smtClean="0"/>
              <a:t>目标体使用</a:t>
            </a:r>
            <a:r>
              <a:rPr lang="zh-CN" altLang="en-US" dirty="0" smtClean="0"/>
              <a:t>的</a:t>
            </a:r>
            <a:r>
              <a:rPr lang="en-US" altLang="zh-CN" dirty="0" err="1" smtClean="0"/>
              <a:t>全局变量</a:t>
            </a:r>
            <a:endParaRPr lang="en-US" altLang="zh-CN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*_SOURCES</a:t>
            </a:r>
            <a:r>
              <a:rPr lang="zh-CN" altLang="en-US" dirty="0" smtClean="0"/>
              <a:t>：</a:t>
            </a:r>
            <a:r>
              <a:rPr lang="en-US" altLang="zh-CN" dirty="0" smtClean="0"/>
              <a:t>*</a:t>
            </a:r>
            <a:r>
              <a:rPr lang="zh-CN" altLang="en-US" dirty="0" smtClean="0"/>
              <a:t>程序所需要的原始文件，如果有多个，则必须把它所用到的所有原始文件都列出来，并用空格隔开</a:t>
            </a:r>
            <a:endParaRPr lang="en-US" altLang="zh-CN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INCLUDES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链接时所需要的头文件</a:t>
            </a:r>
            <a:endParaRPr lang="en-US" altLang="zh-CN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LDADD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链接时所需要的库文件</a:t>
            </a:r>
            <a:endParaRPr lang="en-US" altLang="zh-CN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LDFLAGS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链接时所需要的库文件选项标志</a:t>
            </a:r>
            <a:endParaRPr lang="en-US" altLang="zh-CN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EXTRA_DIST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源程序和默认文件将自动打入.tar.gz包</a:t>
            </a:r>
            <a:endParaRPr lang="en-US" altLang="zh-CN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SUBDIRS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在处理本目录之前要递归处理哪些子目录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29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automake</a:t>
            </a:r>
            <a:r>
              <a:rPr lang="zh-CN" altLang="en-US" dirty="0" smtClean="0"/>
              <a:t>（续）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11188" y="1214422"/>
            <a:ext cx="8532812" cy="55895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控制需要编译到内核的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二进制映象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（启动时载入）和在需要时才装入的</a:t>
            </a: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内核模块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配置选项命名形式：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CONFIG_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</a:t>
            </a:r>
          </a:p>
          <a:p>
            <a:pPr lvl="2">
              <a:spcBef>
                <a:spcPts val="0"/>
              </a:spcBef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CONFIG_SMP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表示支持对称多处理器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配置项选择模式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spcBef>
                <a:spcPts val="0"/>
              </a:spcBef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二选一：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或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</a:p>
          <a:p>
            <a:pPr lvl="2">
              <a:spcBef>
                <a:spcPts val="0"/>
              </a:spcBef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三选一：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或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</a:t>
            </a:r>
          </a:p>
          <a:p>
            <a:pPr lvl="3">
              <a:spcBef>
                <a:spcPts val="0"/>
              </a:spcBef>
            </a:pPr>
            <a:r>
              <a:rPr lang="en-US" altLang="zh-C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选项表示把代码编译进</a:t>
            </a:r>
            <a:r>
              <a:rPr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主内核映象</a:t>
            </a: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，而不作为模块</a:t>
            </a:r>
            <a:endParaRPr lang="en-US" altLang="zh-CN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spcBef>
                <a:spcPts val="0"/>
              </a:spcBef>
            </a:pPr>
            <a:r>
              <a:rPr lang="en-US" altLang="zh-C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</a:t>
            </a: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意味该配置项被选定，但编译时该功能的实现代码是</a:t>
            </a:r>
            <a:r>
              <a:rPr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以模块形式生成</a:t>
            </a:r>
            <a:endParaRPr lang="en-US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spcBef>
                <a:spcPts val="0"/>
              </a:spcBef>
            </a:pPr>
            <a:r>
              <a:rPr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驱动程序</a:t>
            </a: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一般都用三选一形式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spcBef>
                <a:spcPts val="0"/>
              </a:spcBef>
            </a:pPr>
            <a:r>
              <a:rPr lang="zh-CN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字符串或整数</a:t>
            </a:r>
            <a:endParaRPr lang="en-US" altLang="zh-CN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spcBef>
                <a:spcPts val="0"/>
              </a:spcBef>
            </a:pP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不控制编译过程，只是指定内核源码可以访问的值，如定义静态变量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spcBef>
                <a:spcPts val="0"/>
              </a:spcBef>
            </a:pPr>
            <a:r>
              <a:rPr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一般以预处理宏的形式表示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3</a:t>
            </a:fld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内核编译时的模块选配参数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内核环境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651277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72511-EFB7-49B2-8A78-6A3500AEEDD7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automake</a:t>
            </a:r>
            <a:r>
              <a:rPr lang="zh-CN" altLang="en-US" dirty="0" smtClean="0"/>
              <a:t>（续）</a:t>
            </a:r>
            <a:endParaRPr lang="en-US" altLang="zh-CN" dirty="0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zh-CN" dirty="0" err="1" smtClean="0"/>
              <a:t>Makefile.am</a:t>
            </a:r>
            <a:r>
              <a:rPr lang="zh-CN" altLang="en-US" dirty="0" smtClean="0"/>
              <a:t>中的路径定义说明</a:t>
            </a:r>
            <a:endParaRPr lang="en-US" altLang="zh-CN" dirty="0" smtClean="0"/>
          </a:p>
          <a:p>
            <a:pPr lvl="1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 dirty="0" err="1" smtClean="0"/>
              <a:t>尽量使用相对路径，系统预定义两个基本路径</a:t>
            </a:r>
            <a:endParaRPr lang="en-US" altLang="zh-CN" dirty="0" smtClean="0"/>
          </a:p>
          <a:p>
            <a:pPr lvl="2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 dirty="0" smtClean="0"/>
              <a:t>$(</a:t>
            </a:r>
            <a:r>
              <a:rPr lang="en-US" altLang="zh-CN" dirty="0" err="1" smtClean="0"/>
              <a:t>top_srcdir</a:t>
            </a:r>
            <a:r>
              <a:rPr lang="en-US" altLang="zh-CN" dirty="0" smtClean="0"/>
              <a:t>)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工程最顶层目录，用于引用源程序</a:t>
            </a:r>
            <a:endParaRPr lang="en-US" altLang="zh-CN" dirty="0" smtClean="0"/>
          </a:p>
          <a:p>
            <a:pPr lvl="2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 dirty="0" smtClean="0"/>
              <a:t>$(</a:t>
            </a:r>
            <a:r>
              <a:rPr lang="en-US" altLang="zh-CN" dirty="0" err="1" smtClean="0"/>
              <a:t>top_builddir</a:t>
            </a:r>
            <a:r>
              <a:rPr lang="en-US" altLang="zh-CN" dirty="0" smtClean="0"/>
              <a:t>)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生成目标文件上最上层目录，用于引用.o等编译出来的目标文件</a:t>
            </a:r>
            <a:endParaRPr lang="en-US" altLang="zh-CN" dirty="0" smtClean="0"/>
          </a:p>
          <a:p>
            <a:pPr lvl="1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zh-CN" altLang="en-US" dirty="0" smtClean="0"/>
              <a:t>其它预定义目录</a:t>
            </a:r>
            <a:endParaRPr lang="en-US" altLang="zh-CN" dirty="0" smtClean="0"/>
          </a:p>
          <a:p>
            <a:pPr lvl="2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zh-CN" dirty="0" err="1" smtClean="0"/>
              <a:t>bindir</a:t>
            </a:r>
            <a:r>
              <a:rPr lang="en-US" altLang="zh-CN" dirty="0" smtClean="0"/>
              <a:t> = $(prefix)/bin, </a:t>
            </a:r>
            <a:r>
              <a:rPr lang="en-US" altLang="zh-CN" dirty="0" err="1" smtClean="0"/>
              <a:t>libdir</a:t>
            </a:r>
            <a:r>
              <a:rPr lang="en-US" altLang="zh-CN" dirty="0" smtClean="0"/>
              <a:t> = $(prefix)/lib, </a:t>
            </a:r>
            <a:r>
              <a:rPr lang="en-US" altLang="zh-CN" dirty="0" err="1" smtClean="0"/>
              <a:t>datadir</a:t>
            </a:r>
            <a:r>
              <a:rPr lang="en-US" altLang="zh-CN" dirty="0" smtClean="0"/>
              <a:t> = $(prefix)/share, </a:t>
            </a:r>
            <a:r>
              <a:rPr lang="en-US" altLang="zh-CN" dirty="0" err="1" smtClean="0"/>
              <a:t>sysconfdir</a:t>
            </a:r>
            <a:r>
              <a:rPr lang="en-US" altLang="zh-CN" dirty="0" smtClean="0"/>
              <a:t> = $(prefix)/etc </a:t>
            </a:r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标准安装路径</a:t>
            </a:r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$(prefix) = 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/local</a:t>
            </a:r>
            <a:r>
              <a:rPr lang="zh-CN" altLang="en-US" dirty="0" smtClean="0"/>
              <a:t>：所有安装目录的默认前缀</a:t>
            </a:r>
          </a:p>
          <a:p>
            <a:pPr lvl="2">
              <a:spcBef>
                <a:spcPts val="0"/>
              </a:spcBef>
            </a:pPr>
            <a:r>
              <a:rPr lang="zh-CN" altLang="en-US" dirty="0" smtClean="0"/>
              <a:t>覆盖方法：</a:t>
            </a:r>
            <a:r>
              <a:rPr lang="en-US" altLang="zh-CN" dirty="0" smtClean="0">
                <a:solidFill>
                  <a:srgbClr val="FF0000"/>
                </a:solidFill>
              </a:rPr>
              <a:t>./configure --prefix=&lt;</a:t>
            </a:r>
            <a:r>
              <a:rPr lang="en-US" altLang="zh-CN" dirty="0" err="1" smtClean="0">
                <a:solidFill>
                  <a:srgbClr val="FF0000"/>
                </a:solidFill>
              </a:rPr>
              <a:t>new_prefix</a:t>
            </a:r>
            <a:r>
              <a:rPr lang="en-US" altLang="zh-CN" dirty="0" smtClean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9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automake</a:t>
            </a:r>
            <a:r>
              <a:rPr lang="en-US" altLang="en-US" dirty="0" err="1" smtClean="0"/>
              <a:t>支持</a:t>
            </a:r>
            <a:r>
              <a:rPr lang="zh-CN" altLang="en-US" dirty="0" smtClean="0"/>
              <a:t>的</a:t>
            </a:r>
            <a:r>
              <a:rPr lang="en-US" altLang="en-US" dirty="0" err="1" smtClean="0"/>
              <a:t>目录层次</a:t>
            </a:r>
            <a:endParaRPr lang="en-US" altLang="en-US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flat</a:t>
            </a:r>
            <a:r>
              <a:rPr lang="zh-CN" altLang="en-US" dirty="0" smtClean="0"/>
              <a:t>：</a:t>
            </a:r>
            <a:r>
              <a:rPr lang="en-US" altLang="en-US" dirty="0" err="1" smtClean="0"/>
              <a:t>所有文件都位于同一个目录中</a:t>
            </a:r>
            <a:r>
              <a:rPr lang="zh-CN" altLang="en-US" dirty="0" smtClean="0"/>
              <a:t>的包</a:t>
            </a:r>
            <a:endParaRPr lang="en-US" altLang="en-US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shallow</a:t>
            </a:r>
            <a:r>
              <a:rPr lang="zh-CN" altLang="en-US" dirty="0" smtClean="0"/>
              <a:t>：</a:t>
            </a:r>
            <a:r>
              <a:rPr lang="en-US" altLang="en-US" dirty="0" err="1" smtClean="0"/>
              <a:t>主要源代码储存在顶层目录，其他各个部分</a:t>
            </a:r>
            <a:r>
              <a:rPr lang="en-US" altLang="en-US" dirty="0" smtClean="0"/>
              <a:t>(</a:t>
            </a:r>
            <a:r>
              <a:rPr lang="zh-CN" altLang="en-US" dirty="0"/>
              <a:t>典型的是库</a:t>
            </a:r>
            <a:r>
              <a:rPr lang="en-US" altLang="en-US" dirty="0" smtClean="0"/>
              <a:t>)</a:t>
            </a:r>
            <a:r>
              <a:rPr lang="en-US" altLang="en-US" dirty="0" err="1" smtClean="0"/>
              <a:t>则储存在子目录中</a:t>
            </a:r>
            <a:r>
              <a:rPr lang="zh-CN" altLang="en-US" dirty="0" smtClean="0"/>
              <a:t>的包</a:t>
            </a:r>
            <a:endParaRPr lang="en-US" altLang="en-US" dirty="0" smtClean="0"/>
          </a:p>
          <a:p>
            <a:pPr lvl="1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zh-CN" dirty="0" smtClean="0"/>
              <a:t>deep</a:t>
            </a:r>
            <a:r>
              <a:rPr lang="zh-CN" altLang="en-US" dirty="0" smtClean="0"/>
              <a:t>：</a:t>
            </a:r>
            <a:r>
              <a:rPr lang="en-US" altLang="en-US" dirty="0" err="1" smtClean="0"/>
              <a:t>所有源代码都被储存在子目录中</a:t>
            </a:r>
            <a:r>
              <a:rPr lang="zh-CN" altLang="en-US" dirty="0" smtClean="0"/>
              <a:t>的包</a:t>
            </a:r>
            <a:endParaRPr lang="en-US" altLang="en-US" dirty="0" err="1" smtClean="0"/>
          </a:p>
          <a:p>
            <a:pPr lvl="2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en-US" dirty="0" err="1" smtClean="0"/>
              <a:t>顶层目录主要包含配置信息</a:t>
            </a:r>
            <a:endParaRPr lang="en-US" altLang="en-US" dirty="0" smtClean="0"/>
          </a:p>
          <a:p>
            <a:pPr lvl="2">
              <a:tabLst>
                <a:tab pos="571500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  <a:tab pos="9105900" algn="l"/>
                <a:tab pos="9555163" algn="l"/>
              </a:tabLst>
            </a:pPr>
            <a:r>
              <a:rPr lang="en-US" altLang="en-US" dirty="0" err="1" smtClean="0"/>
              <a:t>所有源文件及自己写的头文件位于当前目录的一个子目录中，而当前目录里没有任何源文件</a:t>
            </a:r>
            <a:endParaRPr lang="en-US" alt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31</a:t>
            </a:fld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automake</a:t>
            </a:r>
            <a:r>
              <a:rPr lang="zh-CN" altLang="en-US" dirty="0" smtClean="0"/>
              <a:t>（续）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automake</a:t>
            </a:r>
            <a:r>
              <a:rPr lang="zh-CN" altLang="en-US" dirty="0" smtClean="0"/>
              <a:t>命令操作方式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automake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--add-missing</a:t>
            </a:r>
          </a:p>
          <a:p>
            <a:pPr lvl="1"/>
            <a:r>
              <a:rPr lang="zh-CN" altLang="en-US" dirty="0" smtClean="0"/>
              <a:t>生成生成</a:t>
            </a:r>
            <a:r>
              <a:rPr lang="en-US" altLang="zh-CN" dirty="0" smtClean="0"/>
              <a:t>Makefile.in,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depcomp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install-</a:t>
            </a:r>
            <a:r>
              <a:rPr lang="en-US" altLang="zh-CN" dirty="0" err="1" smtClean="0"/>
              <a:t>sh</a:t>
            </a:r>
            <a:r>
              <a:rPr lang="zh-CN" altLang="en-US" dirty="0" smtClean="0"/>
              <a:t>和</a:t>
            </a:r>
            <a:r>
              <a:rPr lang="en-US" altLang="zh-CN" dirty="0" smtClean="0"/>
              <a:t>missing 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32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automake</a:t>
            </a:r>
            <a:r>
              <a:rPr lang="zh-CN" altLang="en-US" dirty="0" smtClean="0"/>
              <a:t>（续）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403648" y="2924944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AUTOMAKE_OPTIONS=foreign </a:t>
            </a:r>
            <a:r>
              <a:rPr lang="zh-CN" altLang="en-US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/>
            </a:r>
            <a:br>
              <a:rPr lang="zh-CN" altLang="en-US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</a:br>
            <a:r>
              <a:rPr lang="en-US" altLang="zh-CN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bin_PROGRAMS=hello        //</a:t>
            </a:r>
            <a:r>
              <a:rPr lang="zh-CN" altLang="en-US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产生</a:t>
            </a:r>
            <a:r>
              <a:rPr lang="en-US" altLang="zh-CN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bin</a:t>
            </a:r>
            <a:r>
              <a:rPr lang="zh-CN" altLang="en-US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文件名</a:t>
            </a:r>
            <a:br>
              <a:rPr lang="zh-CN" altLang="en-US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</a:br>
            <a:r>
              <a:rPr lang="en-US" altLang="zh-CN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hello_SOURCES</a:t>
            </a:r>
            <a:r>
              <a:rPr lang="en-US" altLang="zh-CN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=</a:t>
            </a:r>
            <a:r>
              <a:rPr lang="en-US" altLang="zh-CN" sz="24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hello.c     //</a:t>
            </a:r>
            <a:r>
              <a:rPr lang="zh-CN" altLang="en-US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华文新魏" pitchFamily="2" charset="-122"/>
              </a:rPr>
              <a:t>指定原文件</a:t>
            </a: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根据</a:t>
            </a:r>
            <a:r>
              <a:rPr lang="en-US" altLang="zh-CN" dirty="0" err="1" smtClean="0"/>
              <a:t>configure.in</a:t>
            </a:r>
            <a:r>
              <a:rPr lang="zh-CN" altLang="en-US" dirty="0" smtClean="0"/>
              <a:t>文件生成</a:t>
            </a:r>
            <a:r>
              <a:rPr lang="en-US" altLang="zh-CN" dirty="0" smtClean="0">
                <a:solidFill>
                  <a:srgbClr val="FF0000"/>
                </a:solidFill>
              </a:rPr>
              <a:t>configure</a:t>
            </a:r>
            <a:r>
              <a:rPr lang="zh-CN" altLang="en-US" dirty="0" smtClean="0">
                <a:solidFill>
                  <a:srgbClr val="FF0000"/>
                </a:solidFill>
              </a:rPr>
              <a:t>脚本</a:t>
            </a:r>
          </a:p>
          <a:p>
            <a:pPr lvl="1"/>
            <a:r>
              <a:rPr lang="zh-CN" altLang="en-US" dirty="0" smtClean="0"/>
              <a:t>该脚本可搜集有关移植性的平台相关信息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这些信息被用来生成</a:t>
            </a:r>
            <a:r>
              <a:rPr lang="en-US" altLang="zh-CN" dirty="0" err="1" smtClean="0"/>
              <a:t>Makefile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生成的</a:t>
            </a:r>
            <a:r>
              <a:rPr lang="en-US" altLang="zh-CN" dirty="0" err="1" smtClean="0"/>
              <a:t>Makefile</a:t>
            </a:r>
            <a:r>
              <a:rPr lang="zh-CN" altLang="en-US" dirty="0" smtClean="0"/>
              <a:t>包含许多常用目标，如</a:t>
            </a:r>
            <a:r>
              <a:rPr lang="en-US" altLang="zh-CN" dirty="0" smtClean="0"/>
              <a:t>check, all, install, uninstall, clean, dist …</a:t>
            </a:r>
          </a:p>
          <a:p>
            <a:pPr lvl="2"/>
            <a:r>
              <a:rPr lang="en-US" altLang="zh-CN" dirty="0" smtClean="0"/>
              <a:t>autoconf需要用到m4，便于生成脚本</a:t>
            </a:r>
          </a:p>
          <a:p>
            <a:pPr lvl="2"/>
            <a:endParaRPr lang="en-US" altLang="zh-CN" dirty="0" smtClean="0"/>
          </a:p>
          <a:p>
            <a:endParaRPr lang="zh-CN" alt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33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autoconf</a:t>
            </a:r>
            <a:r>
              <a:rPr lang="zh-CN" altLang="en-US" dirty="0" smtClean="0"/>
              <a:t>流程 </a:t>
            </a:r>
            <a:r>
              <a:rPr lang="en-US" altLang="zh-CN" dirty="0" smtClean="0"/>
              <a:t>— </a:t>
            </a:r>
            <a:r>
              <a:rPr lang="en-US" altLang="zh-CN" dirty="0" err="1" smtClean="0"/>
              <a:t>autoconf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714348" y="4044978"/>
            <a:ext cx="8286808" cy="2598732"/>
            <a:chOff x="500034" y="3544912"/>
            <a:chExt cx="8599488" cy="338455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39847" y="3544912"/>
              <a:ext cx="1081087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autoscan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692372" y="3905275"/>
              <a:ext cx="1655762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configure.scan</a:t>
              </a:r>
              <a:endParaRPr kumimoji="0" lang="en-US" altLang="zh-CN" sz="1800" b="1" dirty="0"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211734" y="3905275"/>
              <a:ext cx="1512888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effectLst/>
                  <a:latin typeface="Arial" charset="0"/>
                  <a:ea typeface="宋体" charset="-122"/>
                </a:rPr>
                <a:t>configure.in</a:t>
              </a:r>
              <a:endParaRPr kumimoji="0" lang="en-US" altLang="zh-CN" sz="1800" b="1" dirty="0"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5211734" y="5705500"/>
              <a:ext cx="576263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466822" y="5345137"/>
              <a:ext cx="1657350" cy="36036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Makefile.am</a:t>
              </a:r>
              <a:endParaRPr kumimoji="0" lang="en-US" altLang="zh-CN" sz="1800" b="1" dirty="0">
                <a:solidFill>
                  <a:srgbClr val="008000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348134" y="5345137"/>
              <a:ext cx="1657350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Makefile.in</a:t>
              </a:r>
              <a:endParaRPr kumimoji="0" lang="en-US" altLang="zh-CN" sz="1800" b="1" dirty="0"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427634" y="6569100"/>
              <a:ext cx="1295400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Makefile</a:t>
              </a:r>
              <a:endParaRPr kumimoji="0" lang="en-US" altLang="zh-CN" sz="1800" b="1" dirty="0">
                <a:solidFill>
                  <a:srgbClr val="008000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195609" y="4913337"/>
              <a:ext cx="1081088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automake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491009" y="3544912"/>
              <a:ext cx="649288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edit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466822" y="4121175"/>
              <a:ext cx="122555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4348134" y="4121175"/>
              <a:ext cx="86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7802534" y="3905275"/>
              <a:ext cx="1296988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aclocal.m4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6724622" y="4121175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6724622" y="3544912"/>
              <a:ext cx="1081087" cy="5762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00FF"/>
                  </a:solidFill>
                  <a:effectLst/>
                  <a:latin typeface="Arial" charset="0"/>
                  <a:ea typeface="宋体" charset="-122"/>
                </a:rPr>
                <a:t>aclocal</a:t>
              </a:r>
              <a:endPara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7300884" y="4265637"/>
              <a:ext cx="1150938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5859434" y="4265637"/>
              <a:ext cx="1152525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6508722" y="5345137"/>
              <a:ext cx="1295400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configure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6364259" y="5705500"/>
              <a:ext cx="792163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6291234" y="4552975"/>
              <a:ext cx="1800225" cy="5762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66FF33"/>
                  </a:solidFill>
                  <a:effectLst/>
                  <a:latin typeface="Arial" charset="0"/>
                  <a:ea typeface="宋体" charset="-122"/>
                </a:rPr>
                <a:t>autoconf</a:t>
              </a:r>
              <a:endParaRPr kumimoji="0" lang="en-US" altLang="zh-CN" sz="1800" b="1" dirty="0">
                <a:solidFill>
                  <a:srgbClr val="66FF33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124172" y="5489600"/>
              <a:ext cx="1223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5211734" y="4265637"/>
              <a:ext cx="647700" cy="107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sz="1800" b="1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00034" y="3908450"/>
              <a:ext cx="1055688" cy="36036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1800" b="1" dirty="0" err="1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Src</a:t>
              </a:r>
              <a:r>
                <a:rPr kumimoji="0" lang="en-US" altLang="zh-CN" sz="1800" b="1" dirty="0">
                  <a:solidFill>
                    <a:srgbClr val="008000"/>
                  </a:solidFill>
                  <a:effectLst/>
                  <a:latin typeface="Arial" charset="0"/>
                  <a:ea typeface="宋体" charset="-122"/>
                </a:rPr>
                <a:t> code</a:t>
              </a:r>
            </a:p>
          </p:txBody>
        </p:sp>
      </p:grpSp>
      <p:sp>
        <p:nvSpPr>
          <p:cNvPr id="29" name="Oval 9"/>
          <p:cNvSpPr>
            <a:spLocks noChangeArrowheads="1"/>
          </p:cNvSpPr>
          <p:nvPr/>
        </p:nvSpPr>
        <p:spPr bwMode="auto">
          <a:xfrm>
            <a:off x="5231788" y="5857892"/>
            <a:ext cx="1928826" cy="360362"/>
          </a:xfrm>
          <a:prstGeom prst="ellipse">
            <a:avLst/>
          </a:prstGeom>
          <a:solidFill>
            <a:srgbClr val="FF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./configure</a:t>
            </a:r>
          </a:p>
        </p:txBody>
      </p:sp>
      <p:sp>
        <p:nvSpPr>
          <p:cNvPr id="30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4357686" y="4857760"/>
            <a:ext cx="2000264" cy="360363"/>
          </a:xfrm>
          <a:prstGeom prst="ellipse">
            <a:avLst/>
          </a:prstGeom>
          <a:solidFill>
            <a:srgbClr val="E6FF00"/>
          </a:solidFill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US" altLang="zh-CN" sz="1800" b="1" dirty="0" err="1">
                <a:solidFill>
                  <a:srgbClr val="0000FF"/>
                </a:solidFill>
                <a:effectLst/>
                <a:latin typeface="Arial" charset="0"/>
                <a:ea typeface="宋体" charset="-122"/>
              </a:rPr>
              <a:t>autoheader</a:t>
            </a:r>
            <a:endParaRPr kumimoji="0" lang="en-US" altLang="zh-CN" sz="1800" b="1" dirty="0">
              <a:solidFill>
                <a:srgbClr val="0000FF"/>
              </a:solidFill>
              <a:effectLst/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8E8DF-C991-40A8-B65B-A6F8AEEA2714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GNU make</a:t>
            </a:r>
            <a:r>
              <a:rPr lang="zh-CN" altLang="en-US" dirty="0" smtClean="0"/>
              <a:t>项目示例：</a:t>
            </a:r>
            <a:r>
              <a:rPr lang="en-US" altLang="zh-CN" dirty="0" smtClean="0"/>
              <a:t>Hello World</a:t>
            </a:r>
            <a:endParaRPr lang="zh-CN" altLang="en-US" dirty="0"/>
          </a:p>
        </p:txBody>
      </p:sp>
      <p:sp>
        <p:nvSpPr>
          <p:cNvPr id="1043460" name="Rectangle 4"/>
          <p:cNvSpPr>
            <a:spLocks noChangeArrowheads="1"/>
          </p:cNvSpPr>
          <p:nvPr/>
        </p:nvSpPr>
        <p:spPr bwMode="auto">
          <a:xfrm>
            <a:off x="571472" y="1168658"/>
            <a:ext cx="821537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步骤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：编辑源文件</a:t>
            </a:r>
            <a:r>
              <a:rPr lang="en-US" altLang="zh-CN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hello.c</a:t>
            </a:r>
            <a:endParaRPr lang="en-US" altLang="zh-CN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  <a:p>
            <a:pPr marL="342900" indent="-342900">
              <a:spcBef>
                <a:spcPts val="0"/>
              </a:spcBef>
              <a:buClr>
                <a:srgbClr val="0000FF"/>
              </a:buClr>
            </a:pPr>
            <a:r>
              <a:rPr lang="en-US" altLang="zh-CN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	</a:t>
            </a: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#include </a:t>
            </a:r>
            <a:r>
              <a:rPr lang="en-US" altLang="zh-CN" sz="2200" b="1" dirty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altLang="zh-CN" sz="2200" b="1" dirty="0" err="1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stdio.h</a:t>
            </a: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</a:t>
            </a:r>
          </a:p>
          <a:p>
            <a:pPr marL="342900" indent="-342900">
              <a:spcBef>
                <a:spcPts val="0"/>
              </a:spcBef>
              <a:buClr>
                <a:srgbClr val="0000FF"/>
              </a:buClr>
            </a:pP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zh-CN" sz="2200" b="1" dirty="0" err="1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200" b="1" dirty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main() { </a:t>
            </a:r>
            <a:endParaRPr lang="en-US" altLang="zh-CN" sz="2200" b="1" dirty="0" smtClean="0">
              <a:solidFill>
                <a:srgbClr val="99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0"/>
              </a:spcBef>
              <a:buClr>
                <a:srgbClr val="0000FF"/>
              </a:buClr>
            </a:pP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 </a:t>
            </a:r>
            <a:r>
              <a:rPr lang="en-US" altLang="zh-CN" sz="2200" b="1" dirty="0" err="1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printf</a:t>
            </a:r>
            <a:r>
              <a:rPr lang="en-US" altLang="zh-CN" sz="2200" b="1" dirty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(“Hello World!\n”); </a:t>
            </a:r>
            <a:endParaRPr lang="en-US" altLang="zh-CN" sz="2200" b="1" dirty="0" smtClean="0">
              <a:solidFill>
                <a:srgbClr val="99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0"/>
              </a:spcBef>
              <a:buClr>
                <a:srgbClr val="0000FF"/>
              </a:buClr>
            </a:pP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return </a:t>
            </a:r>
            <a:r>
              <a:rPr lang="en-US" altLang="zh-CN" sz="2200" b="1" dirty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0; </a:t>
            </a:r>
            <a:endParaRPr lang="en-US" altLang="zh-CN" sz="2200" b="1" dirty="0" smtClean="0">
              <a:solidFill>
                <a:srgbClr val="99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0"/>
              </a:spcBef>
              <a:buClr>
                <a:srgbClr val="0000FF"/>
              </a:buClr>
            </a:pP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}</a:t>
            </a:r>
            <a:endParaRPr lang="en-US" altLang="zh-CN" sz="2200" b="1" dirty="0">
              <a:solidFill>
                <a:srgbClr val="99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步骤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2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：生成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configure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脚本</a:t>
            </a:r>
            <a:endParaRPr lang="en-US" altLang="zh-CN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  <a:p>
            <a:pPr marL="742950" lvl="1" indent="-285750">
              <a:spcBef>
                <a:spcPts val="0"/>
              </a:spcBef>
              <a:buClr>
                <a:schemeClr val="tx2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执行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autoscan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，生成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configure.scan</a:t>
            </a: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742950" lvl="1" indent="-285750">
              <a:spcBef>
                <a:spcPts val="0"/>
              </a:spcBef>
              <a:buClr>
                <a:schemeClr val="tx2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编辑修改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configure.scan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，生成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configure.in</a:t>
            </a: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1200150" lvl="2" indent="-285750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AC_INIT(hello,0.1)</a:t>
            </a:r>
            <a:endParaRPr lang="en-US" altLang="zh-CN" sz="2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200150" lvl="2" indent="-285750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AC_CONFIG_SRCDIR([</a:t>
            </a:r>
            <a:r>
              <a:rPr lang="en-US" altLang="zh-CN" sz="2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hello.c</a:t>
            </a:r>
            <a:r>
              <a:rPr lang="en-US" altLang="zh-CN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])</a:t>
            </a:r>
          </a:p>
          <a:p>
            <a:pPr marL="1200150" lvl="2" indent="-285750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AM_INIT_AUTOMAKE(hello, 0.1)</a:t>
            </a:r>
          </a:p>
          <a:p>
            <a:pPr marL="1200150" lvl="2" indent="-285750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AC_PROG_CC</a:t>
            </a:r>
          </a:p>
          <a:p>
            <a:pPr marL="1200150" lvl="2" indent="-285750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AC_OUTPUT(</a:t>
            </a:r>
            <a:r>
              <a:rPr lang="en-US" altLang="zh-CN" sz="2200" b="1" dirty="0" err="1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Makefile</a:t>
            </a:r>
            <a:r>
              <a:rPr lang="en-US" altLang="zh-CN" sz="22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altLang="zh-CN" sz="2200" b="1" dirty="0" smtClean="0">
              <a:solidFill>
                <a:srgbClr val="993366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  <a:p>
            <a:pPr marL="742950" lvl="1" indent="-285750">
              <a:spcBef>
                <a:spcPts val="0"/>
              </a:spcBef>
              <a:buClr>
                <a:schemeClr val="tx2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执行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aclocal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，生成</a:t>
            </a: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aclocal.m4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文件</a:t>
            </a:r>
          </a:p>
          <a:p>
            <a:pPr marL="742950" lvl="1" indent="-285750">
              <a:spcBef>
                <a:spcPts val="0"/>
              </a:spcBef>
              <a:buClr>
                <a:schemeClr val="tx2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执行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autoconf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，生成</a:t>
            </a: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configure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脚本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8E8DF-C991-40A8-B65B-A6F8AEEA2714}" type="slidenum">
              <a:rPr lang="en-US" altLang="zh-CN"/>
              <a:pPr/>
              <a:t>35</a:t>
            </a:fld>
            <a:endParaRPr lang="en-US" altLang="zh-CN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GNU make</a:t>
            </a:r>
            <a:r>
              <a:rPr lang="zh-CN" altLang="en-US" dirty="0" smtClean="0"/>
              <a:t>项目示例：</a:t>
            </a:r>
            <a:r>
              <a:rPr lang="en-US" altLang="zh-CN" dirty="0" smtClean="0"/>
              <a:t>Hello World</a:t>
            </a:r>
            <a:r>
              <a:rPr lang="zh-CN" altLang="en-US" dirty="0" smtClean="0"/>
              <a:t>（续）</a:t>
            </a:r>
            <a:endParaRPr lang="zh-CN" altLang="en-US" dirty="0"/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 </a:t>
            </a: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make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管理项目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14348" y="1285860"/>
            <a:ext cx="82296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步骤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3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：创建</a:t>
            </a:r>
            <a:r>
              <a:rPr lang="en-US" altLang="zh-CN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Makefile.in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 </a:t>
            </a:r>
          </a:p>
          <a:p>
            <a:pPr marL="742950" lvl="1" indent="-285750">
              <a:spcBef>
                <a:spcPts val="300"/>
              </a:spcBef>
              <a:buClr>
                <a:schemeClr val="tx2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编辑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Makefile.am</a:t>
            </a: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742950" lvl="1" indent="-285750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 </a:t>
            </a:r>
            <a:r>
              <a:rPr lang="en-US" altLang="zh-CN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AUTOMAKE_OPTIONS=foreign</a:t>
            </a:r>
          </a:p>
          <a:p>
            <a:pPr marL="742950" lvl="1" indent="-285750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zh-CN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bin_PROGRAMS</a:t>
            </a:r>
            <a:r>
              <a:rPr lang="en-US" altLang="zh-CN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hello</a:t>
            </a:r>
          </a:p>
          <a:p>
            <a:pPr marL="742950" lvl="1" indent="-285750">
              <a:spcBef>
                <a:spcPts val="0"/>
              </a:spcBef>
              <a:buClr>
                <a:schemeClr val="tx2"/>
              </a:buClr>
              <a:buSzPct val="75000"/>
            </a:pPr>
            <a:r>
              <a:rPr lang="en-US" altLang="zh-CN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zh-CN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hello_SOURCES</a:t>
            </a:r>
            <a:r>
              <a:rPr lang="en-US" altLang="zh-CN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altLang="zh-CN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hello.c</a:t>
            </a:r>
            <a:endParaRPr lang="en-US" altLang="zh-CN" sz="2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ts val="300"/>
              </a:spcBef>
              <a:buClr>
                <a:schemeClr val="tx2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执行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autoheader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，生成</a:t>
            </a:r>
            <a:r>
              <a:rPr lang="en-US" altLang="zh-CN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Makefile.in </a:t>
            </a: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742950" lvl="1" indent="-285750">
              <a:spcBef>
                <a:spcPts val="300"/>
              </a:spcBef>
              <a:buClr>
                <a:schemeClr val="tx2"/>
              </a:buClr>
              <a:buSzPct val="75000"/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执行</a:t>
            </a:r>
            <a:r>
              <a:rPr lang="en-US" altLang="zh-CN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automake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，生成</a:t>
            </a: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configure</a:t>
            </a: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indent="-342900"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步骤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4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：执行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./configure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，生成</a:t>
            </a:r>
            <a:r>
              <a:rPr lang="en-US" altLang="zh-CN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Makefile</a:t>
            </a:r>
            <a:endParaRPr lang="en-US" altLang="zh-CN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  <a:p>
            <a:pPr marL="342900" indent="-342900"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步骤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5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：执行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make</a:t>
            </a:r>
          </a:p>
          <a:p>
            <a:pPr marL="742950" lvl="1" indent="-285750">
              <a:spcBef>
                <a:spcPts val="300"/>
              </a:spcBef>
              <a:buClr>
                <a:schemeClr val="tx2"/>
              </a:buClr>
              <a:buSzPct val="75000"/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 </a:t>
            </a: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make install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：安装</a:t>
            </a: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742950" lvl="1" indent="-285750">
              <a:spcBef>
                <a:spcPts val="300"/>
              </a:spcBef>
              <a:buClr>
                <a:schemeClr val="tx2"/>
              </a:buClr>
              <a:buSzPct val="75000"/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make dist</a:t>
            </a:r>
            <a:r>
              <a:rPr lang="zh-CN" alt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：产生安装包</a:t>
            </a:r>
            <a:endParaRPr lang="en-US" altLang="zh-CN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1" y="2166934"/>
            <a:ext cx="8537603" cy="762000"/>
          </a:xfrm>
          <a:noFill/>
          <a:ln/>
        </p:spPr>
        <p:txBody>
          <a:bodyPr wrap="none" lIns="0" tIns="0" rIns="0" bIns="0"/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第</a:t>
            </a:r>
            <a:r>
              <a:rPr lang="en-US" altLang="zh-CN" sz="4400" dirty="0" smtClean="0">
                <a:solidFill>
                  <a:srgbClr val="FF0000"/>
                </a:solidFill>
              </a:rPr>
              <a:t>1</a:t>
            </a:r>
            <a:r>
              <a:rPr lang="zh-CN" altLang="en-US" sz="4400" dirty="0" smtClean="0">
                <a:solidFill>
                  <a:srgbClr val="FF0000"/>
                </a:solidFill>
              </a:rPr>
              <a:t>讲 </a:t>
            </a:r>
            <a:r>
              <a:rPr lang="en-US" altLang="zh-CN" sz="4400" dirty="0" smtClean="0">
                <a:solidFill>
                  <a:srgbClr val="FF0000"/>
                </a:solidFill>
              </a:rPr>
              <a:t>Linux</a:t>
            </a:r>
            <a:r>
              <a:rPr lang="zh-CN" altLang="en-US" sz="4400" dirty="0" smtClean="0">
                <a:solidFill>
                  <a:srgbClr val="FF0000"/>
                </a:solidFill>
              </a:rPr>
              <a:t>系统分析基础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4365625"/>
            <a:ext cx="5940425" cy="1584325"/>
          </a:xfrm>
        </p:spPr>
        <p:txBody>
          <a:bodyPr/>
          <a:lstStyle/>
          <a:p>
            <a:pPr algn="ctr"/>
            <a:r>
              <a:rPr lang="zh-CN" altLang="en-US" dirty="0"/>
              <a:t>叶保留</a:t>
            </a:r>
            <a:endParaRPr lang="zh-CN" altLang="en-US" sz="2400" dirty="0"/>
          </a:p>
          <a:p>
            <a:pPr algn="ctr"/>
            <a:r>
              <a:rPr lang="en-US" altLang="zh-CN" sz="2400" dirty="0"/>
              <a:t>yebl@nju.edu.cn</a:t>
            </a:r>
          </a:p>
          <a:p>
            <a:pPr algn="ctr"/>
            <a:r>
              <a:rPr lang="zh-CN" altLang="en-US" dirty="0"/>
              <a:t>南京大学计算机科学与技术系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内核编译主要工具文件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内核编译后，会在</a:t>
            </a:r>
            <a:r>
              <a:rPr lang="en-US" altLang="zh-CN" dirty="0" smtClean="0"/>
              <a:t>/boot</a:t>
            </a:r>
            <a:r>
              <a:rPr lang="zh-CN" altLang="en-US" dirty="0" smtClean="0"/>
              <a:t>目录生产以下文件</a:t>
            </a:r>
          </a:p>
          <a:p>
            <a:pPr lvl="1"/>
            <a:r>
              <a:rPr lang="en-US" altLang="zh-CN" dirty="0" err="1" smtClean="0"/>
              <a:t>vmlinuz</a:t>
            </a:r>
            <a:r>
              <a:rPr lang="zh-CN" altLang="en-US" dirty="0" smtClean="0"/>
              <a:t>文件</a:t>
            </a:r>
          </a:p>
          <a:p>
            <a:pPr lvl="1"/>
            <a:r>
              <a:rPr lang="en-US" altLang="zh-CN" dirty="0" err="1"/>
              <a:t>i</a:t>
            </a:r>
            <a:r>
              <a:rPr lang="en-US" altLang="zh-CN" dirty="0" err="1" smtClean="0"/>
              <a:t>nitrd-x.y.z.img</a:t>
            </a:r>
            <a:r>
              <a:rPr lang="zh-CN" altLang="en-US" dirty="0" smtClean="0"/>
              <a:t>文件：用于</a:t>
            </a:r>
            <a:r>
              <a:rPr lang="zh-CN" altLang="en-US" dirty="0" smtClean="0">
                <a:effectLst/>
              </a:rPr>
              <a:t>临时引导</a:t>
            </a:r>
            <a:r>
              <a:rPr lang="zh-CN" altLang="en-US" dirty="0">
                <a:effectLst/>
              </a:rPr>
              <a:t>硬件到实际内核</a:t>
            </a:r>
            <a:r>
              <a:rPr lang="en-US" altLang="zh-CN" dirty="0" err="1">
                <a:effectLst/>
              </a:rPr>
              <a:t>vmlinuz</a:t>
            </a:r>
            <a:r>
              <a:rPr lang="zh-CN" altLang="en-US" dirty="0">
                <a:effectLst/>
              </a:rPr>
              <a:t>能够接管并继续引导的状态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System.map</a:t>
            </a:r>
            <a:r>
              <a:rPr lang="zh-CN" altLang="en-US" dirty="0" smtClean="0"/>
              <a:t>文件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内核编译的基本架构</a:t>
            </a:r>
            <a:endParaRPr lang="zh-CN" altLang="en-US" dirty="0"/>
          </a:p>
        </p:txBody>
      </p:sp>
      <p:graphicFrame>
        <p:nvGraphicFramePr>
          <p:cNvPr id="5" name="Group 1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167701"/>
              </p:ext>
            </p:extLst>
          </p:nvPr>
        </p:nvGraphicFramePr>
        <p:xfrm>
          <a:off x="1115616" y="1854696"/>
          <a:ext cx="7200800" cy="2438400"/>
        </p:xfrm>
        <a:graphic>
          <a:graphicData uri="http://schemas.openxmlformats.org/drawingml/2006/table">
            <a:tbl>
              <a:tblPr/>
              <a:tblGrid>
                <a:gridCol w="2994602"/>
                <a:gridCol w="4206198"/>
              </a:tblGrid>
              <a:tr h="312738">
                <a:tc>
                  <a:txBody>
                    <a:bodyPr/>
                    <a:lstStyle/>
                    <a:p>
                      <a:pPr marL="0" marR="0" lvl="0" indent="62230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华文行楷" pitchFamily="2" charset="-122"/>
                          <a:ea typeface="华文行楷" pitchFamily="2" charset="-122"/>
                          <a:cs typeface="Times New Roman" pitchFamily="18" charset="0"/>
                        </a:rPr>
                        <a:t>文件类型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华文行楷" pitchFamily="2" charset="-122"/>
                        <a:ea typeface="华文行楷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2230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华文行楷" pitchFamily="2" charset="-122"/>
                          <a:ea typeface="华文行楷" pitchFamily="2" charset="-122"/>
                          <a:cs typeface="Times New Roman" pitchFamily="18" charset="0"/>
                        </a:rPr>
                        <a:t>作用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华文行楷" pitchFamily="2" charset="-122"/>
                        <a:ea typeface="华文行楷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Makefile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2230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顶层</a:t>
                      </a: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Makefile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文件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.</a:t>
                      </a: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config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2230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内核配置文件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arch/$(ARCH)/</a:t>
                      </a: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Makefile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2230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机器体系相关</a:t>
                      </a: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Makefile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文件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scripts/Makefile.*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2230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所有内核</a:t>
                      </a: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Makefiles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共用规则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kbuild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Makefiles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22300" algn="l" defTabSz="2286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其它</a:t>
                      </a:r>
                      <a:r>
                        <a:rPr kumimoji="0" lang="en-US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Makefile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文件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17926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1268413"/>
            <a:ext cx="8643966" cy="5449887"/>
          </a:xfrm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altLang="zh-CN" dirty="0" err="1" smtClean="0"/>
              <a:t>Makefile</a:t>
            </a:r>
            <a:endParaRPr lang="en-US" altLang="zh-CN" dirty="0" smtClean="0"/>
          </a:p>
          <a:p>
            <a:pPr lvl="1">
              <a:spcBef>
                <a:spcPts val="100"/>
              </a:spcBef>
            </a:pPr>
            <a:r>
              <a:rPr lang="zh-CN" altLang="en-US" dirty="0" smtClean="0"/>
              <a:t>定义编译链接规则、位于</a:t>
            </a:r>
            <a:r>
              <a:rPr lang="en-US" altLang="zh-CN" dirty="0" err="1" smtClean="0"/>
              <a:t>linux</a:t>
            </a:r>
            <a:r>
              <a:rPr lang="zh-CN" altLang="en-US" dirty="0" smtClean="0"/>
              <a:t>源代码各目录</a:t>
            </a:r>
            <a:endParaRPr lang="en-US" altLang="zh-CN" dirty="0" smtClean="0"/>
          </a:p>
          <a:p>
            <a:pPr>
              <a:spcBef>
                <a:spcPts val="100"/>
              </a:spcBef>
            </a:pPr>
            <a:r>
              <a:rPr lang="zh-CN" altLang="en-US" dirty="0" smtClean="0"/>
              <a:t>配置文件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config.in</a:t>
            </a:r>
            <a:r>
              <a:rPr lang="zh-CN" altLang="en-US" dirty="0" smtClean="0"/>
              <a:t>或</a:t>
            </a:r>
            <a:r>
              <a:rPr lang="en-US" altLang="zh-CN" dirty="0" err="1" smtClean="0"/>
              <a:t>kconfig</a:t>
            </a:r>
            <a:r>
              <a:rPr lang="en-US" altLang="zh-CN" dirty="0" smtClean="0"/>
              <a:t>)</a:t>
            </a:r>
          </a:p>
          <a:p>
            <a:pPr lvl="1">
              <a:spcBef>
                <a:spcPts val="100"/>
              </a:spcBef>
            </a:pPr>
            <a:r>
              <a:rPr lang="zh-CN" altLang="en-US" dirty="0" smtClean="0"/>
              <a:t>提供内核的配置选择和设置</a:t>
            </a:r>
            <a:endParaRPr lang="en-US" altLang="zh-CN" dirty="0" smtClean="0"/>
          </a:p>
          <a:p>
            <a:pPr>
              <a:spcBef>
                <a:spcPts val="100"/>
              </a:spcBef>
            </a:pPr>
            <a:r>
              <a:rPr lang="zh-CN" altLang="en-US" dirty="0" smtClean="0"/>
              <a:t>配置工具</a:t>
            </a:r>
            <a:endParaRPr lang="en-US" altLang="zh-CN" dirty="0" smtClean="0"/>
          </a:p>
          <a:p>
            <a:pPr lvl="1">
              <a:spcBef>
                <a:spcPts val="100"/>
              </a:spcBef>
            </a:pPr>
            <a:r>
              <a:rPr lang="zh-CN" altLang="en-US" dirty="0" smtClean="0"/>
              <a:t>文本命令行工具：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config</a:t>
            </a:r>
            <a:endParaRPr lang="en-US" altLang="zh-CN" dirty="0" smtClean="0"/>
          </a:p>
          <a:p>
            <a:pPr lvl="1">
              <a:spcBef>
                <a:spcPts val="100"/>
              </a:spcBef>
            </a:pPr>
            <a:r>
              <a:rPr lang="zh-CN" altLang="en-US" dirty="0" smtClean="0"/>
              <a:t>基于</a:t>
            </a:r>
            <a:r>
              <a:rPr lang="en-US" altLang="zh-CN" dirty="0" err="1" smtClean="0"/>
              <a:t>ncurse</a:t>
            </a:r>
            <a:r>
              <a:rPr lang="zh-CN" altLang="en-US" dirty="0" smtClean="0"/>
              <a:t>的图形工具：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menuconfig</a:t>
            </a:r>
            <a:endParaRPr lang="en-US" altLang="zh-CN" dirty="0" smtClean="0"/>
          </a:p>
          <a:p>
            <a:pPr lvl="1">
              <a:spcBef>
                <a:spcPts val="100"/>
              </a:spcBef>
            </a:pPr>
            <a:r>
              <a:rPr lang="zh-CN" altLang="en-US" dirty="0" smtClean="0"/>
              <a:t>基于</a:t>
            </a:r>
            <a:r>
              <a:rPr lang="en-US" altLang="zh-CN" dirty="0" smtClean="0"/>
              <a:t>X11</a:t>
            </a:r>
            <a:r>
              <a:rPr lang="zh-CN" altLang="en-US" dirty="0" smtClean="0"/>
              <a:t>的图形工具：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xconfig</a:t>
            </a:r>
            <a:endParaRPr lang="en-US" altLang="zh-CN" dirty="0" smtClean="0"/>
          </a:p>
          <a:p>
            <a:pPr lvl="1">
              <a:spcBef>
                <a:spcPts val="100"/>
              </a:spcBef>
            </a:pPr>
            <a:r>
              <a:rPr lang="zh-CN" altLang="en-US" dirty="0" smtClean="0"/>
              <a:t>基于</a:t>
            </a:r>
            <a:r>
              <a:rPr lang="en-US" altLang="zh-CN" dirty="0" err="1" smtClean="0"/>
              <a:t>gtk</a:t>
            </a:r>
            <a:r>
              <a:rPr lang="en-US" altLang="zh-CN" dirty="0" smtClean="0"/>
              <a:t>+</a:t>
            </a:r>
            <a:r>
              <a:rPr lang="zh-CN" altLang="en-US" dirty="0" smtClean="0"/>
              <a:t>的图形工具：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gconfig</a:t>
            </a:r>
            <a:endParaRPr lang="en-US" altLang="zh-CN" dirty="0" smtClean="0"/>
          </a:p>
          <a:p>
            <a:pPr lvl="1">
              <a:spcBef>
                <a:spcPts val="100"/>
              </a:spcBef>
            </a:pPr>
            <a:r>
              <a:rPr lang="zh-CN" altLang="en-US" dirty="0" smtClean="0"/>
              <a:t>创建默认配置：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defconfig</a:t>
            </a:r>
            <a:endParaRPr lang="en-US" altLang="zh-CN" dirty="0" smtClean="0"/>
          </a:p>
          <a:p>
            <a:pPr lvl="1">
              <a:spcBef>
                <a:spcPts val="100"/>
              </a:spcBef>
            </a:pPr>
            <a:r>
              <a:rPr lang="zh-CN" altLang="en-US" dirty="0" smtClean="0"/>
              <a:t>配置工具输出文件</a:t>
            </a:r>
            <a:endParaRPr lang="en-US" altLang="zh-CN" dirty="0" smtClean="0"/>
          </a:p>
          <a:p>
            <a:pPr lvl="2">
              <a:spcBef>
                <a:spcPts val="100"/>
              </a:spcBef>
            </a:pPr>
            <a:r>
              <a:rPr lang="en-US" altLang="zh-CN" dirty="0" smtClean="0"/>
              <a:t>.</a:t>
            </a:r>
            <a:r>
              <a:rPr lang="en-US" altLang="zh-CN" dirty="0" err="1" smtClean="0"/>
              <a:t>config</a:t>
            </a:r>
            <a:r>
              <a:rPr lang="zh-CN" altLang="en-US" dirty="0" smtClean="0"/>
              <a:t>文件：用</a:t>
            </a:r>
            <a:r>
              <a:rPr lang="en-US" altLang="zh-CN" dirty="0" smtClean="0"/>
              <a:t>#include</a:t>
            </a:r>
            <a:r>
              <a:rPr lang="zh-CN" altLang="en-US" dirty="0" smtClean="0"/>
              <a:t>包括到主</a:t>
            </a:r>
            <a:r>
              <a:rPr lang="en-US" altLang="zh-CN" dirty="0" err="1" smtClean="0"/>
              <a:t>Makefile</a:t>
            </a:r>
            <a:r>
              <a:rPr lang="zh-CN" altLang="en-US" dirty="0" smtClean="0"/>
              <a:t>中</a:t>
            </a:r>
          </a:p>
          <a:p>
            <a:pPr lvl="2">
              <a:spcBef>
                <a:spcPts val="100"/>
              </a:spcBef>
            </a:pPr>
            <a:r>
              <a:rPr lang="en-US" altLang="zh-CN" dirty="0" smtClean="0"/>
              <a:t>include/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autoconf.h</a:t>
            </a:r>
            <a:r>
              <a:rPr lang="zh-CN" altLang="en-US" dirty="0" smtClean="0"/>
              <a:t>：用</a:t>
            </a:r>
            <a:r>
              <a:rPr lang="en-US" altLang="zh-CN" dirty="0" smtClean="0"/>
              <a:t>#include</a:t>
            </a:r>
            <a:r>
              <a:rPr lang="zh-CN" altLang="en-US" dirty="0" smtClean="0"/>
              <a:t>包括到各个</a:t>
            </a:r>
            <a:r>
              <a:rPr lang="en-US" altLang="zh-CN" dirty="0" smtClean="0"/>
              <a:t>.c</a:t>
            </a:r>
            <a:r>
              <a:rPr lang="zh-CN" altLang="en-US" dirty="0" smtClean="0"/>
              <a:t>文件</a:t>
            </a:r>
          </a:p>
          <a:p>
            <a:pPr lvl="3">
              <a:spcBef>
                <a:spcPts val="100"/>
              </a:spcBef>
            </a:pPr>
            <a:r>
              <a:rPr lang="zh-CN" altLang="en-US" dirty="0" smtClean="0"/>
              <a:t>每个</a:t>
            </a:r>
            <a:r>
              <a:rPr lang="en-US" altLang="zh-CN" dirty="0" smtClean="0"/>
              <a:t>.c</a:t>
            </a:r>
            <a:r>
              <a:rPr lang="zh-CN" altLang="en-US" dirty="0" smtClean="0"/>
              <a:t>文件都有</a:t>
            </a:r>
            <a:r>
              <a:rPr lang="en-US" altLang="zh-CN" dirty="0" smtClean="0">
                <a:solidFill>
                  <a:srgbClr val="FF0000"/>
                </a:solidFill>
              </a:rPr>
              <a:t>&lt;#include/</a:t>
            </a:r>
            <a:r>
              <a:rPr lang="en-US" altLang="zh-CN" dirty="0" err="1" smtClean="0">
                <a:solidFill>
                  <a:srgbClr val="FF0000"/>
                </a:solidFill>
              </a:rPr>
              <a:t>linux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en-US" altLang="zh-CN" dirty="0" err="1" smtClean="0">
                <a:solidFill>
                  <a:srgbClr val="FF0000"/>
                </a:solidFill>
              </a:rPr>
              <a:t>autoconf.h</a:t>
            </a:r>
            <a:r>
              <a:rPr lang="en-US" altLang="zh-CN" dirty="0" smtClean="0">
                <a:solidFill>
                  <a:srgbClr val="FF0000"/>
                </a:solidFill>
              </a:rPr>
              <a:t>&gt;</a:t>
            </a:r>
            <a:r>
              <a:rPr lang="zh-CN" altLang="en-US" dirty="0" smtClean="0"/>
              <a:t>代码项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5</a:t>
            </a:fld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内核配置系统组成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内核环境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494952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11188" y="1268413"/>
            <a:ext cx="8532812" cy="55895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dirty="0" smtClean="0"/>
              <a:t>采用</a:t>
            </a:r>
            <a:r>
              <a:rPr lang="en-US" altLang="zh-CN" dirty="0" smtClean="0"/>
              <a:t>GNU</a:t>
            </a:r>
            <a:r>
              <a:rPr lang="zh-CN" altLang="en-US" dirty="0" smtClean="0"/>
              <a:t>编译工具对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config</a:t>
            </a:r>
            <a:r>
              <a:rPr lang="zh-CN" altLang="en-US" dirty="0" smtClean="0"/>
              <a:t>中的源文件列表编译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完成内核文件的配置、依赖关系及模块的生成，随后调用</a:t>
            </a:r>
            <a:r>
              <a:rPr lang="en-US" altLang="zh-CN" dirty="0" err="1" smtClean="0"/>
              <a:t>Rules.make</a:t>
            </a:r>
            <a:r>
              <a:rPr lang="zh-CN" altLang="en-US" dirty="0" smtClean="0"/>
              <a:t>编译文件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err="1" smtClean="0"/>
              <a:t>Rules.make</a:t>
            </a:r>
            <a:r>
              <a:rPr lang="zh-CN" altLang="en-US" dirty="0" smtClean="0"/>
              <a:t>定义所有</a:t>
            </a:r>
            <a:r>
              <a:rPr lang="en-US" altLang="zh-CN" dirty="0" err="1" smtClean="0"/>
              <a:t>Makefile</a:t>
            </a:r>
            <a:r>
              <a:rPr lang="zh-CN" altLang="en-US" dirty="0" smtClean="0"/>
              <a:t>共用的编译规则</a:t>
            </a:r>
          </a:p>
          <a:p>
            <a:pPr lvl="1">
              <a:spcBef>
                <a:spcPts val="0"/>
              </a:spcBef>
            </a:pPr>
            <a:r>
              <a:rPr lang="en-US" altLang="zh-CN" dirty="0" err="1" smtClean="0"/>
              <a:t>Makefile</a:t>
            </a:r>
            <a:r>
              <a:rPr lang="zh-CN" altLang="en-US" dirty="0" smtClean="0"/>
              <a:t>支持的</a:t>
            </a:r>
            <a:r>
              <a:rPr lang="en-US" altLang="zh-CN" dirty="0" smtClean="0"/>
              <a:t>make</a:t>
            </a:r>
            <a:r>
              <a:rPr lang="zh-CN" altLang="en-US" dirty="0" smtClean="0"/>
              <a:t>命令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make </a:t>
            </a:r>
            <a:r>
              <a:rPr lang="en-US" altLang="zh-CN" dirty="0" err="1" smtClean="0"/>
              <a:t>mrproper</a:t>
            </a:r>
            <a:r>
              <a:rPr lang="zh-CN" altLang="en-US" dirty="0" smtClean="0"/>
              <a:t>：检查</a:t>
            </a:r>
            <a:r>
              <a:rPr lang="en-US" altLang="zh-CN" dirty="0" smtClean="0"/>
              <a:t>.o</a:t>
            </a:r>
            <a:r>
              <a:rPr lang="zh-CN" altLang="en-US" dirty="0" smtClean="0"/>
              <a:t>文件及文件依赖关系的正确性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make </a:t>
            </a:r>
            <a:r>
              <a:rPr lang="en-US" altLang="zh-CN" dirty="0" err="1" smtClean="0"/>
              <a:t>config</a:t>
            </a:r>
            <a:r>
              <a:rPr lang="zh-CN" altLang="en-US" dirty="0" smtClean="0"/>
              <a:t>：配置内核并生成配置文件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make </a:t>
            </a:r>
            <a:r>
              <a:rPr lang="en-US" altLang="zh-CN" dirty="0" err="1" smtClean="0"/>
              <a:t>dep</a:t>
            </a:r>
            <a:r>
              <a:rPr lang="zh-CN" altLang="en-US" dirty="0" smtClean="0"/>
              <a:t>：根据配置文件创建相应的依赖关系树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make clean</a:t>
            </a:r>
            <a:r>
              <a:rPr lang="zh-CN" altLang="en-US" dirty="0" smtClean="0"/>
              <a:t>：清除旧版本的目标文件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make </a:t>
            </a:r>
            <a:r>
              <a:rPr lang="en-US" altLang="zh-CN" dirty="0" err="1" smtClean="0"/>
              <a:t>zImage</a:t>
            </a:r>
            <a:r>
              <a:rPr lang="zh-CN" altLang="en-US" dirty="0" smtClean="0"/>
              <a:t>：编译并用</a:t>
            </a:r>
            <a:r>
              <a:rPr lang="en-US" altLang="zh-CN" dirty="0" err="1" smtClean="0"/>
              <a:t>gzip</a:t>
            </a:r>
            <a:r>
              <a:rPr lang="zh-CN" altLang="en-US" dirty="0" smtClean="0"/>
              <a:t>压缩成</a:t>
            </a:r>
            <a:r>
              <a:rPr lang="en-US" altLang="zh-CN" dirty="0" smtClean="0"/>
              <a:t>1MB</a:t>
            </a:r>
            <a:r>
              <a:rPr lang="zh-CN" altLang="en-US" dirty="0" smtClean="0"/>
              <a:t>以下的内核</a:t>
            </a:r>
            <a:endParaRPr lang="en-US" altLang="zh-CN" dirty="0" smtClean="0"/>
          </a:p>
          <a:p>
            <a:pPr lvl="3">
              <a:spcBef>
                <a:spcPts val="0"/>
              </a:spcBef>
            </a:pPr>
            <a:r>
              <a:rPr lang="zh-CN" altLang="en-US" dirty="0" smtClean="0"/>
              <a:t>未压缩的文件是</a:t>
            </a:r>
            <a:r>
              <a:rPr lang="en-US" altLang="zh-CN" dirty="0" err="1" smtClean="0"/>
              <a:t>vmlinuz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make </a:t>
            </a:r>
            <a:r>
              <a:rPr lang="en-US" altLang="zh-CN" dirty="0" err="1" smtClean="0"/>
              <a:t>bzImage</a:t>
            </a:r>
            <a:r>
              <a:rPr lang="zh-CN" altLang="en-US" dirty="0" smtClean="0"/>
              <a:t>：编译并用</a:t>
            </a:r>
            <a:r>
              <a:rPr lang="en-US" altLang="zh-CN" dirty="0" err="1" smtClean="0"/>
              <a:t>gzip</a:t>
            </a:r>
            <a:r>
              <a:rPr lang="zh-CN" altLang="en-US" dirty="0" smtClean="0"/>
              <a:t>压缩成</a:t>
            </a:r>
            <a:r>
              <a:rPr lang="en-US" altLang="zh-CN" dirty="0" smtClean="0"/>
              <a:t>1MB</a:t>
            </a:r>
            <a:r>
              <a:rPr lang="zh-CN" altLang="en-US" dirty="0" smtClean="0"/>
              <a:t>以上的内核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make modules</a:t>
            </a:r>
            <a:r>
              <a:rPr lang="zh-CN" altLang="en-US" dirty="0" smtClean="0"/>
              <a:t>：编译模块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make </a:t>
            </a:r>
            <a:r>
              <a:rPr lang="en-US" altLang="zh-CN" dirty="0" err="1" smtClean="0"/>
              <a:t>modules_install</a:t>
            </a:r>
            <a:r>
              <a:rPr lang="zh-CN" altLang="en-US" dirty="0" smtClean="0"/>
              <a:t> ：安装模块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err="1" smtClean="0"/>
              <a:t>depmod</a:t>
            </a:r>
            <a:r>
              <a:rPr lang="en-US" altLang="zh-CN" dirty="0" smtClean="0"/>
              <a:t> –a</a:t>
            </a:r>
            <a:r>
              <a:rPr lang="zh-CN" altLang="en-US" dirty="0" smtClean="0"/>
              <a:t>：生成模块之间的依赖关系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6</a:t>
            </a:fld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</a:t>
            </a:r>
            <a:r>
              <a:rPr lang="en-US" altLang="zh-CN" dirty="0" err="1" smtClean="0"/>
              <a:t>Makefile</a:t>
            </a:r>
            <a:r>
              <a:rPr lang="zh-CN" altLang="en-US" dirty="0" smtClean="0"/>
              <a:t>功能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内核环境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245869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CN" altLang="en-US" dirty="0" smtClean="0"/>
              <a:t>准备阶段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从</a:t>
            </a:r>
            <a:r>
              <a:rPr lang="en-US" altLang="zh-CN" dirty="0"/>
              <a:t>www.kernel.org</a:t>
            </a:r>
            <a:r>
              <a:rPr lang="zh-CN" altLang="en-US" dirty="0" smtClean="0"/>
              <a:t>下载源码并解</a:t>
            </a:r>
            <a:r>
              <a:rPr lang="zh-CN" altLang="en-US" dirty="0"/>
              <a:t>压到</a:t>
            </a:r>
            <a:r>
              <a:rPr lang="en-US" altLang="zh-CN" dirty="0"/>
              <a:t>/</a:t>
            </a:r>
            <a:r>
              <a:rPr lang="en-US" altLang="zh-CN" dirty="0" err="1"/>
              <a:t>usr</a:t>
            </a:r>
            <a:r>
              <a:rPr lang="en-US" altLang="zh-CN" dirty="0"/>
              <a:t>/</a:t>
            </a:r>
            <a:r>
              <a:rPr lang="en-US" altLang="zh-CN" dirty="0" err="1"/>
              <a:t>src</a:t>
            </a:r>
            <a:r>
              <a:rPr lang="zh-CN" altLang="en-US" dirty="0"/>
              <a:t>目录</a:t>
            </a:r>
            <a:r>
              <a:rPr lang="zh-CN" altLang="en-US" dirty="0" smtClean="0"/>
              <a:t>下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tar </a:t>
            </a:r>
            <a:r>
              <a:rPr lang="en-US" altLang="zh-CN" dirty="0" err="1" smtClean="0"/>
              <a:t>xvjf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linux-x.y.z.</a:t>
            </a:r>
            <a:r>
              <a:rPr lang="en-US" altLang="zh-CN" dirty="0" smtClean="0"/>
              <a:t>tar.bz2	</a:t>
            </a:r>
          </a:p>
          <a:p>
            <a:pPr lvl="2">
              <a:spcBef>
                <a:spcPts val="0"/>
              </a:spcBef>
            </a:pPr>
            <a:r>
              <a:rPr lang="en-US" altLang="zh-CN" dirty="0" smtClean="0"/>
              <a:t>tar </a:t>
            </a:r>
            <a:r>
              <a:rPr lang="en-US" altLang="zh-CN" dirty="0" err="1" smtClean="0"/>
              <a:t>xvzf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linux-x.y.z.tar.gz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zh-CN" altLang="en-US" dirty="0" smtClean="0"/>
              <a:t>解压位置：</a:t>
            </a:r>
            <a:r>
              <a:rPr lang="en-US" altLang="zh-CN" dirty="0" err="1" smtClean="0">
                <a:solidFill>
                  <a:srgbClr val="FF0000"/>
                </a:solidFill>
              </a:rPr>
              <a:t>linux-x.y.z</a:t>
            </a:r>
            <a:r>
              <a:rPr lang="zh-CN" altLang="en-US" dirty="0" smtClean="0"/>
              <a:t>目录下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zh-CN" altLang="en-US" dirty="0">
                <a:solidFill>
                  <a:srgbClr val="FF0000"/>
                </a:solidFill>
              </a:rPr>
              <a:t>注意</a:t>
            </a:r>
            <a:r>
              <a:rPr lang="zh-CN" altLang="en-US" dirty="0"/>
              <a:t>：不要将内核源码解压到</a:t>
            </a:r>
            <a:r>
              <a:rPr lang="en-US" altLang="zh-CN" dirty="0"/>
              <a:t>/</a:t>
            </a:r>
            <a:r>
              <a:rPr lang="en-US" altLang="zh-CN" dirty="0" err="1"/>
              <a:t>usr</a:t>
            </a:r>
            <a:r>
              <a:rPr lang="en-US" altLang="zh-CN" dirty="0"/>
              <a:t>/</a:t>
            </a:r>
            <a:r>
              <a:rPr lang="en-US" altLang="zh-CN" dirty="0" err="1"/>
              <a:t>src</a:t>
            </a:r>
            <a:r>
              <a:rPr lang="en-US" altLang="zh-CN" dirty="0"/>
              <a:t>/</a:t>
            </a:r>
            <a:r>
              <a:rPr lang="en-US" altLang="zh-CN" dirty="0" err="1"/>
              <a:t>linux</a:t>
            </a:r>
            <a:r>
              <a:rPr lang="zh-CN" altLang="en-US" dirty="0"/>
              <a:t>目录，该目录中的头文件是供给一些库文件使用的</a:t>
            </a:r>
            <a:endParaRPr lang="en-US" altLang="zh-CN" dirty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建立内核编译环境（</a:t>
            </a:r>
            <a:r>
              <a:rPr lang="zh-CN" altLang="en-US" dirty="0"/>
              <a:t>确保子目录</a:t>
            </a:r>
            <a:r>
              <a:rPr lang="en-US" altLang="zh-CN" dirty="0" err="1"/>
              <a:t>asm</a:t>
            </a:r>
            <a:r>
              <a:rPr lang="zh-CN" altLang="en-US" dirty="0"/>
              <a:t>、</a:t>
            </a:r>
            <a:r>
              <a:rPr lang="en-US" altLang="zh-CN" dirty="0" err="1"/>
              <a:t>linux</a:t>
            </a:r>
            <a:r>
              <a:rPr lang="zh-CN" altLang="en-US" dirty="0"/>
              <a:t>和</a:t>
            </a:r>
            <a:r>
              <a:rPr lang="en-US" altLang="zh-CN" dirty="0" err="1"/>
              <a:t>scsi</a:t>
            </a:r>
            <a:r>
              <a:rPr lang="zh-CN" altLang="en-US" dirty="0" smtClean="0"/>
              <a:t>是</a:t>
            </a:r>
            <a:r>
              <a:rPr lang="zh-CN" altLang="en-US" dirty="0"/>
              <a:t>指向</a:t>
            </a:r>
            <a:r>
              <a:rPr lang="zh-CN" altLang="en-US" dirty="0" smtClean="0"/>
              <a:t>内核</a:t>
            </a:r>
            <a:r>
              <a:rPr lang="zh-CN" altLang="en-US" dirty="0"/>
              <a:t>源代码的</a:t>
            </a:r>
            <a:r>
              <a:rPr lang="zh-CN" altLang="en-US" dirty="0" smtClean="0"/>
              <a:t>链接）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err="1" smtClean="0"/>
              <a:t>ln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sf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linux-x.y.z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 </a:t>
            </a:r>
          </a:p>
          <a:p>
            <a:pPr lvl="2">
              <a:spcBef>
                <a:spcPts val="0"/>
              </a:spcBef>
            </a:pPr>
            <a:r>
              <a:rPr lang="en-US" altLang="zh-CN" dirty="0" err="1" smtClean="0"/>
              <a:t>cd</a:t>
            </a:r>
            <a:r>
              <a:rPr lang="en-US" altLang="zh-CN" dirty="0" smtClean="0"/>
              <a:t> 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/include</a:t>
            </a:r>
          </a:p>
          <a:p>
            <a:pPr lvl="2">
              <a:spcBef>
                <a:spcPts val="0"/>
              </a:spcBef>
            </a:pPr>
            <a:r>
              <a:rPr lang="en-US" altLang="zh-CN" dirty="0" err="1" smtClean="0"/>
              <a:t>rm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rf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asm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scsi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err="1" smtClean="0"/>
              <a:t>ln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sf</a:t>
            </a:r>
            <a:r>
              <a:rPr lang="en-US" altLang="zh-CN" dirty="0" smtClean="0"/>
              <a:t> 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src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/include/asm-i386 </a:t>
            </a:r>
            <a:r>
              <a:rPr lang="en-US" altLang="zh-CN" dirty="0" err="1" smtClean="0"/>
              <a:t>asm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err="1" smtClean="0"/>
              <a:t>ln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sf</a:t>
            </a:r>
            <a:r>
              <a:rPr lang="en-US" altLang="zh-CN" dirty="0" smtClean="0"/>
              <a:t> 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src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/include/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linux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en-US" altLang="zh-CN" dirty="0" err="1" smtClean="0"/>
              <a:t>ln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sf</a:t>
            </a:r>
            <a:r>
              <a:rPr lang="en-US" altLang="zh-CN" dirty="0" smtClean="0"/>
              <a:t> 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src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/include/</a:t>
            </a:r>
            <a:r>
              <a:rPr lang="en-US" altLang="zh-CN" dirty="0" err="1" smtClean="0"/>
              <a:t>scsi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scsi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内核的编译、安装过程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内核环境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176711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zh-CN" altLang="en-US" dirty="0" smtClean="0"/>
              <a:t>配置内核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检查文件依赖关系正确性：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mrproper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获取默认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  <a:r>
              <a:rPr lang="en-US" altLang="zh-CN" dirty="0" err="1" smtClean="0">
                <a:solidFill>
                  <a:srgbClr val="FF0000"/>
                </a:solidFill>
              </a:rPr>
              <a:t>config</a:t>
            </a:r>
            <a:r>
              <a:rPr lang="zh-CN" altLang="en-US" dirty="0" smtClean="0"/>
              <a:t>文件：</a:t>
            </a:r>
            <a:r>
              <a:rPr lang="pt-BR" altLang="en-US" dirty="0" smtClean="0"/>
              <a:t>cp /boot/config-`uname -r` .config</a:t>
            </a:r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生成配置文件：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config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创建依赖关系树：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dep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清除旧版本目标文件：</a:t>
            </a:r>
            <a:r>
              <a:rPr lang="en-US" altLang="zh-CN" dirty="0" smtClean="0"/>
              <a:t>make clean</a:t>
            </a:r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生成压缩形式内核文件：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bzImage</a:t>
            </a:r>
            <a:r>
              <a:rPr lang="zh-CN" altLang="en-US" dirty="0" smtClean="0"/>
              <a:t>或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zImage</a:t>
            </a:r>
            <a:endParaRPr lang="en-US" altLang="zh-CN" dirty="0" smtClean="0"/>
          </a:p>
          <a:p>
            <a:pPr lvl="2">
              <a:spcBef>
                <a:spcPts val="0"/>
              </a:spcBef>
            </a:pPr>
            <a:r>
              <a:rPr lang="zh-CN" altLang="en-US" dirty="0" smtClean="0"/>
              <a:t>编译后的文件在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src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/arch/i386/boot</a:t>
            </a:r>
            <a:r>
              <a:rPr lang="zh-CN" altLang="en-US" dirty="0" smtClean="0"/>
              <a:t>目录下</a:t>
            </a:r>
            <a:endParaRPr lang="en-US" altLang="zh-CN" dirty="0" smtClean="0"/>
          </a:p>
          <a:p>
            <a:pPr>
              <a:spcBef>
                <a:spcPts val="0"/>
              </a:spcBef>
            </a:pPr>
            <a:r>
              <a:rPr lang="zh-CN" altLang="en-US" dirty="0" smtClean="0"/>
              <a:t>编译、安装内核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编译内核：</a:t>
            </a:r>
            <a:r>
              <a:rPr lang="en-US" altLang="zh-CN" dirty="0" smtClean="0"/>
              <a:t>make</a:t>
            </a:r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编译模块：</a:t>
            </a:r>
            <a:r>
              <a:rPr lang="en-US" altLang="zh-CN" dirty="0" smtClean="0"/>
              <a:t>make modules</a:t>
            </a:r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安装模块：</a:t>
            </a:r>
            <a:r>
              <a:rPr lang="en-US" altLang="zh-CN" dirty="0" smtClean="0"/>
              <a:t>make </a:t>
            </a:r>
            <a:r>
              <a:rPr lang="en-US" altLang="zh-CN" dirty="0" err="1" smtClean="0"/>
              <a:t>modules_install</a:t>
            </a:r>
            <a:endParaRPr lang="en-US" altLang="zh-CN" dirty="0" smtClean="0"/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生成模块依赖关系：</a:t>
            </a:r>
            <a:r>
              <a:rPr lang="en-US" altLang="zh-CN" dirty="0" err="1" smtClean="0"/>
              <a:t>depmod</a:t>
            </a:r>
            <a:r>
              <a:rPr lang="en-US" altLang="zh-CN" dirty="0" smtClean="0"/>
              <a:t> –a</a:t>
            </a:r>
          </a:p>
          <a:p>
            <a:pPr lvl="1">
              <a:spcBef>
                <a:spcPts val="0"/>
              </a:spcBef>
            </a:pPr>
            <a:r>
              <a:rPr lang="zh-CN" altLang="en-US" dirty="0" smtClean="0"/>
              <a:t>安装内核：</a:t>
            </a:r>
            <a:r>
              <a:rPr lang="en-US" altLang="zh-CN" dirty="0" smtClean="0"/>
              <a:t>make  install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内核的编译、安装过程</a:t>
            </a:r>
            <a:r>
              <a:rPr lang="en-US" altLang="zh-CN" dirty="0" smtClean="0"/>
              <a:t>(</a:t>
            </a:r>
            <a:r>
              <a:rPr lang="zh-CN" altLang="en-US" dirty="0" smtClean="0"/>
              <a:t>续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内核环境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712125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配置启动文件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将内核映像拷贝到合适位置，并按启动要求启动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#cp 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src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/arch/i386/boot/</a:t>
            </a:r>
            <a:r>
              <a:rPr lang="en-US" altLang="zh-CN" dirty="0" err="1" smtClean="0"/>
              <a:t>zImage</a:t>
            </a:r>
            <a:r>
              <a:rPr lang="en-US" altLang="zh-CN" dirty="0" smtClean="0"/>
              <a:t>  /boot/</a:t>
            </a:r>
            <a:r>
              <a:rPr lang="en-US" altLang="zh-CN" dirty="0" err="1" smtClean="0">
                <a:solidFill>
                  <a:srgbClr val="FF0000"/>
                </a:solidFill>
              </a:rPr>
              <a:t>vmlinuz</a:t>
            </a:r>
            <a:r>
              <a:rPr lang="en-US" altLang="zh-CN" dirty="0" err="1" smtClean="0"/>
              <a:t>-x.y.z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#cp 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src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linux</a:t>
            </a:r>
            <a:r>
              <a:rPr lang="en-US" altLang="zh-CN" dirty="0" smtClean="0"/>
              <a:t>/System.map  /boot/</a:t>
            </a:r>
            <a:r>
              <a:rPr lang="en-US" altLang="zh-CN" dirty="0" err="1" smtClean="0"/>
              <a:t>System.map-x.y.z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</a:t>
            </a:r>
            <a:r>
              <a:rPr lang="zh-CN" altLang="en-US" dirty="0"/>
              <a:t>启动目录</a:t>
            </a:r>
            <a:r>
              <a:rPr lang="zh-CN" altLang="en-US" dirty="0" smtClean="0"/>
              <a:t>下的</a:t>
            </a:r>
            <a:r>
              <a:rPr lang="zh-CN" altLang="en-US" dirty="0"/>
              <a:t>链接</a:t>
            </a:r>
            <a:r>
              <a:rPr lang="zh-CN" altLang="en-US" dirty="0" smtClean="0"/>
              <a:t>文件</a:t>
            </a:r>
            <a:r>
              <a:rPr lang="en-US" altLang="zh-CN" dirty="0" smtClean="0"/>
              <a:t>"</a:t>
            </a:r>
            <a:r>
              <a:rPr lang="en-US" altLang="zh-CN" dirty="0" err="1"/>
              <a:t>vmlinuz</a:t>
            </a:r>
            <a:r>
              <a:rPr lang="en-US" altLang="zh-CN" dirty="0"/>
              <a:t>"</a:t>
            </a:r>
            <a:r>
              <a:rPr lang="zh-CN" altLang="en-US" dirty="0" smtClean="0"/>
              <a:t>及</a:t>
            </a:r>
            <a:r>
              <a:rPr lang="en-US" altLang="zh-CN" dirty="0" smtClean="0"/>
              <a:t>"</a:t>
            </a:r>
            <a:r>
              <a:rPr lang="en-US" altLang="zh-CN" dirty="0" err="1"/>
              <a:t>System.map</a:t>
            </a:r>
            <a:r>
              <a:rPr lang="en-US" altLang="zh-CN" dirty="0"/>
              <a:t>"</a:t>
            </a:r>
            <a:r>
              <a:rPr lang="zh-CN" altLang="en-US" dirty="0"/>
              <a:t>指向新的内核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ln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sf</a:t>
            </a:r>
            <a:r>
              <a:rPr lang="en-US" altLang="zh-CN" dirty="0" smtClean="0"/>
              <a:t> /boot/</a:t>
            </a:r>
            <a:r>
              <a:rPr lang="en-US" altLang="zh-CN" dirty="0" err="1" smtClean="0"/>
              <a:t>vmlinuz-x.y.z</a:t>
            </a:r>
            <a:r>
              <a:rPr lang="en-US" altLang="zh-CN" dirty="0" smtClean="0"/>
              <a:t>  /boot/</a:t>
            </a:r>
            <a:r>
              <a:rPr lang="en-US" altLang="zh-CN" dirty="0" err="1" smtClean="0"/>
              <a:t>vmlinuz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ln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sf</a:t>
            </a:r>
            <a:r>
              <a:rPr lang="en-US" altLang="zh-CN" dirty="0" smtClean="0"/>
              <a:t> /boot/</a:t>
            </a:r>
            <a:r>
              <a:rPr lang="en-US" altLang="zh-CN" dirty="0" err="1" smtClean="0"/>
              <a:t>System.map-x.y.z</a:t>
            </a:r>
            <a:r>
              <a:rPr lang="en-US" altLang="zh-CN" dirty="0" smtClean="0"/>
              <a:t>  /boot/system.map</a:t>
            </a:r>
          </a:p>
          <a:p>
            <a:pPr lvl="3"/>
            <a:r>
              <a:rPr lang="zh-CN" altLang="en-US" dirty="0" smtClean="0"/>
              <a:t>系统正常启动时不会读这个符号表；主要是为了内核引导出错时便于调试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/</a:t>
            </a:r>
            <a:r>
              <a:rPr lang="en-US" altLang="zh-CN" dirty="0" err="1" smtClean="0"/>
              <a:t>sbin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mkinitrd</a:t>
            </a:r>
            <a:r>
              <a:rPr lang="en-US" altLang="zh-CN" dirty="0" smtClean="0"/>
              <a:t> /boot/</a:t>
            </a:r>
            <a:r>
              <a:rPr lang="en-US" altLang="zh-CN" dirty="0" err="1" smtClean="0"/>
              <a:t>initrd-x.y.z.img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x.y.z</a:t>
            </a:r>
            <a:endParaRPr lang="en-US" altLang="zh-CN" dirty="0" smtClean="0"/>
          </a:p>
          <a:p>
            <a:pPr lvl="1"/>
            <a:r>
              <a:rPr dirty="0" err="1" smtClean="0"/>
              <a:t>如果是</a:t>
            </a:r>
            <a:r>
              <a:rPr lang="en-US" dirty="0" err="1" smtClean="0"/>
              <a:t>LILO</a:t>
            </a:r>
            <a:r>
              <a:rPr dirty="0" err="1" smtClean="0"/>
              <a:t>启动方式，编辑</a:t>
            </a:r>
            <a:r>
              <a:rPr lang="en-US" dirty="0" smtClean="0"/>
              <a:t>/etc/</a:t>
            </a:r>
            <a:r>
              <a:rPr lang="en-US" dirty="0" err="1" smtClean="0"/>
              <a:t>lilo.conf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27ED5-3248-4A77-96E2-454149256796}" type="slidenum">
              <a:rPr lang="en-US" altLang="zh-CN" smtClean="0"/>
              <a:pPr/>
              <a:t>9</a:t>
            </a:fld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内核的编译、安装过程</a:t>
            </a:r>
            <a:r>
              <a:rPr lang="en-US" altLang="zh-CN" dirty="0" smtClean="0"/>
              <a:t>(</a:t>
            </a:r>
            <a:r>
              <a:rPr lang="zh-CN" altLang="en-US" dirty="0" smtClean="0"/>
              <a:t>续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3306" y="2122478"/>
            <a:ext cx="5000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Linux</a:t>
            </a:r>
            <a:r>
              <a:rPr kumimoji="1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新魏" pitchFamily="2" charset="-122"/>
                <a:cs typeface="+mj-cs"/>
              </a:rPr>
              <a:t>内核环境</a:t>
            </a:r>
            <a:endParaRPr kumimoji="1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新魏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817875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Times New Roman"/>
        <a:ea typeface="黑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 typeface="Wingdings" pitchFamily="2" charset="2"/>
          <a:buNone/>
          <a:tabLst/>
          <a:defRPr kumimoji="1" lang="zh-CN" altLang="en-US" sz="14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9900"/>
          </a:buClr>
          <a:buSzTx/>
          <a:buFont typeface="Wingdings" pitchFamily="2" charset="2"/>
          <a:buNone/>
          <a:tabLst/>
          <a:defRPr kumimoji="1" lang="zh-CN" altLang="en-US" sz="14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楷体_GB2312" pitchFamily="49" charset="-122"/>
          </a:defRPr>
        </a:defPPr>
      </a:lstStyle>
    </a:lnDef>
    <a:txDef>
      <a:spPr bwMode="auto">
        <a:solidFill>
          <a:srgbClr val="FFFFFF"/>
        </a:solidFill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1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+mn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Designs\Topo.pot</Template>
  <TotalTime>23778</TotalTime>
  <Words>2092</Words>
  <Application>Microsoft Office PowerPoint</Application>
  <PresentationFormat>全屏显示(4:3)</PresentationFormat>
  <Paragraphs>515</Paragraphs>
  <Slides>36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37" baseType="lpstr">
      <vt:lpstr>Capsules</vt:lpstr>
      <vt:lpstr>第1讲 Linux系统分析基础</vt:lpstr>
      <vt:lpstr>实验内容</vt:lpstr>
      <vt:lpstr>Linux内核编译时的模块选配参数</vt:lpstr>
      <vt:lpstr>Linux内核编译的基本架构</vt:lpstr>
      <vt:lpstr>Linux内核配置系统组成</vt:lpstr>
      <vt:lpstr>主Makefile功能</vt:lpstr>
      <vt:lpstr>Linux内核的编译、安装过程</vt:lpstr>
      <vt:lpstr>Linux内核的编译、安装过程(续)</vt:lpstr>
      <vt:lpstr>Linux内核的编译、安装过程(续)</vt:lpstr>
      <vt:lpstr>Linux内核的编译、安装过程(续)</vt:lpstr>
      <vt:lpstr>实验内容</vt:lpstr>
      <vt:lpstr>内核模块常用操作命令</vt:lpstr>
      <vt:lpstr>内核模块的定义方式</vt:lpstr>
      <vt:lpstr>内核模块示例：简单示例</vt:lpstr>
      <vt:lpstr>内核模块示例：简单示例</vt:lpstr>
      <vt:lpstr>实验内容</vt:lpstr>
      <vt:lpstr>可移植GNU 包的典型安装方法</vt:lpstr>
      <vt:lpstr>autoconf框架图</vt:lpstr>
      <vt:lpstr>autoconf流程 — autoscan</vt:lpstr>
      <vt:lpstr>autoconf流程 — autoscan（续）</vt:lpstr>
      <vt:lpstr>autoconf流程 — edit</vt:lpstr>
      <vt:lpstr>autoconf流程 — edit</vt:lpstr>
      <vt:lpstr>autoconf流程 — edit（续）</vt:lpstr>
      <vt:lpstr>autoconf流程 — edit（续）</vt:lpstr>
      <vt:lpstr>autoconf流程 — aclocal</vt:lpstr>
      <vt:lpstr>autoconf流程 — automake</vt:lpstr>
      <vt:lpstr>autoconf流程 — automake（续）</vt:lpstr>
      <vt:lpstr>autoconf流程 — automake（续）</vt:lpstr>
      <vt:lpstr>autoconf流程 — automake（续）</vt:lpstr>
      <vt:lpstr>autoconf流程 — automake（续）</vt:lpstr>
      <vt:lpstr>autoconf流程 — automake（续）</vt:lpstr>
      <vt:lpstr>autoconf流程 — automake（续）</vt:lpstr>
      <vt:lpstr>autoconf流程 — autoconf</vt:lpstr>
      <vt:lpstr>GNU make项目示例：Hello World</vt:lpstr>
      <vt:lpstr>GNU make项目示例：Hello World（续）</vt:lpstr>
      <vt:lpstr>第1讲 Linux系统分析基础</vt:lpstr>
    </vt:vector>
  </TitlesOfParts>
  <Company>南京大学计算机科学与技术系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Web Services</dc:title>
  <dc:creator>叶保留</dc:creator>
  <cp:lastModifiedBy>yebl</cp:lastModifiedBy>
  <cp:revision>3608</cp:revision>
  <dcterms:created xsi:type="dcterms:W3CDTF">2002-10-06T12:45:24Z</dcterms:created>
  <dcterms:modified xsi:type="dcterms:W3CDTF">2012-08-27T15:44:09Z</dcterms:modified>
</cp:coreProperties>
</file>