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72"/>
  </p:notesMasterIdLst>
  <p:handoutMasterIdLst>
    <p:handoutMasterId r:id="rId173"/>
  </p:handoutMasterIdLst>
  <p:sldIdLst>
    <p:sldId id="256" r:id="rId2"/>
    <p:sldId id="1125" r:id="rId3"/>
    <p:sldId id="1127" r:id="rId4"/>
    <p:sldId id="1128" r:id="rId5"/>
    <p:sldId id="1131" r:id="rId6"/>
    <p:sldId id="1132" r:id="rId7"/>
    <p:sldId id="1133" r:id="rId8"/>
    <p:sldId id="1134" r:id="rId9"/>
    <p:sldId id="1135" r:id="rId10"/>
    <p:sldId id="1136" r:id="rId11"/>
    <p:sldId id="1137" r:id="rId12"/>
    <p:sldId id="1141" r:id="rId13"/>
    <p:sldId id="1142" r:id="rId14"/>
    <p:sldId id="1143" r:id="rId15"/>
    <p:sldId id="1144" r:id="rId16"/>
    <p:sldId id="1145" r:id="rId17"/>
    <p:sldId id="1146" r:id="rId18"/>
    <p:sldId id="1147" r:id="rId19"/>
    <p:sldId id="1152" r:id="rId20"/>
    <p:sldId id="1153" r:id="rId21"/>
    <p:sldId id="1155" r:id="rId22"/>
    <p:sldId id="1156" r:id="rId23"/>
    <p:sldId id="1157" r:id="rId24"/>
    <p:sldId id="1158" r:id="rId25"/>
    <p:sldId id="1159" r:id="rId26"/>
    <p:sldId id="1160" r:id="rId27"/>
    <p:sldId id="1161" r:id="rId28"/>
    <p:sldId id="1162" r:id="rId29"/>
    <p:sldId id="1163" r:id="rId30"/>
    <p:sldId id="1164" r:id="rId31"/>
    <p:sldId id="1165" r:id="rId32"/>
    <p:sldId id="1166" r:id="rId33"/>
    <p:sldId id="1167" r:id="rId34"/>
    <p:sldId id="1168" r:id="rId35"/>
    <p:sldId id="1169" r:id="rId36"/>
    <p:sldId id="1170" r:id="rId37"/>
    <p:sldId id="1171" r:id="rId38"/>
    <p:sldId id="1172" r:id="rId39"/>
    <p:sldId id="1173" r:id="rId40"/>
    <p:sldId id="1174" r:id="rId41"/>
    <p:sldId id="1175" r:id="rId42"/>
    <p:sldId id="1239" r:id="rId43"/>
    <p:sldId id="1229" r:id="rId44"/>
    <p:sldId id="1230" r:id="rId45"/>
    <p:sldId id="1231" r:id="rId46"/>
    <p:sldId id="1179" r:id="rId47"/>
    <p:sldId id="1180" r:id="rId48"/>
    <p:sldId id="1181" r:id="rId49"/>
    <p:sldId id="1182" r:id="rId50"/>
    <p:sldId id="1183" r:id="rId51"/>
    <p:sldId id="1184" r:id="rId52"/>
    <p:sldId id="1185" r:id="rId53"/>
    <p:sldId id="1186" r:id="rId54"/>
    <p:sldId id="1187" r:id="rId55"/>
    <p:sldId id="1188" r:id="rId56"/>
    <p:sldId id="1189" r:id="rId57"/>
    <p:sldId id="1232" r:id="rId58"/>
    <p:sldId id="1233" r:id="rId59"/>
    <p:sldId id="1234" r:id="rId60"/>
    <p:sldId id="1235" r:id="rId61"/>
    <p:sldId id="1238" r:id="rId62"/>
    <p:sldId id="1193" r:id="rId63"/>
    <p:sldId id="1194" r:id="rId64"/>
    <p:sldId id="1195" r:id="rId65"/>
    <p:sldId id="1196" r:id="rId66"/>
    <p:sldId id="1197" r:id="rId67"/>
    <p:sldId id="1198" r:id="rId68"/>
    <p:sldId id="1199" r:id="rId69"/>
    <p:sldId id="1200" r:id="rId70"/>
    <p:sldId id="1201" r:id="rId71"/>
    <p:sldId id="1202" r:id="rId72"/>
    <p:sldId id="1203" r:id="rId73"/>
    <p:sldId id="1204" r:id="rId74"/>
    <p:sldId id="1206" r:id="rId75"/>
    <p:sldId id="1207" r:id="rId76"/>
    <p:sldId id="1208" r:id="rId77"/>
    <p:sldId id="1209" r:id="rId78"/>
    <p:sldId id="1210" r:id="rId79"/>
    <p:sldId id="1211" r:id="rId80"/>
    <p:sldId id="1007" r:id="rId81"/>
    <p:sldId id="1008" r:id="rId82"/>
    <p:sldId id="1009" r:id="rId83"/>
    <p:sldId id="1010" r:id="rId84"/>
    <p:sldId id="1011" r:id="rId85"/>
    <p:sldId id="1012" r:id="rId86"/>
    <p:sldId id="1013" r:id="rId87"/>
    <p:sldId id="1014" r:id="rId88"/>
    <p:sldId id="1015" r:id="rId89"/>
    <p:sldId id="1240" r:id="rId90"/>
    <p:sldId id="1241" r:id="rId91"/>
    <p:sldId id="1245" r:id="rId92"/>
    <p:sldId id="1016" r:id="rId93"/>
    <p:sldId id="1017" r:id="rId94"/>
    <p:sldId id="1088" r:id="rId95"/>
    <p:sldId id="1101" r:id="rId96"/>
    <p:sldId id="1089" r:id="rId97"/>
    <p:sldId id="1102" r:id="rId98"/>
    <p:sldId id="1090" r:id="rId99"/>
    <p:sldId id="1018" r:id="rId100"/>
    <p:sldId id="1091" r:id="rId101"/>
    <p:sldId id="1092" r:id="rId102"/>
    <p:sldId id="1020" r:id="rId103"/>
    <p:sldId id="1021" r:id="rId104"/>
    <p:sldId id="1022" r:id="rId105"/>
    <p:sldId id="1023" r:id="rId106"/>
    <p:sldId id="1024" r:id="rId107"/>
    <p:sldId id="1025" r:id="rId108"/>
    <p:sldId id="1026" r:id="rId109"/>
    <p:sldId id="1027" r:id="rId110"/>
    <p:sldId id="1028" r:id="rId111"/>
    <p:sldId id="1029" r:id="rId112"/>
    <p:sldId id="1030" r:id="rId113"/>
    <p:sldId id="1031" r:id="rId114"/>
    <p:sldId id="1032" r:id="rId115"/>
    <p:sldId id="1033" r:id="rId116"/>
    <p:sldId id="1034" r:id="rId117"/>
    <p:sldId id="1035" r:id="rId118"/>
    <p:sldId id="1036" r:id="rId119"/>
    <p:sldId id="1037" r:id="rId120"/>
    <p:sldId id="1038" r:id="rId121"/>
    <p:sldId id="1039" r:id="rId122"/>
    <p:sldId id="1040" r:id="rId123"/>
    <p:sldId id="1041" r:id="rId124"/>
    <p:sldId id="1042" r:id="rId125"/>
    <p:sldId id="1043" r:id="rId126"/>
    <p:sldId id="1044" r:id="rId127"/>
    <p:sldId id="1045" r:id="rId128"/>
    <p:sldId id="1093" r:id="rId129"/>
    <p:sldId id="1108" r:id="rId130"/>
    <p:sldId id="1046" r:id="rId131"/>
    <p:sldId id="1047" r:id="rId132"/>
    <p:sldId id="1048" r:id="rId133"/>
    <p:sldId id="1049" r:id="rId134"/>
    <p:sldId id="1050" r:id="rId135"/>
    <p:sldId id="1054" r:id="rId136"/>
    <p:sldId id="1055" r:id="rId137"/>
    <p:sldId id="1056" r:id="rId138"/>
    <p:sldId id="1057" r:id="rId139"/>
    <p:sldId id="1059" r:id="rId140"/>
    <p:sldId id="1060" r:id="rId141"/>
    <p:sldId id="1062" r:id="rId142"/>
    <p:sldId id="1063" r:id="rId143"/>
    <p:sldId id="1064" r:id="rId144"/>
    <p:sldId id="1065" r:id="rId145"/>
    <p:sldId id="1066" r:id="rId146"/>
    <p:sldId id="1067" r:id="rId147"/>
    <p:sldId id="1068" r:id="rId148"/>
    <p:sldId id="1069" r:id="rId149"/>
    <p:sldId id="1094" r:id="rId150"/>
    <p:sldId id="1071" r:id="rId151"/>
    <p:sldId id="1095" r:id="rId152"/>
    <p:sldId id="1072" r:id="rId153"/>
    <p:sldId id="1073" r:id="rId154"/>
    <p:sldId id="1096" r:id="rId155"/>
    <p:sldId id="1074" r:id="rId156"/>
    <p:sldId id="1075" r:id="rId157"/>
    <p:sldId id="1076" r:id="rId158"/>
    <p:sldId id="1077" r:id="rId159"/>
    <p:sldId id="1078" r:id="rId160"/>
    <p:sldId id="1079" r:id="rId161"/>
    <p:sldId id="1080" r:id="rId162"/>
    <p:sldId id="1081" r:id="rId163"/>
    <p:sldId id="1082" r:id="rId164"/>
    <p:sldId id="1083" r:id="rId165"/>
    <p:sldId id="1084" r:id="rId166"/>
    <p:sldId id="1085" r:id="rId167"/>
    <p:sldId id="1086" r:id="rId168"/>
    <p:sldId id="1087" r:id="rId169"/>
    <p:sldId id="1112" r:id="rId170"/>
    <p:sldId id="1217" r:id="rId171"/>
  </p:sldIdLst>
  <p:sldSz cx="9144000" cy="6858000" type="screen4x3"/>
  <p:notesSz cx="6797675" cy="9926638"/>
  <p:defaultTextStyle>
    <a:defPPr>
      <a:defRPr lang="zh-CN"/>
    </a:defPPr>
    <a:lvl1pPr algn="l" rtl="0" fontAlgn="base">
      <a:spcBef>
        <a:spcPct val="0"/>
      </a:spcBef>
      <a:spcAft>
        <a:spcPct val="0"/>
      </a:spcAft>
      <a:defRPr kumimoji="1" sz="1400" kern="1200">
        <a:solidFill>
          <a:srgbClr val="FF0000"/>
        </a:solidFill>
        <a:latin typeface="Times New Roman" pitchFamily="18" charset="0"/>
        <a:ea typeface="楷体_GB2312" pitchFamily="49" charset="-122"/>
        <a:cs typeface="+mn-cs"/>
      </a:defRPr>
    </a:lvl1pPr>
    <a:lvl2pPr marL="457200" algn="l" rtl="0" fontAlgn="base">
      <a:spcBef>
        <a:spcPct val="0"/>
      </a:spcBef>
      <a:spcAft>
        <a:spcPct val="0"/>
      </a:spcAft>
      <a:defRPr kumimoji="1" sz="1400" kern="1200">
        <a:solidFill>
          <a:srgbClr val="FF0000"/>
        </a:solidFill>
        <a:latin typeface="Times New Roman" pitchFamily="18" charset="0"/>
        <a:ea typeface="楷体_GB2312" pitchFamily="49" charset="-122"/>
        <a:cs typeface="+mn-cs"/>
      </a:defRPr>
    </a:lvl2pPr>
    <a:lvl3pPr marL="914400" algn="l" rtl="0" fontAlgn="base">
      <a:spcBef>
        <a:spcPct val="0"/>
      </a:spcBef>
      <a:spcAft>
        <a:spcPct val="0"/>
      </a:spcAft>
      <a:defRPr kumimoji="1" sz="1400" kern="1200">
        <a:solidFill>
          <a:srgbClr val="FF0000"/>
        </a:solidFill>
        <a:latin typeface="Times New Roman" pitchFamily="18" charset="0"/>
        <a:ea typeface="楷体_GB2312" pitchFamily="49" charset="-122"/>
        <a:cs typeface="+mn-cs"/>
      </a:defRPr>
    </a:lvl3pPr>
    <a:lvl4pPr marL="1371600" algn="l" rtl="0" fontAlgn="base">
      <a:spcBef>
        <a:spcPct val="0"/>
      </a:spcBef>
      <a:spcAft>
        <a:spcPct val="0"/>
      </a:spcAft>
      <a:defRPr kumimoji="1" sz="1400" kern="1200">
        <a:solidFill>
          <a:srgbClr val="FF0000"/>
        </a:solidFill>
        <a:latin typeface="Times New Roman" pitchFamily="18" charset="0"/>
        <a:ea typeface="楷体_GB2312" pitchFamily="49" charset="-122"/>
        <a:cs typeface="+mn-cs"/>
      </a:defRPr>
    </a:lvl4pPr>
    <a:lvl5pPr marL="1828800" algn="l" rtl="0" fontAlgn="base">
      <a:spcBef>
        <a:spcPct val="0"/>
      </a:spcBef>
      <a:spcAft>
        <a:spcPct val="0"/>
      </a:spcAft>
      <a:defRPr kumimoji="1" sz="1400" kern="1200">
        <a:solidFill>
          <a:srgbClr val="FF0000"/>
        </a:solidFill>
        <a:latin typeface="Times New Roman" pitchFamily="18" charset="0"/>
        <a:ea typeface="楷体_GB2312" pitchFamily="49" charset="-122"/>
        <a:cs typeface="+mn-cs"/>
      </a:defRPr>
    </a:lvl5pPr>
    <a:lvl6pPr marL="2286000" algn="l" defTabSz="914400" rtl="0" eaLnBrk="1" latinLnBrk="0" hangingPunct="1">
      <a:defRPr kumimoji="1" sz="1400" kern="1200">
        <a:solidFill>
          <a:srgbClr val="FF0000"/>
        </a:solidFill>
        <a:latin typeface="Times New Roman" pitchFamily="18" charset="0"/>
        <a:ea typeface="楷体_GB2312" pitchFamily="49" charset="-122"/>
        <a:cs typeface="+mn-cs"/>
      </a:defRPr>
    </a:lvl6pPr>
    <a:lvl7pPr marL="2743200" algn="l" defTabSz="914400" rtl="0" eaLnBrk="1" latinLnBrk="0" hangingPunct="1">
      <a:defRPr kumimoji="1" sz="1400" kern="1200">
        <a:solidFill>
          <a:srgbClr val="FF0000"/>
        </a:solidFill>
        <a:latin typeface="Times New Roman" pitchFamily="18" charset="0"/>
        <a:ea typeface="楷体_GB2312" pitchFamily="49" charset="-122"/>
        <a:cs typeface="+mn-cs"/>
      </a:defRPr>
    </a:lvl7pPr>
    <a:lvl8pPr marL="3200400" algn="l" defTabSz="914400" rtl="0" eaLnBrk="1" latinLnBrk="0" hangingPunct="1">
      <a:defRPr kumimoji="1" sz="1400" kern="1200">
        <a:solidFill>
          <a:srgbClr val="FF0000"/>
        </a:solidFill>
        <a:latin typeface="Times New Roman" pitchFamily="18" charset="0"/>
        <a:ea typeface="楷体_GB2312" pitchFamily="49" charset="-122"/>
        <a:cs typeface="+mn-cs"/>
      </a:defRPr>
    </a:lvl8pPr>
    <a:lvl9pPr marL="3657600" algn="l" defTabSz="914400" rtl="0" eaLnBrk="1" latinLnBrk="0" hangingPunct="1">
      <a:defRPr kumimoji="1" sz="1400" kern="1200">
        <a:solidFill>
          <a:srgbClr val="FF0000"/>
        </a:solidFill>
        <a:latin typeface="Times New Roman" pitchFamily="18"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339933"/>
    <a:srgbClr val="0000FF"/>
    <a:srgbClr val="9900CC"/>
    <a:srgbClr val="66FF99"/>
    <a:srgbClr val="009999"/>
    <a:srgbClr val="00CC66"/>
    <a:srgbClr val="FFFF99"/>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7" autoAdjust="0"/>
    <p:restoredTop sz="87963" autoAdjust="0"/>
  </p:normalViewPr>
  <p:slideViewPr>
    <p:cSldViewPr>
      <p:cViewPr varScale="1">
        <p:scale>
          <a:sx n="137" d="100"/>
          <a:sy n="137" d="100"/>
        </p:scale>
        <p:origin x="13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11656"/>
    </p:cViewPr>
  </p:sorterViewPr>
  <p:notesViewPr>
    <p:cSldViewPr>
      <p:cViewPr varScale="1">
        <p:scale>
          <a:sx n="53" d="100"/>
          <a:sy n="53" d="100"/>
        </p:scale>
        <p:origin x="-257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notesMaster" Target="notesMasters/notesMaster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handoutMaster" Target="handoutMasters/handoutMaster1.xml"/><Relationship Id="rId174" Type="http://schemas.openxmlformats.org/officeDocument/2006/relationships/presProps" Target="presProps.xml"/><Relationship Id="rId175" Type="http://schemas.openxmlformats.org/officeDocument/2006/relationships/viewProps" Target="viewProps.xml"/><Relationship Id="rId176" Type="http://schemas.openxmlformats.org/officeDocument/2006/relationships/theme" Target="theme/theme1.xml"/><Relationship Id="rId177"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pPr>
              <a:defRPr/>
            </a:pPr>
            <a:endParaRPr lang="en-US" altLang="zh-CN"/>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pPr>
              <a:defRPr/>
            </a:pPr>
            <a:fld id="{9B336E61-78D2-4514-9A73-528FD9E13F3C}" type="datetime10">
              <a:rPr lang="zh-CN" altLang="en-US"/>
              <a:pPr>
                <a:defRPr/>
              </a:pPr>
              <a:t>13:28</a:t>
            </a:fld>
            <a:endParaRPr lang="en-US" altLang="zh-CN"/>
          </a:p>
        </p:txBody>
      </p:sp>
      <p:sp>
        <p:nvSpPr>
          <p:cNvPr id="92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pPr>
              <a:defRPr/>
            </a:pPr>
            <a:endParaRPr lang="en-US" altLang="zh-CN"/>
          </a:p>
        </p:txBody>
      </p:sp>
      <p:sp>
        <p:nvSpPr>
          <p:cNvPr id="922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pPr>
              <a:defRPr/>
            </a:pPr>
            <a:fld id="{D86B6306-2A44-4095-A4EE-D6AA5E30603A}" type="slidenum">
              <a:rPr lang="en-US" altLang="zh-CN"/>
              <a:pPr>
                <a:defRPr/>
              </a:pPr>
              <a:t>‹#›</a:t>
            </a:fld>
            <a:endParaRPr lang="en-US" altLang="zh-CN"/>
          </a:p>
        </p:txBody>
      </p:sp>
    </p:spTree>
    <p:extLst>
      <p:ext uri="{BB962C8B-B14F-4D97-AF65-F5344CB8AC3E}">
        <p14:creationId xmlns:p14="http://schemas.microsoft.com/office/powerpoint/2010/main" val="3854776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pPr>
              <a:defRPr/>
            </a:pPr>
            <a:endParaRPr lang="en-US" altLang="zh-CN"/>
          </a:p>
        </p:txBody>
      </p:sp>
      <p:sp>
        <p:nvSpPr>
          <p:cNvPr id="1843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pPr>
              <a:defRPr/>
            </a:pPr>
            <a:fld id="{6125C99A-E8EF-4460-9CCF-A6FAFD3B5DAB}" type="datetime10">
              <a:rPr lang="zh-CN" altLang="en-US"/>
              <a:pPr>
                <a:defRPr/>
              </a:pPr>
              <a:t>13:28</a:t>
            </a:fld>
            <a:endParaRPr lang="en-US" altLang="zh-CN"/>
          </a:p>
        </p:txBody>
      </p:sp>
      <p:sp>
        <p:nvSpPr>
          <p:cNvPr id="13312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843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pPr>
              <a:defRPr/>
            </a:pPr>
            <a:endParaRPr lang="en-US" altLang="zh-CN"/>
          </a:p>
        </p:txBody>
      </p:sp>
      <p:sp>
        <p:nvSpPr>
          <p:cNvPr id="1843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pPr>
              <a:defRPr/>
            </a:pPr>
            <a:fld id="{C88E235A-58B3-49D8-9047-2A77532FC057}" type="slidenum">
              <a:rPr lang="en-US" altLang="zh-CN"/>
              <a:pPr>
                <a:defRPr/>
              </a:pPr>
              <a:t>‹#›</a:t>
            </a:fld>
            <a:endParaRPr lang="en-US" altLang="zh-CN"/>
          </a:p>
        </p:txBody>
      </p:sp>
    </p:spTree>
    <p:extLst>
      <p:ext uri="{BB962C8B-B14F-4D97-AF65-F5344CB8AC3E}">
        <p14:creationId xmlns:p14="http://schemas.microsoft.com/office/powerpoint/2010/main" val="301617692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p:spPr>
        <p:txBody>
          <a:bodyPr/>
          <a:lstStyle/>
          <a:p>
            <a:fld id="{94390B47-1DFE-4DE3-A865-041F1CDDA6C7}" type="datetime10">
              <a:rPr lang="zh-CN" altLang="en-US" smtClean="0"/>
              <a:pPr/>
              <a:t>13:28</a:t>
            </a:fld>
            <a:endParaRPr lang="en-US" altLang="zh-CN" dirty="0" smtClean="0"/>
          </a:p>
        </p:txBody>
      </p:sp>
      <p:sp>
        <p:nvSpPr>
          <p:cNvPr id="134147" name="Rectangle 7"/>
          <p:cNvSpPr>
            <a:spLocks noGrp="1" noChangeArrowheads="1"/>
          </p:cNvSpPr>
          <p:nvPr>
            <p:ph type="sldNum" sz="quarter" idx="5"/>
          </p:nvPr>
        </p:nvSpPr>
        <p:spPr>
          <a:noFill/>
        </p:spPr>
        <p:txBody>
          <a:bodyPr/>
          <a:lstStyle/>
          <a:p>
            <a:fld id="{661A08B0-8A80-488E-BD71-62B339E9BE7C}" type="slidenum">
              <a:rPr lang="en-US" altLang="zh-CN" smtClean="0"/>
              <a:pPr/>
              <a:t>1</a:t>
            </a:fld>
            <a:endParaRPr lang="en-US" altLang="zh-CN" dirty="0" smtClean="0"/>
          </a:p>
        </p:txBody>
      </p:sp>
      <p:sp>
        <p:nvSpPr>
          <p:cNvPr id="134148" name="Rectangle 2"/>
          <p:cNvSpPr>
            <a:spLocks noGrp="1" noRot="1" noChangeAspect="1" noChangeArrowheads="1" noTextEdit="1"/>
          </p:cNvSpPr>
          <p:nvPr>
            <p:ph type="sldImg"/>
          </p:nvPr>
        </p:nvSpPr>
        <p:spPr>
          <a:xfrm>
            <a:off x="917575" y="744538"/>
            <a:ext cx="4962525" cy="3722687"/>
          </a:xfrm>
          <a:ln/>
        </p:spPr>
      </p:sp>
      <p:sp>
        <p:nvSpPr>
          <p:cNvPr id="134149" name="Rectangle 3"/>
          <p:cNvSpPr>
            <a:spLocks noGrp="1" noChangeArrowheads="1"/>
          </p:cNvSpPr>
          <p:nvPr>
            <p:ph type="body" idx="1"/>
          </p:nvPr>
        </p:nvSpPr>
        <p:spPr>
          <a:noFill/>
          <a:ln/>
        </p:spPr>
        <p:txBody>
          <a:bodyPr/>
          <a:lstStyle/>
          <a:p>
            <a:pPr eaLnBrk="1" hangingPunct="1"/>
            <a:endParaRPr lang="zh-CN" altLang="zh-CN" smtClean="0"/>
          </a:p>
        </p:txBody>
      </p:sp>
    </p:spTree>
    <p:extLst>
      <p:ext uri="{BB962C8B-B14F-4D97-AF65-F5344CB8AC3E}">
        <p14:creationId xmlns:p14="http://schemas.microsoft.com/office/powerpoint/2010/main" val="152382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kumimoji="1" lang="zh-CN" altLang="en-US" dirty="0"/>
          </a:p>
        </p:txBody>
      </p:sp>
      <p:sp>
        <p:nvSpPr>
          <p:cNvPr id="4" name="日期占位符 3"/>
          <p:cNvSpPr>
            <a:spLocks noGrp="1"/>
          </p:cNvSpPr>
          <p:nvPr>
            <p:ph type="dt" idx="10"/>
          </p:nvPr>
        </p:nvSpPr>
        <p:spPr/>
        <p:txBody>
          <a:bodyPr/>
          <a:lstStyle/>
          <a:p>
            <a:pPr>
              <a:defRPr/>
            </a:pPr>
            <a:fld id="{6125C99A-E8EF-4460-9CCF-A6FAFD3B5DAB}" type="datetime10">
              <a:rPr lang="zh-CN" altLang="en-US" smtClean="0"/>
              <a:pPr>
                <a:defRPr/>
              </a:pPr>
              <a:t>13:28</a:t>
            </a:fld>
            <a:endParaRPr lang="en-US" altLang="zh-CN"/>
          </a:p>
        </p:txBody>
      </p:sp>
      <p:sp>
        <p:nvSpPr>
          <p:cNvPr id="5" name="幻灯片编号占位符 4"/>
          <p:cNvSpPr>
            <a:spLocks noGrp="1"/>
          </p:cNvSpPr>
          <p:nvPr>
            <p:ph type="sldNum" sz="quarter" idx="11"/>
          </p:nvPr>
        </p:nvSpPr>
        <p:spPr/>
        <p:txBody>
          <a:bodyPr/>
          <a:lstStyle/>
          <a:p>
            <a:pPr>
              <a:defRPr/>
            </a:pPr>
            <a:fld id="{C88E235A-58B3-49D8-9047-2A77532FC057}" type="slidenum">
              <a:rPr lang="en-US" altLang="zh-CN" smtClean="0"/>
              <a:pPr>
                <a:defRPr/>
              </a:pPr>
              <a:t>5</a:t>
            </a:fld>
            <a:endParaRPr lang="en-US" altLang="zh-CN"/>
          </a:p>
        </p:txBody>
      </p:sp>
    </p:spTree>
    <p:extLst>
      <p:ext uri="{BB962C8B-B14F-4D97-AF65-F5344CB8AC3E}">
        <p14:creationId xmlns:p14="http://schemas.microsoft.com/office/powerpoint/2010/main" val="3473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kumimoji="1" lang="zh-CN" altLang="en-US" dirty="0"/>
          </a:p>
        </p:txBody>
      </p:sp>
      <p:sp>
        <p:nvSpPr>
          <p:cNvPr id="4" name="日期占位符 3"/>
          <p:cNvSpPr>
            <a:spLocks noGrp="1"/>
          </p:cNvSpPr>
          <p:nvPr>
            <p:ph type="dt" idx="10"/>
          </p:nvPr>
        </p:nvSpPr>
        <p:spPr/>
        <p:txBody>
          <a:bodyPr/>
          <a:lstStyle/>
          <a:p>
            <a:pPr>
              <a:defRPr/>
            </a:pPr>
            <a:fld id="{6125C99A-E8EF-4460-9CCF-A6FAFD3B5DAB}" type="datetime10">
              <a:rPr lang="zh-CN" altLang="en-US" smtClean="0"/>
              <a:pPr>
                <a:defRPr/>
              </a:pPr>
              <a:t>13:28</a:t>
            </a:fld>
            <a:endParaRPr lang="en-US" altLang="zh-CN"/>
          </a:p>
        </p:txBody>
      </p:sp>
      <p:sp>
        <p:nvSpPr>
          <p:cNvPr id="5" name="幻灯片编号占位符 4"/>
          <p:cNvSpPr>
            <a:spLocks noGrp="1"/>
          </p:cNvSpPr>
          <p:nvPr>
            <p:ph type="sldNum" sz="quarter" idx="11"/>
          </p:nvPr>
        </p:nvSpPr>
        <p:spPr/>
        <p:txBody>
          <a:bodyPr/>
          <a:lstStyle/>
          <a:p>
            <a:pPr>
              <a:defRPr/>
            </a:pPr>
            <a:fld id="{C88E235A-58B3-49D8-9047-2A77532FC057}" type="slidenum">
              <a:rPr lang="en-US" altLang="zh-CN" smtClean="0"/>
              <a:pPr>
                <a:defRPr/>
              </a:pPr>
              <a:t>107</a:t>
            </a:fld>
            <a:endParaRPr lang="en-US" altLang="zh-CN"/>
          </a:p>
        </p:txBody>
      </p:sp>
    </p:spTree>
    <p:extLst>
      <p:ext uri="{BB962C8B-B14F-4D97-AF65-F5344CB8AC3E}">
        <p14:creationId xmlns:p14="http://schemas.microsoft.com/office/powerpoint/2010/main" val="209891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日期占位符 3"/>
          <p:cNvSpPr>
            <a:spLocks noGrp="1"/>
          </p:cNvSpPr>
          <p:nvPr>
            <p:ph type="dt" idx="10"/>
          </p:nvPr>
        </p:nvSpPr>
        <p:spPr/>
        <p:txBody>
          <a:bodyPr/>
          <a:lstStyle/>
          <a:p>
            <a:pPr>
              <a:defRPr/>
            </a:pPr>
            <a:fld id="{6125C99A-E8EF-4460-9CCF-A6FAFD3B5DAB}" type="datetime10">
              <a:rPr lang="zh-CN" altLang="en-US" smtClean="0"/>
              <a:pPr>
                <a:defRPr/>
              </a:pPr>
              <a:t>13:28</a:t>
            </a:fld>
            <a:endParaRPr lang="en-US" altLang="zh-CN"/>
          </a:p>
        </p:txBody>
      </p:sp>
      <p:sp>
        <p:nvSpPr>
          <p:cNvPr id="5" name="灯片编号占位符 4"/>
          <p:cNvSpPr>
            <a:spLocks noGrp="1"/>
          </p:cNvSpPr>
          <p:nvPr>
            <p:ph type="sldNum" sz="quarter" idx="11"/>
          </p:nvPr>
        </p:nvSpPr>
        <p:spPr/>
        <p:txBody>
          <a:bodyPr/>
          <a:lstStyle/>
          <a:p>
            <a:pPr>
              <a:defRPr/>
            </a:pPr>
            <a:fld id="{C88E235A-58B3-49D8-9047-2A77532FC057}" type="slidenum">
              <a:rPr lang="en-US" altLang="zh-CN" smtClean="0"/>
              <a:pPr>
                <a:defRPr/>
              </a:pPr>
              <a:t>130</a:t>
            </a:fld>
            <a:endParaRPr lang="en-US" altLang="zh-CN"/>
          </a:p>
        </p:txBody>
      </p:sp>
    </p:spTree>
    <p:extLst>
      <p:ext uri="{BB962C8B-B14F-4D97-AF65-F5344CB8AC3E}">
        <p14:creationId xmlns:p14="http://schemas.microsoft.com/office/powerpoint/2010/main" val="308885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2286000" cy="6864350"/>
          </a:xfrm>
          <a:prstGeom prst="rect">
            <a:avLst/>
          </a:prstGeom>
          <a:solidFill>
            <a:schemeClr val="accent1"/>
          </a:solidFill>
          <a:ln w="9525">
            <a:noFill/>
            <a:miter lim="800000"/>
            <a:headEnd/>
            <a:tailEnd/>
          </a:ln>
          <a:effectLst/>
        </p:spPr>
        <p:txBody>
          <a:bodyPr wrap="none" anchor="ctr"/>
          <a:lstStyle/>
          <a:p>
            <a:pPr algn="ctr">
              <a:defRPr/>
            </a:pPr>
            <a:endParaRPr lang="zh-CN" altLang="zh-CN" sz="2400">
              <a:solidFill>
                <a:schemeClr val="tx1"/>
              </a:solidFill>
              <a:ea typeface="宋体" pitchFamily="2" charset="-122"/>
            </a:endParaRPr>
          </a:p>
        </p:txBody>
      </p:sp>
      <p:sp useBgFill="1">
        <p:nvSpPr>
          <p:cNvPr id="5" name="AutoShape 3"/>
          <p:cNvSpPr>
            <a:spLocks noChangeArrowheads="1"/>
          </p:cNvSpPr>
          <p:nvPr userDrawn="1"/>
        </p:nvSpPr>
        <p:spPr bwMode="auto">
          <a:xfrm>
            <a:off x="403225" y="1995486"/>
            <a:ext cx="5181600" cy="1219200"/>
          </a:xfrm>
          <a:prstGeom prst="roundRect">
            <a:avLst>
              <a:gd name="adj" fmla="val 50000"/>
            </a:avLst>
          </a:prstGeom>
          <a:ln w="9525">
            <a:noFill/>
            <a:round/>
            <a:headEnd/>
            <a:tailEnd/>
          </a:ln>
          <a:effectLst/>
        </p:spPr>
        <p:txBody>
          <a:bodyPr wrap="none" anchor="ctr"/>
          <a:lstStyle/>
          <a:p>
            <a:pPr algn="ctr">
              <a:defRPr/>
            </a:pPr>
            <a:endParaRPr lang="zh-CN" altLang="zh-CN" sz="2400">
              <a:solidFill>
                <a:schemeClr val="tx1"/>
              </a:solidFill>
              <a:ea typeface="宋体" pitchFamily="2" charset="-122"/>
            </a:endParaRPr>
          </a:p>
        </p:txBody>
      </p:sp>
      <p:sp>
        <p:nvSpPr>
          <p:cNvPr id="8203" name="Rectangle 11"/>
          <p:cNvSpPr>
            <a:spLocks noGrp="1" noChangeArrowheads="1"/>
          </p:cNvSpPr>
          <p:nvPr>
            <p:ph type="ctrTitle" sz="quarter"/>
          </p:nvPr>
        </p:nvSpPr>
        <p:spPr>
          <a:xfrm>
            <a:off x="611188" y="2225672"/>
            <a:ext cx="8459787" cy="762000"/>
          </a:xfrm>
        </p:spPr>
        <p:txBody>
          <a:bodyPr anchor="ctr"/>
          <a:lstStyle>
            <a:lvl1pPr algn="ctr">
              <a:defRPr sz="3600">
                <a:solidFill>
                  <a:srgbClr val="FF0000"/>
                </a:solidFill>
              </a:defRPr>
            </a:lvl1pPr>
          </a:lstStyle>
          <a:p>
            <a:r>
              <a:rPr lang="zh-CN" altLang="en-US" dirty="0"/>
              <a:t>单击此处编辑母版标题样式</a:t>
            </a:r>
          </a:p>
        </p:txBody>
      </p:sp>
      <p:sp>
        <p:nvSpPr>
          <p:cNvPr id="7" name="Rectangle 8"/>
          <p:cNvSpPr>
            <a:spLocks noGrp="1" noChangeArrowheads="1"/>
          </p:cNvSpPr>
          <p:nvPr>
            <p:ph type="dt" sz="quarter" idx="10"/>
          </p:nvPr>
        </p:nvSpPr>
        <p:spPr bwMode="auto">
          <a:xfrm>
            <a:off x="2667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spcBef>
                <a:spcPct val="0"/>
              </a:spcBef>
              <a:buClrTx/>
              <a:buFontTx/>
              <a:buNone/>
              <a:defRPr kumimoji="0">
                <a:solidFill>
                  <a:schemeClr val="bg1"/>
                </a:solidFill>
                <a:effectLst/>
                <a:latin typeface="Arial" charset="0"/>
                <a:ea typeface="+mn-ea"/>
              </a:defRPr>
            </a:lvl1pPr>
          </a:lstStyle>
          <a:p>
            <a:pPr>
              <a:defRPr/>
            </a:pPr>
            <a:fld id="{E5A7A7B6-49D0-4269-9C9B-702216BDE1E4}" type="datetime11">
              <a:rPr lang="zh-CN" altLang="en-US"/>
              <a:pPr>
                <a:defRPr/>
              </a:pPr>
              <a:t>13:28:04</a:t>
            </a:fld>
            <a:endParaRPr lang="en-US" altLang="zh-CN"/>
          </a:p>
        </p:txBody>
      </p:sp>
      <p:sp>
        <p:nvSpPr>
          <p:cNvPr id="8" name="Rectangle 9"/>
          <p:cNvSpPr>
            <a:spLocks noGrp="1" noChangeArrowheads="1"/>
          </p:cNvSpPr>
          <p:nvPr>
            <p:ph type="ftr" sz="quarter" idx="11"/>
          </p:nvPr>
        </p:nvSpPr>
        <p:spPr bwMode="auto">
          <a:xfrm>
            <a:off x="5195888" y="6553200"/>
            <a:ext cx="3279775"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spcBef>
                <a:spcPct val="0"/>
              </a:spcBef>
              <a:buClrTx/>
              <a:buFontTx/>
              <a:buNone/>
              <a:defRPr kumimoji="0">
                <a:solidFill>
                  <a:schemeClr val="tx1"/>
                </a:solidFill>
                <a:effectLst/>
                <a:latin typeface="Arial" charset="0"/>
                <a:ea typeface="+mn-ea"/>
              </a:defRPr>
            </a:lvl1pPr>
          </a:lstStyle>
          <a:p>
            <a:pPr>
              <a:defRPr/>
            </a:pPr>
            <a:endParaRPr lang="en-US" altLang="zh-CN"/>
          </a:p>
        </p:txBody>
      </p:sp>
      <p:sp>
        <p:nvSpPr>
          <p:cNvPr id="9" name="Rectangle 10"/>
          <p:cNvSpPr>
            <a:spLocks noGrp="1" noChangeArrowheads="1"/>
          </p:cNvSpPr>
          <p:nvPr>
            <p:ph type="sldNum" sz="quarter" idx="12"/>
          </p:nvPr>
        </p:nvSpPr>
        <p:spPr>
          <a:xfrm>
            <a:off x="9525" y="6359525"/>
            <a:ext cx="587375" cy="488950"/>
          </a:xfrm>
        </p:spPr>
        <p:txBody>
          <a:bodyPr anchorCtr="0"/>
          <a:lstStyle>
            <a:lvl1pPr>
              <a:defRPr sz="2600">
                <a:solidFill>
                  <a:schemeClr val="bg1"/>
                </a:solidFill>
              </a:defRPr>
            </a:lvl1pPr>
          </a:lstStyle>
          <a:p>
            <a:pPr>
              <a:defRPr/>
            </a:pPr>
            <a:fld id="{6991B77D-0E71-44F9-9AE0-F6851FD9881A}" type="slidenum">
              <a:rPr lang="en-US" altLang="zh-CN"/>
              <a:pPr>
                <a:defRPr/>
              </a:pPr>
              <a:t>‹#›</a:t>
            </a:fld>
            <a:endParaRPr lang="en-US" altLang="zh-CN"/>
          </a:p>
        </p:txBody>
      </p:sp>
      <p:sp>
        <p:nvSpPr>
          <p:cNvPr id="10" name="矩形 9"/>
          <p:cNvSpPr/>
          <p:nvPr userDrawn="1"/>
        </p:nvSpPr>
        <p:spPr>
          <a:xfrm>
            <a:off x="3071802" y="671606"/>
            <a:ext cx="5500694" cy="757130"/>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4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Linux</a:t>
            </a:r>
            <a:r>
              <a:rPr kumimoji="1" lang="zh-CN" altLang="en-US" sz="4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系统分析</a:t>
            </a:r>
            <a:endParaRPr kumimoji="1" lang="en-US" altLang="zh-CN" sz="4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endParaRPr>
          </a:p>
        </p:txBody>
      </p:sp>
      <p:pic>
        <p:nvPicPr>
          <p:cNvPr id="11" name="Picture 15"/>
          <p:cNvPicPr>
            <a:picLocks noChangeAspect="1" noChangeArrowheads="1"/>
          </p:cNvPicPr>
          <p:nvPr userDrawn="1"/>
        </p:nvPicPr>
        <p:blipFill>
          <a:blip r:embed="rId2" cstate="print"/>
          <a:srcRect/>
          <a:stretch>
            <a:fillRect/>
          </a:stretch>
        </p:blipFill>
        <p:spPr bwMode="auto">
          <a:xfrm>
            <a:off x="728638" y="323838"/>
            <a:ext cx="952500" cy="1390650"/>
          </a:xfrm>
          <a:prstGeom prst="rect">
            <a:avLst/>
          </a:prstGeom>
          <a:noFill/>
          <a:ln w="9525" cap="flat" cmpd="sng">
            <a:noFill/>
            <a:prstDash val="solid"/>
            <a:miter lim="800000"/>
            <a:headEnd/>
            <a:tailEnd/>
          </a:ln>
          <a:effectLst/>
        </p:spPr>
      </p:pic>
      <p:sp>
        <p:nvSpPr>
          <p:cNvPr id="12" name="Rectangle 4"/>
          <p:cNvSpPr>
            <a:spLocks noGrp="1" noChangeArrowheads="1"/>
          </p:cNvSpPr>
          <p:nvPr>
            <p:ph type="subTitle" idx="1" hasCustomPrompt="1"/>
          </p:nvPr>
        </p:nvSpPr>
        <p:spPr>
          <a:xfrm>
            <a:off x="3403592" y="4318022"/>
            <a:ext cx="5000660" cy="1611308"/>
          </a:xfrm>
        </p:spPr>
        <p:txBody>
          <a:bodyPr anchor="b"/>
          <a:lstStyle>
            <a:lvl1pPr marL="0" indent="0">
              <a:buFont typeface="Wingdings" pitchFamily="2" charset="2"/>
              <a:buNone/>
              <a:defRPr sz="2800">
                <a:solidFill>
                  <a:schemeClr val="tx2"/>
                </a:solidFill>
                <a:latin typeface="华文新魏" pitchFamily="2" charset="-122"/>
                <a:ea typeface="华文新魏" pitchFamily="2" charset="-122"/>
              </a:defRPr>
            </a:lvl1pPr>
          </a:lstStyle>
          <a:p>
            <a:pPr algn="ctr"/>
            <a:r>
              <a:rPr lang="zh-CN" altLang="en-US" dirty="0" smtClean="0"/>
              <a:t>叶保留</a:t>
            </a:r>
            <a:endParaRPr lang="zh-CN" altLang="en-US" sz="2400" dirty="0" smtClean="0"/>
          </a:p>
          <a:p>
            <a:pPr algn="ctr"/>
            <a:r>
              <a:rPr lang="en-US" altLang="zh-CN" sz="2400" dirty="0" smtClean="0"/>
              <a:t>yebl@nju.edu.cn</a:t>
            </a:r>
          </a:p>
          <a:p>
            <a:pPr algn="ctr"/>
            <a:r>
              <a:rPr lang="zh-CN" altLang="en-US" dirty="0" smtClean="0"/>
              <a:t>南京大学计算机科学与技术系</a:t>
            </a:r>
            <a:endParaRPr lang="zh-CN" altLang="en-US" dirty="0"/>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4pPr>
              <a:buClr>
                <a:schemeClr val="tx1"/>
              </a:buClr>
              <a:buFont typeface="Wingdings" pitchFamily="2" charset="2"/>
              <a:buChar char="Ø"/>
              <a:defRPr kumimoji="1" lang="zh-CN" altLang="en-US" sz="2000" b="1" baseline="0" dirty="0" smtClean="0">
                <a:solidFill>
                  <a:srgbClr val="002060"/>
                </a:solidFill>
                <a:effectLst/>
                <a:latin typeface="Arial Unicode MS" pitchFamily="34" charset="-122"/>
                <a:ea typeface="华文行楷" pitchFamily="2"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marL="1600200" marR="0" lvl="3" indent="-228600" algn="l" defTabSz="914400" rtl="0" eaLnBrk="0" fontAlgn="base" latinLnBrk="0" hangingPunct="0">
              <a:lnSpc>
                <a:spcPct val="100000"/>
              </a:lnSpc>
              <a:spcBef>
                <a:spcPct val="20000"/>
              </a:spcBef>
              <a:spcAft>
                <a:spcPct val="0"/>
              </a:spcAft>
              <a:buClr>
                <a:schemeClr val="tx1"/>
              </a:buClr>
              <a:buSzPct val="80000"/>
              <a:buFont typeface="Wingdings" pitchFamily="2" charset="2"/>
              <a:buChar char="u"/>
              <a:tabLst/>
              <a:defRPr/>
            </a:pPr>
            <a:r>
              <a:rPr lang="zh-CN" altLang="en-US" dirty="0" smtClean="0"/>
              <a:t>第四级</a:t>
            </a:r>
          </a:p>
        </p:txBody>
      </p:sp>
      <p:sp>
        <p:nvSpPr>
          <p:cNvPr id="4" name="Rectangle 10"/>
          <p:cNvSpPr>
            <a:spLocks noGrp="1" noChangeArrowheads="1"/>
          </p:cNvSpPr>
          <p:nvPr>
            <p:ph type="sldNum" sz="quarter" idx="10"/>
          </p:nvPr>
        </p:nvSpPr>
        <p:spPr>
          <a:ln/>
        </p:spPr>
        <p:txBody>
          <a:bodyPr/>
          <a:lstStyle>
            <a:lvl1pPr>
              <a:defRPr/>
            </a:lvl1pPr>
          </a:lstStyle>
          <a:p>
            <a:pPr>
              <a:defRPr/>
            </a:pPr>
            <a:fld id="{5E1424C2-BC5B-4E32-8BED-C730A3AC5A57}" type="slidenum">
              <a:rPr lang="en-US" altLang="zh-CN"/>
              <a:pPr>
                <a:defRPr/>
              </a:pPr>
              <a:t>‹#›</a:t>
            </a:fld>
            <a:endParaRPr lang="en-US" altLang="zh-CN"/>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11188" y="404813"/>
            <a:ext cx="8353425" cy="6477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11188" y="1268413"/>
            <a:ext cx="8532812" cy="5449887"/>
          </a:xfrm>
        </p:spPr>
        <p:txBody>
          <a:bodyPr/>
          <a:lstStyle/>
          <a:p>
            <a:pPr lvl="0"/>
            <a:endParaRPr lang="zh-CN" altLang="en-US" noProof="0"/>
          </a:p>
        </p:txBody>
      </p:sp>
      <p:sp>
        <p:nvSpPr>
          <p:cNvPr id="4" name="Rectangle 10"/>
          <p:cNvSpPr>
            <a:spLocks noGrp="1" noChangeArrowheads="1"/>
          </p:cNvSpPr>
          <p:nvPr>
            <p:ph type="sldNum" sz="quarter" idx="10"/>
          </p:nvPr>
        </p:nvSpPr>
        <p:spPr>
          <a:ln/>
        </p:spPr>
        <p:txBody>
          <a:bodyPr/>
          <a:lstStyle>
            <a:lvl1pPr>
              <a:defRPr/>
            </a:lvl1pPr>
          </a:lstStyle>
          <a:p>
            <a:pPr>
              <a:defRPr/>
            </a:pPr>
            <a:fld id="{7E797DDF-C8C6-45C3-A3CE-BE3E0078EB82}" type="slidenum">
              <a:rPr lang="en-US" altLang="zh-CN"/>
              <a:pPr>
                <a:defRPr/>
              </a:pPr>
              <a:t>‹#›</a:t>
            </a:fld>
            <a:endParaRPr lang="en-US" altLang="zh-CN"/>
          </a:p>
        </p:txBody>
      </p:sp>
    </p:spTree>
    <p:extLst>
      <p:ext uri="{BB962C8B-B14F-4D97-AF65-F5344CB8AC3E}">
        <p14:creationId xmlns:p14="http://schemas.microsoft.com/office/powerpoint/2010/main" val="1926242962"/>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ChangeArrowheads="1"/>
          </p:cNvSpPr>
          <p:nvPr userDrawn="1"/>
        </p:nvSpPr>
        <p:spPr bwMode="auto">
          <a:xfrm>
            <a:off x="0" y="0"/>
            <a:ext cx="539750" cy="6858000"/>
          </a:xfrm>
          <a:prstGeom prst="rect">
            <a:avLst/>
          </a:prstGeom>
          <a:solidFill>
            <a:schemeClr val="accent1"/>
          </a:solidFill>
          <a:ln w="9525">
            <a:noFill/>
            <a:miter lim="800000"/>
            <a:headEnd/>
            <a:tailEnd/>
          </a:ln>
          <a:effectLst/>
        </p:spPr>
        <p:txBody>
          <a:bodyPr wrap="none" anchor="ct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172" name="Rectangle 4"/>
          <p:cNvSpPr>
            <a:spLocks noChangeArrowheads="1"/>
          </p:cNvSpPr>
          <p:nvPr userDrawn="1"/>
        </p:nvSpPr>
        <p:spPr bwMode="auto">
          <a:xfrm>
            <a:off x="539750" y="-4763"/>
            <a:ext cx="2160588" cy="649288"/>
          </a:xfrm>
          <a:prstGeom prst="rect">
            <a:avLst/>
          </a:prstGeom>
          <a:solidFill>
            <a:schemeClr val="accent1"/>
          </a:solidFill>
          <a:ln w="9525">
            <a:noFill/>
            <a:miter lim="800000"/>
            <a:headEnd/>
            <a:tailEnd/>
          </a:ln>
          <a:effectLst/>
        </p:spPr>
        <p:txBody>
          <a:bodyPr wrap="none" anchor="ct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173" name="AutoShape 5"/>
          <p:cNvSpPr>
            <a:spLocks noChangeArrowheads="1"/>
          </p:cNvSpPr>
          <p:nvPr/>
        </p:nvSpPr>
        <p:spPr bwMode="auto">
          <a:xfrm>
            <a:off x="546100" y="404813"/>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lang="zh-CN" altLang="zh-CN" sz="2400">
              <a:solidFill>
                <a:schemeClr val="tx1"/>
              </a:solidFill>
              <a:ea typeface="宋体" pitchFamily="2" charset="-122"/>
            </a:endParaRPr>
          </a:p>
        </p:txBody>
      </p:sp>
      <p:sp>
        <p:nvSpPr>
          <p:cNvPr id="7174" name="Rectangle 6"/>
          <p:cNvSpPr>
            <a:spLocks noGrp="1" noChangeArrowheads="1"/>
          </p:cNvSpPr>
          <p:nvPr>
            <p:ph type="title"/>
          </p:nvPr>
        </p:nvSpPr>
        <p:spPr bwMode="auto">
          <a:xfrm>
            <a:off x="611188" y="404813"/>
            <a:ext cx="8353425" cy="647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175" name="Rectangle 7"/>
          <p:cNvSpPr>
            <a:spLocks noGrp="1" noChangeArrowheads="1"/>
          </p:cNvSpPr>
          <p:nvPr>
            <p:ph type="body" idx="1"/>
          </p:nvPr>
        </p:nvSpPr>
        <p:spPr bwMode="auto">
          <a:xfrm>
            <a:off x="611188" y="1268413"/>
            <a:ext cx="8532812" cy="544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endParaRPr lang="en-US" altLang="zh-CN" dirty="0" smtClean="0"/>
          </a:p>
          <a:p>
            <a:pPr marL="1600200" marR="0" lvl="3" indent="-228600" algn="l" defTabSz="914400" rtl="0" eaLnBrk="0" fontAlgn="base" latinLnBrk="0" hangingPunct="0">
              <a:lnSpc>
                <a:spcPct val="100000"/>
              </a:lnSpc>
              <a:spcBef>
                <a:spcPct val="20000"/>
              </a:spcBef>
              <a:spcAft>
                <a:spcPct val="0"/>
              </a:spcAft>
              <a:buClr>
                <a:schemeClr val="tx1"/>
              </a:buClr>
              <a:buSzPct val="80000"/>
              <a:buFont typeface="Wingdings" pitchFamily="2" charset="2"/>
              <a:buChar char="u"/>
              <a:tabLst/>
              <a:defRPr/>
            </a:pPr>
            <a:r>
              <a:rPr lang="zh-CN" altLang="en-US" dirty="0" smtClean="0"/>
              <a:t>第四级</a:t>
            </a:r>
          </a:p>
          <a:p>
            <a:pPr lvl="2"/>
            <a:endParaRPr lang="zh-CN" altLang="en-US" dirty="0" smtClean="0"/>
          </a:p>
        </p:txBody>
      </p:sp>
      <p:sp>
        <p:nvSpPr>
          <p:cNvPr id="7178" name="Rectangle 10"/>
          <p:cNvSpPr>
            <a:spLocks noGrp="1" noChangeArrowheads="1"/>
          </p:cNvSpPr>
          <p:nvPr>
            <p:ph type="sldNum" sz="quarter" idx="4"/>
          </p:nvPr>
        </p:nvSpPr>
        <p:spPr bwMode="auto">
          <a:xfrm>
            <a:off x="-36513" y="6496050"/>
            <a:ext cx="587376"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spcBef>
                <a:spcPct val="0"/>
              </a:spcBef>
              <a:buClrTx/>
              <a:buFontTx/>
              <a:buNone/>
              <a:defRPr kumimoji="0" sz="1600" b="1">
                <a:effectLst/>
                <a:latin typeface="Arial" charset="0"/>
                <a:ea typeface="+mn-ea"/>
              </a:defRPr>
            </a:lvl1pPr>
          </a:lstStyle>
          <a:p>
            <a:pPr>
              <a:defRPr/>
            </a:pPr>
            <a:fld id="{66B5CA7D-1E6C-46D7-9B67-5789667AED1F}" type="slidenum">
              <a:rPr lang="en-US" altLang="zh-CN"/>
              <a:pPr>
                <a:defRPr/>
              </a:pPr>
              <a:t>‹#›</a:t>
            </a:fld>
            <a:endParaRPr lang="en-US" altLang="zh-CN"/>
          </a:p>
        </p:txBody>
      </p:sp>
      <p:grpSp>
        <p:nvGrpSpPr>
          <p:cNvPr id="3080" name="Group 11"/>
          <p:cNvGrpSpPr>
            <a:grpSpLocks/>
          </p:cNvGrpSpPr>
          <p:nvPr userDrawn="1"/>
        </p:nvGrpSpPr>
        <p:grpSpPr bwMode="auto">
          <a:xfrm>
            <a:off x="539750" y="1062038"/>
            <a:ext cx="8604250" cy="206375"/>
            <a:chOff x="144" y="1248"/>
            <a:chExt cx="4656" cy="201"/>
          </a:xfrm>
        </p:grpSpPr>
        <p:sp>
          <p:nvSpPr>
            <p:cNvPr id="7180" name="AutoShape 12"/>
            <p:cNvSpPr>
              <a:spLocks noChangeArrowheads="1"/>
            </p:cNvSpPr>
            <p:nvPr userDrawn="1"/>
          </p:nvSpPr>
          <p:spPr bwMode="auto">
            <a:xfrm>
              <a:off x="384" y="1248"/>
              <a:ext cx="4416" cy="199"/>
            </a:xfrm>
            <a:prstGeom prst="roundRect">
              <a:avLst>
                <a:gd name="adj" fmla="val 0"/>
              </a:avLst>
            </a:prstGeom>
            <a:solidFill>
              <a:schemeClr val="bg2"/>
            </a:solidFill>
            <a:ln w="9525">
              <a:noFill/>
              <a:round/>
              <a:headEnd/>
              <a:tailEnd/>
            </a:ln>
            <a:effectLst/>
          </p:spPr>
          <p:txBody>
            <a:bodyPr wrap="none" anchor="ct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181" name="AutoShape 13"/>
            <p:cNvSpPr>
              <a:spLocks noChangeArrowheads="1"/>
            </p:cNvSpPr>
            <p:nvPr userDrawn="1"/>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grpSp>
      <p:pic>
        <p:nvPicPr>
          <p:cNvPr id="12" name="Picture 1036"/>
          <p:cNvPicPr>
            <a:picLocks noChangeAspect="1" noChangeArrowheads="1"/>
          </p:cNvPicPr>
          <p:nvPr userDrawn="1"/>
        </p:nvPicPr>
        <p:blipFill>
          <a:blip r:embed="rId5" cstate="print"/>
          <a:srcRect/>
          <a:stretch>
            <a:fillRect/>
          </a:stretch>
        </p:blipFill>
        <p:spPr bwMode="auto">
          <a:xfrm>
            <a:off x="25401" y="185738"/>
            <a:ext cx="501905" cy="806432"/>
          </a:xfrm>
          <a:prstGeom prst="rect">
            <a:avLst/>
          </a:prstGeom>
          <a:noFill/>
          <a:ln w="9525" cap="flat" cmpd="sng">
            <a:noFill/>
            <a:prstDash val="solid"/>
            <a:miter lim="800000"/>
            <a:headEnd/>
            <a:tailEnd/>
          </a:ln>
          <a:effectLst/>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9" r:id="rId3"/>
  </p:sldLayoutIdLst>
  <p:transition spd="med">
    <p:wedg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b="1">
          <a:solidFill>
            <a:srgbClr val="006666"/>
          </a:solidFill>
          <a:effectLst>
            <a:outerShdw blurRad="38100" dist="38100" dir="2700000" algn="tl">
              <a:srgbClr val="C0C0C0"/>
            </a:outerShdw>
          </a:effectLst>
          <a:latin typeface="+mj-lt"/>
          <a:ea typeface="+mj-ea"/>
          <a:cs typeface="+mj-cs"/>
        </a:defRPr>
      </a:lvl1pPr>
      <a:lvl2pPr algn="l" rtl="0" eaLnBrk="0" fontAlgn="base" hangingPunct="0">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2pPr>
      <a:lvl3pPr algn="l" rtl="0" eaLnBrk="0" fontAlgn="base" hangingPunct="0">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3pPr>
      <a:lvl4pPr algn="l" rtl="0" eaLnBrk="0" fontAlgn="base" hangingPunct="0">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4pPr>
      <a:lvl5pPr algn="l" rtl="0" eaLnBrk="0" fontAlgn="base" hangingPunct="0">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5pPr>
      <a:lvl6pPr marL="4572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6pPr>
      <a:lvl7pPr marL="9144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7pPr>
      <a:lvl8pPr marL="13716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8pPr>
      <a:lvl9pPr marL="18288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9pPr>
    </p:titleStyle>
    <p:bodyStyle>
      <a:lvl1pPr marL="342900" indent="-342900" algn="l" rtl="0" eaLnBrk="0" fontAlgn="base" hangingPunct="0">
        <a:spcBef>
          <a:spcPct val="20000"/>
        </a:spcBef>
        <a:spcAft>
          <a:spcPct val="0"/>
        </a:spcAft>
        <a:buClr>
          <a:srgbClr val="0000FF"/>
        </a:buClr>
        <a:buFont typeface="Wingdings" pitchFamily="2" charset="2"/>
        <a:buChar char="v"/>
        <a:defRPr kumimoji="1" sz="2800" b="1">
          <a:solidFill>
            <a:srgbClr val="0000FF"/>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Ø"/>
        <a:defRPr kumimoji="1" sz="2400" b="1">
          <a:solidFill>
            <a:schemeClr val="tx2"/>
          </a:solidFill>
          <a:effectLst>
            <a:outerShdw blurRad="38100" dist="38100" dir="2700000" algn="tl">
              <a:srgbClr val="C0C0C0"/>
            </a:outerShdw>
          </a:effectLst>
          <a:latin typeface="+mn-lt"/>
          <a:ea typeface="楷体_GB2312" pitchFamily="49" charset="-122"/>
        </a:defRPr>
      </a:lvl2pPr>
      <a:lvl3pPr marL="1143000" marR="0" indent="-228600" algn="l" defTabSz="914400" rtl="0" eaLnBrk="0" fontAlgn="base" latinLnBrk="0" hangingPunct="0">
        <a:lnSpc>
          <a:spcPct val="100000"/>
        </a:lnSpc>
        <a:spcBef>
          <a:spcPct val="20000"/>
        </a:spcBef>
        <a:spcAft>
          <a:spcPct val="0"/>
        </a:spcAft>
        <a:buClr>
          <a:srgbClr val="6600CC"/>
        </a:buClr>
        <a:buSzPct val="75000"/>
        <a:buFont typeface="Wingdings" pitchFamily="2" charset="2"/>
        <a:buChar char="ü"/>
        <a:tabLst/>
        <a:defRPr kumimoji="1" sz="2400" b="1">
          <a:solidFill>
            <a:srgbClr val="6600CC"/>
          </a:solidFill>
          <a:effectLst>
            <a:outerShdw blurRad="38100" dist="38100" dir="2700000" algn="tl">
              <a:srgbClr val="C0C0C0"/>
            </a:outerShdw>
          </a:effectLst>
          <a:latin typeface="+mn-lt"/>
          <a:ea typeface="华文新魏" pitchFamily="2" charset="-122"/>
        </a:defRPr>
      </a:lvl3pPr>
      <a:lvl4pPr marL="1600200" indent="-228600" algn="l" rtl="0" eaLnBrk="0" fontAlgn="base" hangingPunct="0">
        <a:spcBef>
          <a:spcPct val="20000"/>
        </a:spcBef>
        <a:spcAft>
          <a:spcPct val="0"/>
        </a:spcAft>
        <a:buClr>
          <a:schemeClr val="tx1"/>
        </a:buClr>
        <a:buSzPct val="80000"/>
        <a:buChar char="–"/>
        <a:defRPr kumimoji="1" lang="zh-CN" altLang="en-US" sz="2000" b="1" baseline="0" dirty="0" smtClean="0">
          <a:solidFill>
            <a:srgbClr val="002060"/>
          </a:solidFill>
          <a:effectLst/>
          <a:latin typeface="Arial Unicode MS" pitchFamily="34" charset="-122"/>
          <a:ea typeface="华文行楷" pitchFamily="2" charset="-122"/>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6.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6.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433" y="2243134"/>
            <a:ext cx="8609041" cy="762000"/>
          </a:xfrm>
        </p:spPr>
        <p:txBody>
          <a:bodyPr wrap="none" lIns="0" tIns="0" rIns="0" bIns="0"/>
          <a:lstStyle/>
          <a:p>
            <a:pPr eaLnBrk="1" hangingPunct="1">
              <a:defRPr/>
            </a:pPr>
            <a:r>
              <a:rPr lang="zh-CN" altLang="en-US" sz="4400" dirty="0" smtClean="0"/>
              <a:t>第</a:t>
            </a:r>
            <a:r>
              <a:rPr lang="en-US" altLang="zh-CN" sz="4400" dirty="0" smtClean="0"/>
              <a:t>2</a:t>
            </a:r>
            <a:r>
              <a:rPr lang="zh-CN" altLang="en-US" sz="4400" dirty="0" smtClean="0"/>
              <a:t>讲 进程</a:t>
            </a:r>
            <a:r>
              <a:rPr lang="zh-CN" altLang="en-US" sz="4400" dirty="0"/>
              <a:t>与线程</a:t>
            </a:r>
          </a:p>
        </p:txBody>
      </p:sp>
      <p:sp>
        <p:nvSpPr>
          <p:cNvPr id="4" name="Rectangle 4"/>
          <p:cNvSpPr>
            <a:spLocks noGrp="1" noChangeArrowheads="1"/>
          </p:cNvSpPr>
          <p:nvPr>
            <p:ph type="subTitle" idx="1"/>
          </p:nvPr>
        </p:nvSpPr>
        <p:spPr>
          <a:xfrm>
            <a:off x="3276592" y="4318022"/>
            <a:ext cx="5000660" cy="1611308"/>
          </a:xfrm>
        </p:spPr>
        <p:txBody>
          <a:bodyPr anchor="b"/>
          <a:lstStyle>
            <a:lvl1pPr marL="0" indent="0">
              <a:buFont typeface="Wingdings" pitchFamily="2" charset="2"/>
              <a:buNone/>
              <a:defRPr sz="2800">
                <a:solidFill>
                  <a:schemeClr val="tx2"/>
                </a:solidFill>
                <a:latin typeface="华文新魏" pitchFamily="2" charset="-122"/>
                <a:ea typeface="华文新魏" pitchFamily="2" charset="-122"/>
              </a:defRPr>
            </a:lvl1pPr>
          </a:lstStyle>
          <a:p>
            <a:pPr algn="ctr"/>
            <a:r>
              <a:rPr lang="zh-CN" altLang="en-US" dirty="0" smtClean="0"/>
              <a:t>张雷</a:t>
            </a:r>
            <a:endParaRPr lang="en-US" altLang="zh-CN" dirty="0" smtClean="0"/>
          </a:p>
          <a:p>
            <a:pPr algn="ctr"/>
            <a:r>
              <a:rPr lang="en-US" altLang="zh-CN" sz="2400" smtClean="0"/>
              <a:t>zhangl@nju.edu.cn</a:t>
            </a:r>
            <a:endParaRPr lang="en-US" altLang="zh-CN" sz="2400" dirty="0" smtClean="0"/>
          </a:p>
          <a:p>
            <a:pPr algn="ctr"/>
            <a:r>
              <a:rPr lang="zh-CN" altLang="en-US" dirty="0" smtClean="0"/>
              <a:t>南京大学计算机科学与技术系</a:t>
            </a:r>
            <a:endParaRPr lang="zh-CN" altLang="en-US"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A417957-3F74-4A1A-9129-748651E4DB13}" type="slidenum">
              <a:rPr lang="en-US" altLang="zh-CN"/>
              <a:pPr/>
              <a:t>10</a:t>
            </a:fld>
            <a:endParaRPr lang="en-US" altLang="zh-CN"/>
          </a:p>
        </p:txBody>
      </p:sp>
      <p:sp>
        <p:nvSpPr>
          <p:cNvPr id="630786" name="Rectangle 2"/>
          <p:cNvSpPr>
            <a:spLocks noGrp="1" noChangeArrowheads="1"/>
          </p:cNvSpPr>
          <p:nvPr>
            <p:ph type="title"/>
          </p:nvPr>
        </p:nvSpPr>
        <p:spPr/>
        <p:txBody>
          <a:bodyPr/>
          <a:lstStyle/>
          <a:p>
            <a:r>
              <a:rPr lang="en-US" altLang="zh-CN" dirty="0" err="1" smtClean="0"/>
              <a:t>list_entry</a:t>
            </a:r>
            <a:r>
              <a:rPr lang="zh-CN" altLang="en-US" dirty="0" smtClean="0"/>
              <a:t>的实现机制</a:t>
            </a:r>
            <a:endParaRPr lang="zh-CN" altLang="en-US" dirty="0"/>
          </a:p>
        </p:txBody>
      </p:sp>
      <p:sp>
        <p:nvSpPr>
          <p:cNvPr id="630787" name="Rectangle 3"/>
          <p:cNvSpPr>
            <a:spLocks noGrp="1" noChangeArrowheads="1"/>
          </p:cNvSpPr>
          <p:nvPr>
            <p:ph type="body" idx="1"/>
          </p:nvPr>
        </p:nvSpPr>
        <p:spPr>
          <a:xfrm>
            <a:off x="611188" y="1268413"/>
            <a:ext cx="8532812" cy="5589587"/>
          </a:xfrm>
        </p:spPr>
        <p:txBody>
          <a:bodyPr/>
          <a:lstStyle/>
          <a:p>
            <a:r>
              <a:rPr lang="en-US" altLang="zh-CN" dirty="0" smtClean="0"/>
              <a:t>offsetof</a:t>
            </a:r>
            <a:r>
              <a:rPr lang="zh-CN" altLang="en-US" dirty="0"/>
              <a:t>宏定义</a:t>
            </a:r>
            <a:r>
              <a:rPr lang="en-US" altLang="zh-CN" dirty="0"/>
              <a:t>(include/</a:t>
            </a:r>
            <a:r>
              <a:rPr lang="en-US" altLang="zh-CN" dirty="0" err="1"/>
              <a:t>linux</a:t>
            </a:r>
            <a:r>
              <a:rPr lang="en-US" altLang="zh-CN" dirty="0"/>
              <a:t>/</a:t>
            </a:r>
            <a:r>
              <a:rPr lang="en-US" altLang="zh-CN" dirty="0" err="1"/>
              <a:t>stddef.h</a:t>
            </a:r>
            <a:r>
              <a:rPr lang="en-US" altLang="zh-CN" dirty="0"/>
              <a:t>)</a:t>
            </a:r>
          </a:p>
          <a:p>
            <a:pPr lvl="1"/>
            <a:r>
              <a:rPr lang="en-US" altLang="zh-CN" dirty="0"/>
              <a:t>#define </a:t>
            </a:r>
            <a:r>
              <a:rPr lang="en-US" altLang="zh-CN" dirty="0" err="1"/>
              <a:t>offsetof</a:t>
            </a:r>
            <a:r>
              <a:rPr lang="en-US" altLang="zh-CN" dirty="0"/>
              <a:t>(TYPE, MEMBER) ((</a:t>
            </a:r>
            <a:r>
              <a:rPr lang="en-US" altLang="zh-CN" dirty="0" err="1"/>
              <a:t>size_t</a:t>
            </a:r>
            <a:r>
              <a:rPr lang="en-US" altLang="zh-CN" dirty="0"/>
              <a:t>) &amp;((TYPE *)0)-&gt;MEMBER)</a:t>
            </a:r>
          </a:p>
          <a:p>
            <a:pPr lvl="2"/>
            <a:r>
              <a:rPr lang="en-US" altLang="zh-CN" dirty="0" err="1" smtClean="0"/>
              <a:t>size_t</a:t>
            </a:r>
            <a:r>
              <a:rPr lang="en-US" altLang="zh-CN" dirty="0" smtClean="0"/>
              <a:t>: </a:t>
            </a:r>
            <a:r>
              <a:rPr lang="zh-CN" altLang="en-US" dirty="0" smtClean="0"/>
              <a:t>定义</a:t>
            </a:r>
            <a:r>
              <a:rPr lang="zh-CN" altLang="en-US" dirty="0"/>
              <a:t>为</a:t>
            </a:r>
            <a:r>
              <a:rPr lang="en-US" altLang="zh-CN" dirty="0"/>
              <a:t>unsigned </a:t>
            </a:r>
            <a:r>
              <a:rPr lang="en-US" altLang="zh-CN" dirty="0" err="1"/>
              <a:t>int</a:t>
            </a:r>
            <a:r>
              <a:rPr lang="en-US" altLang="zh-CN" dirty="0"/>
              <a:t>(i386) </a:t>
            </a:r>
          </a:p>
          <a:p>
            <a:pPr lvl="3"/>
            <a:r>
              <a:rPr lang="zh-CN" altLang="en-US" dirty="0" smtClean="0"/>
              <a:t>先求得结构成员在结构中的</a:t>
            </a:r>
            <a:r>
              <a:rPr lang="zh-CN" altLang="en-US" dirty="0"/>
              <a:t>偏移量，然后根据成员变量的地址反过来得出属主结构变量的地址</a:t>
            </a:r>
          </a:p>
          <a:p>
            <a:pPr lvl="2"/>
            <a:r>
              <a:rPr lang="en-US" altLang="zh-CN" dirty="0"/>
              <a:t>((type *)0)-&gt;</a:t>
            </a:r>
            <a:r>
              <a:rPr lang="en-US" altLang="zh-CN" dirty="0" smtClean="0"/>
              <a:t>member: </a:t>
            </a:r>
            <a:r>
              <a:rPr lang="zh-CN" altLang="en-US" dirty="0" smtClean="0"/>
              <a:t>将</a:t>
            </a:r>
            <a:r>
              <a:rPr lang="en-US" altLang="zh-CN" dirty="0"/>
              <a:t>0</a:t>
            </a:r>
            <a:r>
              <a:rPr lang="zh-CN" altLang="en-US" dirty="0"/>
              <a:t>地址强制</a:t>
            </a:r>
            <a:r>
              <a:rPr lang="en-US" altLang="zh-CN" dirty="0"/>
              <a:t>"</a:t>
            </a:r>
            <a:r>
              <a:rPr lang="zh-CN" altLang="en-US" dirty="0"/>
              <a:t>转换</a:t>
            </a:r>
            <a:r>
              <a:rPr lang="en-US" altLang="zh-CN" dirty="0"/>
              <a:t>"</a:t>
            </a:r>
            <a:r>
              <a:rPr lang="zh-CN" altLang="en-US" dirty="0"/>
              <a:t>为</a:t>
            </a:r>
            <a:r>
              <a:rPr lang="en-US" altLang="zh-CN" dirty="0"/>
              <a:t>type</a:t>
            </a:r>
            <a:r>
              <a:rPr lang="zh-CN" altLang="en-US" dirty="0"/>
              <a:t>结构的指针，再访问到</a:t>
            </a:r>
            <a:r>
              <a:rPr lang="en-US" altLang="zh-CN" dirty="0"/>
              <a:t>type</a:t>
            </a:r>
            <a:r>
              <a:rPr lang="zh-CN" altLang="en-US" dirty="0"/>
              <a:t>结构中的</a:t>
            </a:r>
            <a:r>
              <a:rPr lang="en-US" altLang="zh-CN" dirty="0"/>
              <a:t>member</a:t>
            </a:r>
            <a:r>
              <a:rPr lang="zh-CN" altLang="en-US" dirty="0"/>
              <a:t>成员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040005094"/>
      </p:ext>
    </p:extLst>
  </p:cSld>
  <p:clrMapOvr>
    <a:masterClrMapping/>
  </p:clrMapOvr>
  <p:transition spd="med">
    <p:wedg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100</a:t>
            </a:fld>
            <a:endParaRPr lang="en-US" altLang="zh-CN"/>
          </a:p>
        </p:txBody>
      </p:sp>
      <p:sp>
        <p:nvSpPr>
          <p:cNvPr id="570370" name="Rectangle 2"/>
          <p:cNvSpPr>
            <a:spLocks noGrp="1" noChangeArrowheads="1"/>
          </p:cNvSpPr>
          <p:nvPr>
            <p:ph type="title"/>
          </p:nvPr>
        </p:nvSpPr>
        <p:spPr/>
        <p:txBody>
          <a:bodyPr/>
          <a:lstStyle/>
          <a:p>
            <a:r>
              <a:rPr lang="en-US" altLang="zh-CN" dirty="0" err="1"/>
              <a:t>do_fork</a:t>
            </a:r>
            <a:r>
              <a:rPr lang="en-US" altLang="zh-CN" dirty="0"/>
              <a:t>()</a:t>
            </a:r>
            <a:r>
              <a:rPr lang="zh-CN" altLang="en-US" dirty="0"/>
              <a:t>处理流程</a:t>
            </a:r>
          </a:p>
        </p:txBody>
      </p:sp>
      <p:sp>
        <p:nvSpPr>
          <p:cNvPr id="570371" name="Rectangle 3"/>
          <p:cNvSpPr>
            <a:spLocks noGrp="1" noChangeArrowheads="1"/>
          </p:cNvSpPr>
          <p:nvPr>
            <p:ph type="body" idx="1"/>
          </p:nvPr>
        </p:nvSpPr>
        <p:spPr/>
        <p:txBody>
          <a:bodyPr/>
          <a:lstStyle/>
          <a:p>
            <a:pPr>
              <a:spcBef>
                <a:spcPts val="300"/>
              </a:spcBef>
            </a:pPr>
            <a:r>
              <a:rPr lang="zh-CN" altLang="en-US" dirty="0" smtClean="0"/>
              <a:t>设置子进程的状态</a:t>
            </a:r>
            <a:endParaRPr lang="en-US" altLang="zh-CN" dirty="0"/>
          </a:p>
          <a:p>
            <a:pPr lvl="1" eaLnBrk="1" hangingPunct="1">
              <a:spcBef>
                <a:spcPts val="300"/>
              </a:spcBef>
              <a:defRPr/>
            </a:pPr>
            <a:r>
              <a:rPr lang="zh-CN" altLang="en-US" dirty="0" smtClean="0"/>
              <a:t>挂信号</a:t>
            </a:r>
            <a:endParaRPr lang="en-US" altLang="zh-CN" dirty="0" smtClean="0"/>
          </a:p>
          <a:p>
            <a:pPr lvl="2" eaLnBrk="1" hangingPunct="1">
              <a:spcBef>
                <a:spcPts val="300"/>
              </a:spcBef>
              <a:defRPr/>
            </a:pPr>
            <a:r>
              <a:rPr lang="zh-CN" altLang="en-US" dirty="0" smtClean="0"/>
              <a:t>若设置</a:t>
            </a:r>
            <a:r>
              <a:rPr lang="en-US" altLang="zh-CN" dirty="0" smtClean="0"/>
              <a:t>CLONE_STOP</a:t>
            </a:r>
            <a:r>
              <a:rPr lang="zh-CN" altLang="en-US" dirty="0" smtClean="0"/>
              <a:t>或</a:t>
            </a:r>
            <a:r>
              <a:rPr lang="en-US" altLang="zh-CN" dirty="0" smtClean="0"/>
              <a:t>CLONE_PTRACE</a:t>
            </a:r>
            <a:r>
              <a:rPr lang="zh-CN" altLang="en-US" dirty="0" smtClean="0"/>
              <a:t>状态，将子进程设成</a:t>
            </a:r>
            <a:r>
              <a:rPr lang="en-US" altLang="zh-CN" dirty="0" smtClean="0"/>
              <a:t>CLONE_STOP, </a:t>
            </a:r>
            <a:r>
              <a:rPr lang="zh-CN" altLang="en-US" dirty="0" smtClean="0"/>
              <a:t>悬挂一个</a:t>
            </a:r>
            <a:r>
              <a:rPr lang="en-US" altLang="zh-CN" dirty="0" smtClean="0"/>
              <a:t>SIGSTOP</a:t>
            </a:r>
            <a:r>
              <a:rPr lang="zh-CN" altLang="en-US" dirty="0" smtClean="0"/>
              <a:t>信号</a:t>
            </a:r>
            <a:endParaRPr lang="en-US" altLang="zh-CN" dirty="0" smtClean="0"/>
          </a:p>
          <a:p>
            <a:pPr lvl="2" eaLnBrk="1" hangingPunct="1">
              <a:spcBef>
                <a:spcPts val="300"/>
              </a:spcBef>
              <a:defRPr/>
            </a:pPr>
            <a:r>
              <a:rPr lang="zh-CN" altLang="en-US" dirty="0" smtClean="0"/>
              <a:t>只有</a:t>
            </a:r>
            <a:r>
              <a:rPr lang="en-US" altLang="zh-CN" dirty="0" smtClean="0"/>
              <a:t>debugger</a:t>
            </a:r>
            <a:r>
              <a:rPr lang="zh-CN" altLang="en-US" dirty="0" smtClean="0"/>
              <a:t>发出</a:t>
            </a:r>
            <a:r>
              <a:rPr lang="en-US" altLang="zh-CN" dirty="0" smtClean="0"/>
              <a:t>SIGCONT</a:t>
            </a:r>
            <a:r>
              <a:rPr lang="zh-CN" altLang="en-US" dirty="0" smtClean="0"/>
              <a:t>信号后才能进入运行状态</a:t>
            </a:r>
            <a:endParaRPr lang="en-US" altLang="zh-CN" dirty="0" smtClean="0"/>
          </a:p>
          <a:p>
            <a:pPr lvl="1" eaLnBrk="1" hangingPunct="1">
              <a:spcBef>
                <a:spcPts val="300"/>
              </a:spcBef>
              <a:defRPr/>
            </a:pPr>
            <a:r>
              <a:rPr lang="zh-CN" altLang="en-US" dirty="0" smtClean="0"/>
              <a:t>设状态</a:t>
            </a:r>
            <a:endParaRPr lang="en-US" altLang="zh-CN" dirty="0" smtClean="0"/>
          </a:p>
          <a:p>
            <a:pPr lvl="2" eaLnBrk="1" hangingPunct="1">
              <a:spcBef>
                <a:spcPts val="300"/>
              </a:spcBef>
              <a:defRPr/>
            </a:pPr>
            <a:r>
              <a:rPr lang="zh-CN" altLang="en-US" dirty="0" smtClean="0"/>
              <a:t>如果有</a:t>
            </a:r>
            <a:r>
              <a:rPr lang="en-US" altLang="zh-CN" dirty="0"/>
              <a:t>CLONE_STOP</a:t>
            </a:r>
            <a:r>
              <a:rPr lang="zh-CN" altLang="en-US" dirty="0" smtClean="0"/>
              <a:t>位</a:t>
            </a:r>
            <a:r>
              <a:rPr lang="en-US" altLang="zh-CN" dirty="0" smtClean="0"/>
              <a:t>, </a:t>
            </a:r>
            <a:r>
              <a:rPr lang="zh-CN" altLang="en-US" dirty="0" smtClean="0"/>
              <a:t>子进程设为</a:t>
            </a:r>
            <a:r>
              <a:rPr lang="en-US" altLang="zh-CN" dirty="0" smtClean="0"/>
              <a:t>stopped</a:t>
            </a:r>
            <a:r>
              <a:rPr lang="zh-CN" altLang="en-US" dirty="0" smtClean="0"/>
              <a:t>状态</a:t>
            </a:r>
            <a:r>
              <a:rPr lang="en-US" altLang="zh-CN" dirty="0" smtClean="0"/>
              <a:t>;</a:t>
            </a:r>
          </a:p>
          <a:p>
            <a:pPr lvl="2" eaLnBrk="1" hangingPunct="1">
              <a:spcBef>
                <a:spcPts val="300"/>
              </a:spcBef>
              <a:defRPr/>
            </a:pPr>
            <a:r>
              <a:rPr lang="zh-CN" altLang="en-US" dirty="0" smtClean="0"/>
              <a:t>否则调用</a:t>
            </a:r>
            <a:r>
              <a:rPr lang="en-US" altLang="zh-CN" dirty="0" err="1" smtClean="0"/>
              <a:t>wake_up_new_task</a:t>
            </a:r>
            <a:r>
              <a:rPr lang="en-US" altLang="zh-CN" dirty="0" smtClean="0"/>
              <a:t>(), </a:t>
            </a:r>
            <a:r>
              <a:rPr lang="zh-CN" altLang="en-US" dirty="0" smtClean="0"/>
              <a:t>把子进程加入就绪列队</a:t>
            </a:r>
            <a:endParaRPr lang="en-US" altLang="zh-CN" dirty="0" smtClean="0"/>
          </a:p>
          <a:p>
            <a:pPr lvl="1" eaLnBrk="1" hangingPunct="1">
              <a:spcBef>
                <a:spcPts val="300"/>
              </a:spcBef>
              <a:defRPr/>
            </a:pPr>
            <a:r>
              <a:rPr lang="zh-CN" altLang="en-US" dirty="0" smtClean="0"/>
              <a:t>调整父进程和子进程的调度参数，入列队</a:t>
            </a:r>
            <a:endParaRPr lang="en-US" altLang="zh-CN" dirty="0" smtClean="0"/>
          </a:p>
          <a:p>
            <a:pPr lvl="2" eaLnBrk="1" hangingPunct="1">
              <a:spcBef>
                <a:spcPts val="300"/>
              </a:spcBef>
              <a:defRPr/>
            </a:pPr>
            <a:r>
              <a:rPr lang="zh-CN" altLang="en-US" dirty="0" smtClean="0"/>
              <a:t>如果父子在同一</a:t>
            </a:r>
            <a:r>
              <a:rPr lang="en-US" altLang="zh-CN" dirty="0" smtClean="0"/>
              <a:t>CPU</a:t>
            </a:r>
            <a:r>
              <a:rPr lang="zh-CN" altLang="en-US" dirty="0" smtClean="0"/>
              <a:t>上运行</a:t>
            </a:r>
            <a:r>
              <a:rPr lang="en-US" altLang="zh-CN" dirty="0" smtClean="0"/>
              <a:t>, </a:t>
            </a:r>
            <a:r>
              <a:rPr lang="zh-CN" altLang="en-US" dirty="0" smtClean="0"/>
              <a:t>且页表不共享（</a:t>
            </a:r>
            <a:r>
              <a:rPr lang="en-US" altLang="zh-CN" dirty="0" smtClean="0"/>
              <a:t>CLONE_VM=0</a:t>
            </a:r>
            <a:r>
              <a:rPr lang="zh-CN" altLang="en-US" dirty="0" smtClean="0"/>
              <a:t>）</a:t>
            </a:r>
            <a:r>
              <a:rPr lang="en-US" altLang="zh-CN" dirty="0" smtClean="0"/>
              <a:t>, </a:t>
            </a:r>
            <a:r>
              <a:rPr lang="zh-CN" altLang="en-US" dirty="0" smtClean="0"/>
              <a:t>子进程在插在父进程前</a:t>
            </a:r>
            <a:endParaRPr lang="en-US" altLang="zh-CN" dirty="0" smtClean="0"/>
          </a:p>
          <a:p>
            <a:pPr lvl="2" eaLnBrk="1" hangingPunct="1">
              <a:spcBef>
                <a:spcPts val="300"/>
              </a:spcBef>
              <a:defRPr/>
            </a:pPr>
            <a:r>
              <a:rPr lang="zh-CN" altLang="en-US" dirty="0" smtClean="0"/>
              <a:t>如果不同</a:t>
            </a:r>
            <a:r>
              <a:rPr lang="en-US" altLang="zh-CN" dirty="0" smtClean="0"/>
              <a:t>CPU</a:t>
            </a:r>
            <a:r>
              <a:rPr lang="zh-CN" altLang="en-US" dirty="0" smtClean="0"/>
              <a:t>上运行</a:t>
            </a:r>
            <a:r>
              <a:rPr lang="en-US" altLang="zh-CN" dirty="0" smtClean="0"/>
              <a:t>, </a:t>
            </a:r>
            <a:r>
              <a:rPr lang="zh-CN" altLang="en-US" dirty="0" smtClean="0"/>
              <a:t>或者共享页表</a:t>
            </a:r>
            <a:r>
              <a:rPr lang="en-US" altLang="zh-CN" dirty="0" smtClean="0"/>
              <a:t>, </a:t>
            </a:r>
            <a:r>
              <a:rPr lang="zh-CN" altLang="en-US" dirty="0" smtClean="0"/>
              <a:t>子进程放在列队最后</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101</a:t>
            </a:fld>
            <a:endParaRPr lang="en-US" altLang="zh-CN"/>
          </a:p>
        </p:txBody>
      </p:sp>
      <p:sp>
        <p:nvSpPr>
          <p:cNvPr id="570370" name="Rectangle 2"/>
          <p:cNvSpPr>
            <a:spLocks noGrp="1" noChangeArrowheads="1"/>
          </p:cNvSpPr>
          <p:nvPr>
            <p:ph type="title"/>
          </p:nvPr>
        </p:nvSpPr>
        <p:spPr/>
        <p:txBody>
          <a:bodyPr/>
          <a:lstStyle/>
          <a:p>
            <a:r>
              <a:rPr lang="en-US" altLang="zh-CN" dirty="0" err="1"/>
              <a:t>do_fork</a:t>
            </a:r>
            <a:r>
              <a:rPr lang="en-US" altLang="zh-CN" dirty="0"/>
              <a:t>()</a:t>
            </a:r>
            <a:r>
              <a:rPr lang="zh-CN" altLang="en-US" dirty="0"/>
              <a:t>处理流程</a:t>
            </a:r>
          </a:p>
        </p:txBody>
      </p:sp>
      <p:sp>
        <p:nvSpPr>
          <p:cNvPr id="570371" name="Rectangle 3"/>
          <p:cNvSpPr>
            <a:spLocks noGrp="1" noChangeArrowheads="1"/>
          </p:cNvSpPr>
          <p:nvPr>
            <p:ph type="body" idx="1"/>
          </p:nvPr>
        </p:nvSpPr>
        <p:spPr/>
        <p:txBody>
          <a:bodyPr/>
          <a:lstStyle/>
          <a:p>
            <a:pPr>
              <a:spcBef>
                <a:spcPts val="300"/>
              </a:spcBef>
            </a:pPr>
            <a:r>
              <a:rPr lang="zh-CN" altLang="en-US" dirty="0" smtClean="0"/>
              <a:t>设置子进程的状态</a:t>
            </a:r>
            <a:endParaRPr lang="en-US" altLang="zh-CN" dirty="0"/>
          </a:p>
          <a:p>
            <a:pPr lvl="1" eaLnBrk="1" hangingPunct="1">
              <a:spcBef>
                <a:spcPts val="300"/>
              </a:spcBef>
              <a:defRPr/>
            </a:pPr>
            <a:r>
              <a:rPr lang="zh-CN" altLang="en-US" dirty="0" smtClean="0"/>
              <a:t> 如果父进程处于被调试</a:t>
            </a:r>
            <a:r>
              <a:rPr lang="zh-CN" altLang="en-US" dirty="0"/>
              <a:t>状态，将</a:t>
            </a:r>
            <a:r>
              <a:rPr lang="zh-CN" altLang="en-US" dirty="0" smtClean="0"/>
              <a:t>子进程的</a:t>
            </a:r>
            <a:r>
              <a:rPr lang="en-US" altLang="zh-CN" dirty="0" smtClean="0"/>
              <a:t>PID</a:t>
            </a:r>
            <a:r>
              <a:rPr lang="zh-CN" altLang="en-US" dirty="0" smtClean="0"/>
              <a:t>存入</a:t>
            </a:r>
            <a:r>
              <a:rPr lang="en-US" altLang="zh-CN" dirty="0" smtClean="0"/>
              <a:t>current</a:t>
            </a:r>
            <a:r>
              <a:rPr lang="zh-CN" altLang="en-US" dirty="0" smtClean="0"/>
              <a:t>的</a:t>
            </a:r>
            <a:r>
              <a:rPr lang="en-US" altLang="zh-CN" dirty="0" err="1" smtClean="0"/>
              <a:t>ptrace_message</a:t>
            </a:r>
            <a:r>
              <a:rPr lang="zh-CN" altLang="en-US" dirty="0" smtClean="0"/>
              <a:t>，调用</a:t>
            </a:r>
            <a:r>
              <a:rPr lang="en-US" altLang="zh-CN" dirty="0" err="1" smtClean="0"/>
              <a:t>ptrace_notify</a:t>
            </a:r>
            <a:r>
              <a:rPr lang="en-US" altLang="zh-CN" dirty="0" smtClean="0"/>
              <a:t>()</a:t>
            </a:r>
          </a:p>
          <a:p>
            <a:pPr lvl="2" eaLnBrk="1" hangingPunct="1">
              <a:spcBef>
                <a:spcPts val="300"/>
              </a:spcBef>
              <a:defRPr/>
            </a:pPr>
            <a:r>
              <a:rPr lang="zh-CN" altLang="en-US" dirty="0" smtClean="0"/>
              <a:t>当前进程向</a:t>
            </a:r>
            <a:r>
              <a:rPr lang="en-US" altLang="zh-CN" dirty="0" smtClean="0"/>
              <a:t>debugger</a:t>
            </a:r>
            <a:r>
              <a:rPr lang="zh-CN" altLang="en-US" dirty="0" smtClean="0"/>
              <a:t>进程发</a:t>
            </a:r>
            <a:r>
              <a:rPr lang="en-US" altLang="zh-CN" dirty="0" smtClean="0"/>
              <a:t>SIGCHLD</a:t>
            </a:r>
            <a:r>
              <a:rPr lang="zh-CN" altLang="en-US" dirty="0" smtClean="0"/>
              <a:t>信号，告知自己创建了子进程，并停止自己</a:t>
            </a:r>
            <a:r>
              <a:rPr lang="en-US" altLang="zh-CN" dirty="0" smtClean="0"/>
              <a:t>(</a:t>
            </a:r>
            <a:r>
              <a:rPr lang="zh-CN" altLang="en-US" dirty="0" smtClean="0"/>
              <a:t>进入</a:t>
            </a:r>
            <a:r>
              <a:rPr lang="en-US" altLang="zh-CN" dirty="0" smtClean="0"/>
              <a:t>traced</a:t>
            </a:r>
            <a:r>
              <a:rPr lang="zh-CN" altLang="en-US" dirty="0" smtClean="0"/>
              <a:t>状态</a:t>
            </a:r>
            <a:r>
              <a:rPr lang="en-US" altLang="zh-CN" dirty="0" smtClean="0"/>
              <a:t>), </a:t>
            </a:r>
            <a:r>
              <a:rPr lang="zh-CN" altLang="en-US" dirty="0" smtClean="0"/>
              <a:t>使</a:t>
            </a:r>
            <a:r>
              <a:rPr lang="en-US" altLang="zh-CN" dirty="0" smtClean="0"/>
              <a:t>debugger</a:t>
            </a:r>
            <a:r>
              <a:rPr lang="zh-CN" altLang="en-US" dirty="0" smtClean="0"/>
              <a:t>运行</a:t>
            </a:r>
            <a:endParaRPr lang="en-US" altLang="zh-CN" dirty="0" smtClean="0"/>
          </a:p>
          <a:p>
            <a:pPr lvl="3" eaLnBrk="1" hangingPunct="1">
              <a:spcBef>
                <a:spcPts val="300"/>
              </a:spcBef>
              <a:defRPr/>
            </a:pPr>
            <a:r>
              <a:rPr lang="en-US" altLang="zh-CN" dirty="0" smtClean="0"/>
              <a:t>debugger</a:t>
            </a:r>
            <a:r>
              <a:rPr lang="zh-CN" altLang="en-US" dirty="0" smtClean="0"/>
              <a:t>可以通过查找</a:t>
            </a:r>
            <a:r>
              <a:rPr lang="en-US" altLang="zh-CN" dirty="0" smtClean="0"/>
              <a:t>current-&gt;</a:t>
            </a:r>
            <a:r>
              <a:rPr lang="en-US" altLang="zh-CN" dirty="0" err="1" smtClean="0"/>
              <a:t>ptrace_message</a:t>
            </a:r>
            <a:r>
              <a:rPr lang="zh-CN" altLang="en-US" dirty="0" smtClean="0"/>
              <a:t>字段获得子进程的</a:t>
            </a:r>
            <a:r>
              <a:rPr lang="en-US" altLang="zh-CN" dirty="0" smtClean="0"/>
              <a:t>PID</a:t>
            </a:r>
          </a:p>
          <a:p>
            <a:pPr lvl="2" eaLnBrk="1" hangingPunct="1">
              <a:spcBef>
                <a:spcPts val="300"/>
              </a:spcBef>
              <a:defRPr/>
            </a:pPr>
            <a:r>
              <a:rPr lang="en-US" altLang="zh-CN" dirty="0" smtClean="0"/>
              <a:t>debugger</a:t>
            </a:r>
            <a:r>
              <a:rPr lang="zh-CN" altLang="en-US" dirty="0" smtClean="0"/>
              <a:t>发信号</a:t>
            </a:r>
            <a:r>
              <a:rPr lang="en-US" altLang="zh-CN" dirty="0" smtClean="0"/>
              <a:t>, </a:t>
            </a:r>
            <a:r>
              <a:rPr lang="zh-CN" altLang="en-US" dirty="0" smtClean="0"/>
              <a:t>使父进程继续后</a:t>
            </a:r>
            <a:r>
              <a:rPr lang="en-US" altLang="zh-CN" dirty="0" smtClean="0"/>
              <a:t>, </a:t>
            </a:r>
            <a:r>
              <a:rPr lang="zh-CN" altLang="en-US" dirty="0" smtClean="0"/>
              <a:t>再进行下一步</a:t>
            </a:r>
            <a:r>
              <a:rPr lang="en-US" altLang="zh-CN" dirty="0" smtClean="0"/>
              <a:t>; </a:t>
            </a:r>
            <a:r>
              <a:rPr lang="zh-CN" altLang="en-US" dirty="0" smtClean="0"/>
              <a:t>否则父进程一直处于</a:t>
            </a:r>
            <a:r>
              <a:rPr lang="en-US" altLang="zh-CN" dirty="0" smtClean="0"/>
              <a:t>traced</a:t>
            </a:r>
            <a:r>
              <a:rPr lang="zh-CN" altLang="en-US" dirty="0" smtClean="0"/>
              <a:t>状态</a:t>
            </a:r>
            <a:endParaRPr lang="en-US" altLang="zh-CN" dirty="0" smtClean="0"/>
          </a:p>
          <a:p>
            <a:pPr lvl="1" eaLnBrk="1" hangingPunct="1">
              <a:spcBef>
                <a:spcPts val="300"/>
              </a:spcBef>
              <a:defRPr/>
            </a:pPr>
            <a:endParaRPr lang="en-US" altLang="zh-CN"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102</a:t>
            </a:fld>
            <a:endParaRPr lang="en-US" altLang="zh-CN"/>
          </a:p>
        </p:txBody>
      </p:sp>
      <p:sp>
        <p:nvSpPr>
          <p:cNvPr id="570370" name="Rectangle 2"/>
          <p:cNvSpPr>
            <a:spLocks noGrp="1" noChangeArrowheads="1"/>
          </p:cNvSpPr>
          <p:nvPr>
            <p:ph type="title"/>
          </p:nvPr>
        </p:nvSpPr>
        <p:spPr/>
        <p:txBody>
          <a:bodyPr/>
          <a:lstStyle/>
          <a:p>
            <a:r>
              <a:rPr lang="en-US" altLang="zh-CN" dirty="0" err="1"/>
              <a:t>do_fork</a:t>
            </a:r>
            <a:r>
              <a:rPr lang="en-US" altLang="zh-CN" dirty="0"/>
              <a:t>()</a:t>
            </a:r>
            <a:r>
              <a:rPr lang="zh-CN" altLang="en-US" dirty="0"/>
              <a:t>处理流程</a:t>
            </a:r>
          </a:p>
        </p:txBody>
      </p:sp>
      <p:sp>
        <p:nvSpPr>
          <p:cNvPr id="570371" name="Rectangle 3"/>
          <p:cNvSpPr>
            <a:spLocks noGrp="1" noChangeArrowheads="1"/>
          </p:cNvSpPr>
          <p:nvPr>
            <p:ph type="body" idx="1"/>
          </p:nvPr>
        </p:nvSpPr>
        <p:spPr>
          <a:xfrm>
            <a:off x="611188" y="1184052"/>
            <a:ext cx="8532812" cy="5449887"/>
          </a:xfrm>
        </p:spPr>
        <p:txBody>
          <a:bodyPr/>
          <a:lstStyle/>
          <a:p>
            <a:pPr>
              <a:spcBef>
                <a:spcPts val="0"/>
              </a:spcBef>
            </a:pPr>
            <a:r>
              <a:rPr lang="zh-CN" altLang="en-US" dirty="0" smtClean="0"/>
              <a:t>设置父进程状态</a:t>
            </a:r>
            <a:endParaRPr lang="en-US" altLang="zh-CN" dirty="0" smtClean="0"/>
          </a:p>
          <a:p>
            <a:pPr lvl="1">
              <a:spcBef>
                <a:spcPts val="0"/>
              </a:spcBef>
            </a:pPr>
            <a:r>
              <a:rPr lang="zh-CN" altLang="en-US" dirty="0" smtClean="0"/>
              <a:t>若设置</a:t>
            </a:r>
            <a:r>
              <a:rPr lang="en-US" altLang="zh-CN" dirty="0" smtClean="0"/>
              <a:t>CLONE_VFORK</a:t>
            </a:r>
            <a:r>
              <a:rPr lang="zh-CN" altLang="en-US" dirty="0" smtClean="0"/>
              <a:t>，将父进程插入等待队列</a:t>
            </a:r>
            <a:endParaRPr lang="en-US" altLang="zh-CN" dirty="0" smtClean="0"/>
          </a:p>
          <a:p>
            <a:pPr lvl="2">
              <a:spcBef>
                <a:spcPts val="0"/>
              </a:spcBef>
            </a:pPr>
            <a:r>
              <a:rPr lang="zh-CN" altLang="en-US" dirty="0" smtClean="0"/>
              <a:t>内核处理完系统调用后</a:t>
            </a:r>
            <a:r>
              <a:rPr lang="en-US" altLang="zh-CN" dirty="0" smtClean="0"/>
              <a:t>,</a:t>
            </a:r>
            <a:r>
              <a:rPr lang="zh-CN" altLang="en-US" dirty="0" smtClean="0"/>
              <a:t>执行调度</a:t>
            </a:r>
            <a:r>
              <a:rPr lang="en-US" altLang="zh-CN" dirty="0" smtClean="0"/>
              <a:t>, </a:t>
            </a:r>
            <a:r>
              <a:rPr lang="zh-CN" altLang="en-US" dirty="0" smtClean="0"/>
              <a:t>因此父进程被阻塞</a:t>
            </a:r>
            <a:endParaRPr lang="en-US" altLang="zh-CN" dirty="0" smtClean="0"/>
          </a:p>
          <a:p>
            <a:pPr lvl="2">
              <a:spcBef>
                <a:spcPts val="0"/>
              </a:spcBef>
            </a:pPr>
            <a:r>
              <a:rPr lang="zh-CN" altLang="en-US" dirty="0" smtClean="0"/>
              <a:t>直到子进程释放它的内存地址空间，即子进程终止或</a:t>
            </a:r>
            <a:r>
              <a:rPr lang="en-US" altLang="zh-CN" dirty="0" smtClean="0"/>
              <a:t>exec</a:t>
            </a:r>
            <a:r>
              <a:rPr lang="zh-CN" altLang="en-US" dirty="0" smtClean="0"/>
              <a:t>新程序</a:t>
            </a:r>
            <a:r>
              <a:rPr lang="en-US" altLang="zh-CN" dirty="0" smtClean="0"/>
              <a:t>, </a:t>
            </a:r>
            <a:r>
              <a:rPr lang="zh-CN" altLang="en-US" dirty="0" smtClean="0"/>
              <a:t>用信号唤醒父进程</a:t>
            </a:r>
            <a:endParaRPr lang="en-US" altLang="zh-CN" dirty="0" smtClean="0"/>
          </a:p>
          <a:p>
            <a:pPr>
              <a:spcBef>
                <a:spcPts val="0"/>
              </a:spcBef>
            </a:pPr>
            <a:r>
              <a:rPr lang="zh-CN" altLang="en-US" dirty="0" smtClean="0"/>
              <a:t>返回子进程</a:t>
            </a:r>
            <a:r>
              <a:rPr lang="en-US" altLang="zh-CN" dirty="0" smtClean="0"/>
              <a:t>PID</a:t>
            </a:r>
          </a:p>
          <a:p>
            <a:pPr>
              <a:spcBef>
                <a:spcPts val="0"/>
              </a:spcBef>
            </a:pPr>
            <a:r>
              <a:rPr lang="zh-CN" altLang="en-US" dirty="0" smtClean="0"/>
              <a:t>子进程被调度后执行</a:t>
            </a:r>
            <a:r>
              <a:rPr lang="en-US" altLang="zh-CN" dirty="0" err="1" smtClean="0"/>
              <a:t>pd.thread.eip</a:t>
            </a:r>
            <a:r>
              <a:rPr lang="en-US" altLang="zh-CN" dirty="0" smtClean="0"/>
              <a:t>(</a:t>
            </a:r>
            <a:r>
              <a:rPr lang="en-US" altLang="zh-CN" dirty="0" err="1" smtClean="0"/>
              <a:t>ret_from_fork</a:t>
            </a:r>
            <a:r>
              <a:rPr lang="en-US" altLang="zh-CN" dirty="0" smtClean="0"/>
              <a:t>)</a:t>
            </a:r>
          </a:p>
          <a:p>
            <a:pPr lvl="1">
              <a:spcBef>
                <a:spcPts val="0"/>
              </a:spcBef>
            </a:pPr>
            <a:r>
              <a:rPr lang="zh-CN" altLang="en-US" dirty="0" smtClean="0"/>
              <a:t>调用关系</a:t>
            </a:r>
            <a:endParaRPr lang="en-US" altLang="zh-CN" dirty="0" smtClean="0"/>
          </a:p>
          <a:p>
            <a:pPr lvl="2">
              <a:spcBef>
                <a:spcPts val="0"/>
              </a:spcBef>
            </a:pPr>
            <a:r>
              <a:rPr lang="en-US" altLang="zh-CN" dirty="0" err="1" smtClean="0"/>
              <a:t>ret_from_fork</a:t>
            </a:r>
            <a:r>
              <a:rPr lang="en-US" altLang="zh-CN" dirty="0" smtClean="0"/>
              <a:t>=&gt;</a:t>
            </a:r>
            <a:r>
              <a:rPr lang="en-US" altLang="zh-CN" dirty="0" err="1" smtClean="0"/>
              <a:t>schedule_tail</a:t>
            </a:r>
            <a:r>
              <a:rPr lang="en-US" altLang="zh-CN" dirty="0" smtClean="0"/>
              <a:t>=&gt;</a:t>
            </a:r>
            <a:r>
              <a:rPr lang="en-US" altLang="zh-CN" dirty="0" err="1" smtClean="0"/>
              <a:t>finish_task_switch</a:t>
            </a:r>
            <a:endParaRPr lang="en-US" altLang="zh-CN" dirty="0" smtClean="0"/>
          </a:p>
          <a:p>
            <a:pPr lvl="1">
              <a:spcBef>
                <a:spcPts val="0"/>
              </a:spcBef>
            </a:pPr>
            <a:r>
              <a:rPr lang="en-US" altLang="zh-CN" dirty="0" err="1" smtClean="0"/>
              <a:t>schedule_tail</a:t>
            </a:r>
            <a:endParaRPr lang="en-US" altLang="zh-CN" dirty="0" smtClean="0"/>
          </a:p>
          <a:p>
            <a:pPr lvl="2">
              <a:spcBef>
                <a:spcPts val="0"/>
              </a:spcBef>
            </a:pPr>
            <a:r>
              <a:rPr lang="zh-CN" altLang="en-US" dirty="0" smtClean="0"/>
              <a:t>把</a:t>
            </a:r>
            <a:r>
              <a:rPr lang="en-US" altLang="zh-CN" dirty="0" err="1" smtClean="0"/>
              <a:t>pid</a:t>
            </a:r>
            <a:r>
              <a:rPr lang="zh-CN" altLang="en-US" dirty="0" smtClean="0"/>
              <a:t>保存到地址</a:t>
            </a:r>
            <a:r>
              <a:rPr lang="en-US" altLang="zh-CN" dirty="0" smtClean="0"/>
              <a:t>p-&gt;</a:t>
            </a:r>
            <a:r>
              <a:rPr lang="en-US" altLang="zh-CN" dirty="0" err="1" smtClean="0"/>
              <a:t>set_child_tid</a:t>
            </a:r>
            <a:r>
              <a:rPr lang="en-US" altLang="zh-CN" dirty="0" smtClean="0"/>
              <a:t> (</a:t>
            </a:r>
            <a:r>
              <a:rPr lang="zh-CN" altLang="en-US" dirty="0" smtClean="0"/>
              <a:t>创建进程使用的</a:t>
            </a:r>
            <a:r>
              <a:rPr lang="en-US" altLang="zh-CN" dirty="0" err="1" smtClean="0"/>
              <a:t>parent_tidptr</a:t>
            </a:r>
            <a:r>
              <a:rPr lang="en-US" altLang="zh-CN" dirty="0" smtClean="0"/>
              <a:t>)</a:t>
            </a:r>
          </a:p>
          <a:p>
            <a:pPr lvl="1">
              <a:spcBef>
                <a:spcPts val="0"/>
              </a:spcBef>
            </a:pPr>
            <a:r>
              <a:rPr lang="en-US" altLang="zh-CN" dirty="0" smtClean="0"/>
              <a:t> </a:t>
            </a:r>
            <a:r>
              <a:rPr lang="en-US" altLang="zh-CN" dirty="0" err="1" smtClean="0"/>
              <a:t>finish_task_switch</a:t>
            </a:r>
            <a:endParaRPr lang="en-US" altLang="zh-CN" dirty="0" smtClean="0"/>
          </a:p>
          <a:p>
            <a:pPr lvl="2">
              <a:spcBef>
                <a:spcPts val="0"/>
              </a:spcBef>
            </a:pPr>
            <a:r>
              <a:rPr lang="zh-CN" altLang="en-US" dirty="0" smtClean="0"/>
              <a:t>装载内核栈保存的寄存器（</a:t>
            </a:r>
            <a:r>
              <a:rPr lang="en-US" altLang="zh-CN" dirty="0" err="1" smtClean="0"/>
              <a:t>regs</a:t>
            </a:r>
            <a:r>
              <a:rPr lang="en-US" altLang="zh-CN" dirty="0" smtClean="0"/>
              <a:t>-&gt;</a:t>
            </a:r>
            <a:r>
              <a:rPr lang="en-US" altLang="zh-CN" dirty="0" err="1" smtClean="0"/>
              <a:t>eax</a:t>
            </a:r>
            <a:r>
              <a:rPr lang="zh-CN" altLang="en-US" dirty="0" smtClean="0"/>
              <a:t>为</a:t>
            </a:r>
            <a:r>
              <a:rPr lang="en-US" altLang="zh-CN" dirty="0" smtClean="0"/>
              <a:t>0</a:t>
            </a:r>
            <a:r>
              <a:rPr lang="zh-CN" altLang="en-US" dirty="0" smtClean="0"/>
              <a:t>）</a:t>
            </a:r>
            <a:r>
              <a:rPr lang="en-US" altLang="zh-CN" dirty="0" smtClean="0"/>
              <a:t>,</a:t>
            </a:r>
            <a:r>
              <a:rPr lang="zh-CN" altLang="en-US" dirty="0" smtClean="0"/>
              <a:t>返回到用户态（系统调用返回值就是</a:t>
            </a:r>
            <a:r>
              <a:rPr lang="en-US" altLang="zh-CN" dirty="0" err="1" smtClean="0"/>
              <a:t>eax</a:t>
            </a:r>
            <a:r>
              <a:rPr lang="en-US" altLang="zh-CN" dirty="0" smtClean="0"/>
              <a:t>(0)</a:t>
            </a:r>
            <a:r>
              <a:rPr lang="zh-CN" altLang="en-US" dirty="0" smtClean="0"/>
              <a:t>）</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do_fork</a:t>
            </a:r>
            <a:r>
              <a:rPr lang="en-US" altLang="zh-CN" dirty="0" smtClean="0"/>
              <a:t>()</a:t>
            </a:r>
            <a:r>
              <a:rPr lang="zh-CN" altLang="en-US" dirty="0" smtClean="0"/>
              <a:t>内核函数代码</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103</a:t>
            </a:fld>
            <a:endParaRPr lang="en-US" altLang="zh-CN" dirty="0"/>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75458" name="Picture 2"/>
          <p:cNvPicPr>
            <a:picLocks noChangeAspect="1" noChangeArrowheads="1"/>
          </p:cNvPicPr>
          <p:nvPr/>
        </p:nvPicPr>
        <p:blipFill>
          <a:blip r:embed="rId2" cstate="print"/>
          <a:srcRect/>
          <a:stretch>
            <a:fillRect/>
          </a:stretch>
        </p:blipFill>
        <p:spPr bwMode="auto">
          <a:xfrm>
            <a:off x="630695" y="1988840"/>
            <a:ext cx="8462505" cy="3816424"/>
          </a:xfrm>
          <a:prstGeom prst="rect">
            <a:avLst/>
          </a:prstGeom>
          <a:noFill/>
          <a:ln w="9525">
            <a:noFill/>
            <a:miter lim="800000"/>
            <a:headEnd/>
            <a:tailEnd/>
          </a:ln>
        </p:spPr>
      </p:pic>
      <p:sp>
        <p:nvSpPr>
          <p:cNvPr id="8" name="Oval 8"/>
          <p:cNvSpPr>
            <a:spLocks noChangeArrowheads="1"/>
          </p:cNvSpPr>
          <p:nvPr/>
        </p:nvSpPr>
        <p:spPr bwMode="auto">
          <a:xfrm>
            <a:off x="899591" y="3212976"/>
            <a:ext cx="3962355" cy="476071"/>
          </a:xfrm>
          <a:prstGeom prst="ellipse">
            <a:avLst/>
          </a:prstGeom>
          <a:noFill/>
          <a:ln w="38100">
            <a:solidFill>
              <a:srgbClr val="FF0D0D"/>
            </a:solidFill>
            <a:prstDash val="sysDot"/>
            <a:round/>
            <a:headEnd/>
            <a:tailEnd/>
          </a:ln>
          <a:effectLst/>
        </p:spPr>
        <p:txBody>
          <a:bodyPr wrap="square" anchor="ctr">
            <a:spAutoFit/>
          </a:bodyPr>
          <a:lstStyle/>
          <a:p>
            <a:endParaRPr lang="zh-CN" altLang="en-US" sz="1600" dirty="0"/>
          </a:p>
        </p:txBody>
      </p:sp>
      <p:sp>
        <p:nvSpPr>
          <p:cNvPr id="9" name="Oval 8"/>
          <p:cNvSpPr>
            <a:spLocks noChangeArrowheads="1"/>
          </p:cNvSpPr>
          <p:nvPr/>
        </p:nvSpPr>
        <p:spPr bwMode="auto">
          <a:xfrm>
            <a:off x="1051991" y="4509120"/>
            <a:ext cx="4600129" cy="476071"/>
          </a:xfrm>
          <a:prstGeom prst="ellipse">
            <a:avLst/>
          </a:prstGeom>
          <a:noFill/>
          <a:ln w="38100">
            <a:solidFill>
              <a:srgbClr val="FF0D0D"/>
            </a:solidFill>
            <a:prstDash val="sysDot"/>
            <a:round/>
            <a:headEnd/>
            <a:tailEnd/>
          </a:ln>
          <a:effectLst/>
        </p:spPr>
        <p:txBody>
          <a:bodyPr wrap="square" anchor="ctr">
            <a:spAutoFit/>
          </a:bodyPr>
          <a:lstStyle/>
          <a:p>
            <a:endParaRPr lang="zh-CN" altLang="en-US" sz="1600" dirty="0"/>
          </a:p>
        </p:txBody>
      </p:sp>
      <p:sp>
        <p:nvSpPr>
          <p:cNvPr id="10" name="AutoShape 65"/>
          <p:cNvSpPr>
            <a:spLocks noChangeArrowheads="1"/>
          </p:cNvSpPr>
          <p:nvPr/>
        </p:nvSpPr>
        <p:spPr bwMode="auto">
          <a:xfrm>
            <a:off x="5724525" y="4091051"/>
            <a:ext cx="3239963" cy="1138149"/>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若当前处于跟踪状态且子进程未设置</a:t>
            </a:r>
            <a:r>
              <a:rPr lang="en-US" altLang="zh-CN" sz="1600" b="1" dirty="0" smtClean="0">
                <a:solidFill>
                  <a:srgbClr val="0000FF"/>
                </a:solidFill>
              </a:rPr>
              <a:t>CLONE_UNTRACED</a:t>
            </a:r>
            <a:r>
              <a:rPr lang="zh-CN" altLang="en-US" sz="1600" b="1" dirty="0" smtClean="0">
                <a:solidFill>
                  <a:srgbClr val="0000FF"/>
                </a:solidFill>
              </a:rPr>
              <a:t>（一般内核线程设置此参数）参数，则未新建进程设置</a:t>
            </a:r>
            <a:r>
              <a:rPr lang="en-US" altLang="zh-CN" b="1" dirty="0" smtClean="0">
                <a:solidFill>
                  <a:srgbClr val="0000FF"/>
                </a:solidFill>
              </a:rPr>
              <a:t>CLONE_PRTACE</a:t>
            </a:r>
            <a:r>
              <a:rPr lang="zh-CN" altLang="en-US" b="1" dirty="0" smtClean="0">
                <a:solidFill>
                  <a:srgbClr val="0000FF"/>
                </a:solidFill>
              </a:rPr>
              <a:t>参数</a:t>
            </a:r>
            <a:endParaRPr lang="zh-CN" altLang="en-US" b="1" dirty="0">
              <a:solidFill>
                <a:srgbClr val="0000FF"/>
              </a:solidFill>
            </a:endParaRPr>
          </a:p>
        </p:txBody>
      </p:sp>
    </p:spTree>
  </p:cSld>
  <p:clrMapOvr>
    <a:masterClrMapping/>
  </p:clrMapOvr>
  <p:transition spd="med">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do_fork</a:t>
            </a:r>
            <a:r>
              <a:rPr lang="en-US" altLang="zh-CN" dirty="0" smtClean="0"/>
              <a:t>()</a:t>
            </a:r>
            <a:r>
              <a:rPr lang="zh-CN" altLang="en-US" dirty="0" smtClean="0"/>
              <a:t>内核函数代码</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104</a:t>
            </a:fld>
            <a:endParaRPr lang="en-US" altLang="zh-CN" dirty="0"/>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20161" name="Picture 1"/>
          <p:cNvPicPr>
            <a:picLocks noChangeAspect="1" noChangeArrowheads="1"/>
          </p:cNvPicPr>
          <p:nvPr/>
        </p:nvPicPr>
        <p:blipFill>
          <a:blip r:embed="rId2" cstate="print"/>
          <a:srcRect/>
          <a:stretch>
            <a:fillRect/>
          </a:stretch>
        </p:blipFill>
        <p:spPr bwMode="auto">
          <a:xfrm>
            <a:off x="598860" y="2376488"/>
            <a:ext cx="8520634" cy="2530772"/>
          </a:xfrm>
          <a:prstGeom prst="rect">
            <a:avLst/>
          </a:prstGeom>
          <a:noFill/>
          <a:ln w="9525">
            <a:noFill/>
            <a:miter lim="800000"/>
            <a:headEnd/>
            <a:tailEnd/>
          </a:ln>
        </p:spPr>
      </p:pic>
      <p:sp>
        <p:nvSpPr>
          <p:cNvPr id="6" name="Oval 8"/>
          <p:cNvSpPr>
            <a:spLocks noChangeArrowheads="1"/>
          </p:cNvSpPr>
          <p:nvPr/>
        </p:nvSpPr>
        <p:spPr bwMode="auto">
          <a:xfrm>
            <a:off x="1000100" y="2276872"/>
            <a:ext cx="6929486" cy="476071"/>
          </a:xfrm>
          <a:prstGeom prst="ellipse">
            <a:avLst/>
          </a:prstGeom>
          <a:noFill/>
          <a:ln w="38100">
            <a:solidFill>
              <a:srgbClr val="FF0D0D"/>
            </a:solidFill>
            <a:prstDash val="sysDot"/>
            <a:round/>
            <a:headEnd/>
            <a:tailEnd/>
          </a:ln>
          <a:effectLst/>
        </p:spPr>
        <p:txBody>
          <a:bodyPr wrap="square" anchor="ctr">
            <a:spAutoFit/>
          </a:bodyPr>
          <a:lstStyle/>
          <a:p>
            <a:endParaRPr lang="zh-CN" altLang="en-US" sz="1600" dirty="0"/>
          </a:p>
        </p:txBody>
      </p:sp>
      <p:sp>
        <p:nvSpPr>
          <p:cNvPr id="8" name="Oval 8"/>
          <p:cNvSpPr>
            <a:spLocks noChangeArrowheads="1"/>
          </p:cNvSpPr>
          <p:nvPr/>
        </p:nvSpPr>
        <p:spPr bwMode="auto">
          <a:xfrm>
            <a:off x="1187624" y="3789040"/>
            <a:ext cx="3888432" cy="476071"/>
          </a:xfrm>
          <a:prstGeom prst="ellipse">
            <a:avLst/>
          </a:prstGeom>
          <a:noFill/>
          <a:ln w="38100">
            <a:solidFill>
              <a:srgbClr val="FF0D0D"/>
            </a:solidFill>
            <a:prstDash val="sysDot"/>
            <a:round/>
            <a:headEnd/>
            <a:tailEnd/>
          </a:ln>
          <a:effectLst/>
        </p:spPr>
        <p:txBody>
          <a:bodyPr wrap="square" anchor="ctr">
            <a:spAutoFit/>
          </a:bodyPr>
          <a:lstStyle/>
          <a:p>
            <a:endParaRPr lang="zh-CN" altLang="en-US" sz="1600" dirty="0"/>
          </a:p>
        </p:txBody>
      </p:sp>
      <p:sp>
        <p:nvSpPr>
          <p:cNvPr id="23040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600" b="1" i="0" u="none" strike="noStrike" cap="none" normalizeH="0" baseline="0" smtClean="0">
                <a:ln>
                  <a:noFill/>
                </a:ln>
                <a:solidFill>
                  <a:schemeClr val="tx1"/>
                </a:solidFill>
                <a:effectLst/>
                <a:latin typeface="Verdana" pitchFamily="34" charset="0"/>
                <a:ea typeface="宋体" pitchFamily="2" charset="-122"/>
                <a:cs typeface="宋体" pitchFamily="2" charset="-122"/>
              </a:rPr>
              <a:t>预计送达日期：</a:t>
            </a:r>
            <a:r>
              <a:rPr kumimoji="0" lang="zh-CN" sz="600" b="1" i="0" u="none" strike="noStrike" cap="none" normalizeH="0" baseline="0" smtClean="0">
                <a:ln>
                  <a:noFill/>
                </a:ln>
                <a:solidFill>
                  <a:schemeClr val="tx1"/>
                </a:solidFill>
                <a:effectLst/>
                <a:latin typeface="Arial"/>
                <a:ea typeface="宋体" pitchFamily="2" charset="-122"/>
                <a:cs typeface="宋体" pitchFamily="2" charset="-122"/>
              </a:rPr>
              <a:t> </a:t>
            </a:r>
            <a:r>
              <a:rPr kumimoji="0" lang="zh-CN" altLang="zh-CN" sz="600" b="0" i="0" u="none" strike="noStrike" cap="none" normalizeH="0" baseline="0" smtClean="0">
                <a:ln>
                  <a:noFill/>
                </a:ln>
                <a:solidFill>
                  <a:schemeClr val="tx1"/>
                </a:solidFill>
                <a:effectLst/>
                <a:latin typeface="Verdana" pitchFamily="34" charset="0"/>
                <a:ea typeface="宋体" pitchFamily="2" charset="-122"/>
                <a:cs typeface="宋体" pitchFamily="2" charset="-122"/>
              </a:rPr>
              <a:t>10</a:t>
            </a:r>
            <a:r>
              <a:rPr kumimoji="0" lang="zh-CN" sz="600" b="0" i="0" u="none" strike="noStrike" cap="none" normalizeH="0" baseline="0" smtClean="0">
                <a:ln>
                  <a:noFill/>
                </a:ln>
                <a:solidFill>
                  <a:schemeClr val="tx1"/>
                </a:solidFill>
                <a:effectLst/>
                <a:latin typeface="Verdana" pitchFamily="34" charset="0"/>
                <a:ea typeface="宋体" pitchFamily="2" charset="-122"/>
                <a:cs typeface="宋体" pitchFamily="2" charset="-122"/>
              </a:rPr>
              <a:t>年 </a:t>
            </a:r>
            <a:r>
              <a:rPr kumimoji="0" lang="zh-CN" altLang="zh-CN" sz="600" b="0" i="0" u="none" strike="noStrike" cap="none" normalizeH="0" baseline="0" smtClean="0">
                <a:ln>
                  <a:noFill/>
                </a:ln>
                <a:solidFill>
                  <a:schemeClr val="tx1"/>
                </a:solidFill>
                <a:effectLst/>
                <a:latin typeface="Verdana" pitchFamily="34" charset="0"/>
                <a:ea typeface="宋体" pitchFamily="2" charset="-122"/>
                <a:cs typeface="宋体" pitchFamily="2" charset="-122"/>
              </a:rPr>
              <a:t>9</a:t>
            </a:r>
            <a:r>
              <a:rPr kumimoji="0" lang="zh-CN" sz="600" b="0" i="0" u="none" strike="noStrike" cap="none" normalizeH="0" baseline="0" smtClean="0">
                <a:ln>
                  <a:noFill/>
                </a:ln>
                <a:solidFill>
                  <a:schemeClr val="tx1"/>
                </a:solidFill>
                <a:effectLst/>
                <a:latin typeface="Verdana" pitchFamily="34" charset="0"/>
                <a:ea typeface="宋体" pitchFamily="2" charset="-122"/>
                <a:cs typeface="宋体" pitchFamily="2" charset="-122"/>
              </a:rPr>
              <a:t>月 </a:t>
            </a:r>
            <a:r>
              <a:rPr kumimoji="0" lang="zh-CN" altLang="zh-CN" sz="600" b="0" i="0" u="none" strike="noStrike" cap="none" normalizeH="0" baseline="0" smtClean="0">
                <a:ln>
                  <a:noFill/>
                </a:ln>
                <a:solidFill>
                  <a:schemeClr val="tx1"/>
                </a:solidFill>
                <a:effectLst/>
                <a:latin typeface="Verdana" pitchFamily="34" charset="0"/>
                <a:ea typeface="宋体" pitchFamily="2" charset="-122"/>
                <a:cs typeface="宋体" pitchFamily="2" charset="-122"/>
              </a:rPr>
              <a:t>29</a:t>
            </a:r>
            <a:r>
              <a:rPr kumimoji="0" lang="zh-CN" sz="600" b="0" i="0" u="none" strike="noStrike" cap="none" normalizeH="0" baseline="0" smtClean="0">
                <a:ln>
                  <a:noFill/>
                </a:ln>
                <a:solidFill>
                  <a:schemeClr val="tx1"/>
                </a:solidFill>
                <a:effectLst/>
                <a:latin typeface="Verdana" pitchFamily="34" charset="0"/>
                <a:ea typeface="宋体" pitchFamily="2" charset="-122"/>
                <a:cs typeface="宋体" pitchFamily="2" charset="-122"/>
              </a:rPr>
              <a:t>日 </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 name="AutoShape 65"/>
          <p:cNvSpPr>
            <a:spLocks noChangeArrowheads="1"/>
          </p:cNvSpPr>
          <p:nvPr/>
        </p:nvSpPr>
        <p:spPr bwMode="auto">
          <a:xfrm>
            <a:off x="5580112" y="3636413"/>
            <a:ext cx="3239963" cy="800699"/>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若设置</a:t>
            </a:r>
            <a:r>
              <a:rPr lang="en-US" altLang="zh-CN" sz="1600" b="1" dirty="0" smtClean="0">
                <a:solidFill>
                  <a:srgbClr val="0000FF"/>
                </a:solidFill>
              </a:rPr>
              <a:t>CLONE_VFORK</a:t>
            </a:r>
            <a:r>
              <a:rPr lang="zh-CN" altLang="en-US" sz="1600" b="1" dirty="0" smtClean="0">
                <a:solidFill>
                  <a:srgbClr val="0000FF"/>
                </a:solidFill>
              </a:rPr>
              <a:t>，则为子进程设置一个等待队列，当前进程进入不可中断睡眠状态</a:t>
            </a:r>
            <a:endParaRPr lang="zh-CN" altLang="en-US" b="1" dirty="0">
              <a:solidFill>
                <a:srgbClr val="0000FF"/>
              </a:solidFill>
            </a:endParaRPr>
          </a:p>
        </p:txBody>
      </p:sp>
    </p:spTree>
  </p:cSld>
  <p:clrMapOvr>
    <a:masterClrMapping/>
  </p:clrMapOvr>
  <p:transition spd="med">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do_fork</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105</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19137" name="Picture 1"/>
          <p:cNvPicPr>
            <a:picLocks noChangeAspect="1" noChangeArrowheads="1"/>
          </p:cNvPicPr>
          <p:nvPr/>
        </p:nvPicPr>
        <p:blipFill>
          <a:blip r:embed="rId2" cstate="print"/>
          <a:srcRect/>
          <a:stretch>
            <a:fillRect/>
          </a:stretch>
        </p:blipFill>
        <p:spPr bwMode="auto">
          <a:xfrm>
            <a:off x="698274" y="1988840"/>
            <a:ext cx="8338222" cy="3888432"/>
          </a:xfrm>
          <a:prstGeom prst="rect">
            <a:avLst/>
          </a:prstGeom>
          <a:noFill/>
          <a:ln w="9525">
            <a:noFill/>
            <a:miter lim="800000"/>
            <a:headEnd/>
            <a:tailEnd/>
          </a:ln>
        </p:spPr>
      </p:pic>
      <p:sp>
        <p:nvSpPr>
          <p:cNvPr id="7" name="AutoShape 65"/>
          <p:cNvSpPr>
            <a:spLocks noChangeArrowheads="1"/>
          </p:cNvSpPr>
          <p:nvPr/>
        </p:nvSpPr>
        <p:spPr bwMode="auto">
          <a:xfrm>
            <a:off x="5580112" y="3251452"/>
            <a:ext cx="3239963" cy="800699"/>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若无</a:t>
            </a:r>
            <a:r>
              <a:rPr lang="en-US" altLang="zh-CN" sz="1600" b="1" dirty="0" smtClean="0">
                <a:solidFill>
                  <a:srgbClr val="0000FF"/>
                </a:solidFill>
              </a:rPr>
              <a:t>CLONE_STOPPED</a:t>
            </a:r>
            <a:r>
              <a:rPr lang="zh-CN" altLang="en-US" sz="1600" b="1" dirty="0" smtClean="0">
                <a:solidFill>
                  <a:srgbClr val="0000FF"/>
                </a:solidFill>
              </a:rPr>
              <a:t>，子进程添加到当前运行队列</a:t>
            </a:r>
            <a:endParaRPr lang="zh-CN" altLang="en-US" b="1" dirty="0">
              <a:solidFill>
                <a:srgbClr val="0000FF"/>
              </a:solidFill>
            </a:endParaRPr>
          </a:p>
        </p:txBody>
      </p:sp>
    </p:spTree>
  </p:cSld>
  <p:clrMapOvr>
    <a:masterClrMapping/>
  </p:clrMapOvr>
  <p:transition spd="med">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do_fork</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106</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76482" name="Picture 2"/>
          <p:cNvPicPr>
            <a:picLocks noChangeAspect="1" noChangeArrowheads="1"/>
          </p:cNvPicPr>
          <p:nvPr/>
        </p:nvPicPr>
        <p:blipFill>
          <a:blip r:embed="rId2" cstate="print"/>
          <a:srcRect/>
          <a:stretch>
            <a:fillRect/>
          </a:stretch>
        </p:blipFill>
        <p:spPr bwMode="auto">
          <a:xfrm>
            <a:off x="643080" y="1921024"/>
            <a:ext cx="8393416" cy="3816424"/>
          </a:xfrm>
          <a:prstGeom prst="rect">
            <a:avLst/>
          </a:prstGeom>
          <a:noFill/>
          <a:ln w="9525">
            <a:noFill/>
            <a:miter lim="800000"/>
            <a:headEnd/>
            <a:tailEnd/>
          </a:ln>
        </p:spPr>
      </p:pic>
      <p:sp>
        <p:nvSpPr>
          <p:cNvPr id="7" name="AutoShape 65"/>
          <p:cNvSpPr>
            <a:spLocks noChangeArrowheads="1"/>
          </p:cNvSpPr>
          <p:nvPr/>
        </p:nvSpPr>
        <p:spPr bwMode="auto">
          <a:xfrm>
            <a:off x="5580112" y="2132856"/>
            <a:ext cx="3239963" cy="800699"/>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将当前进程添加到子进程的等待队列中</a:t>
            </a:r>
            <a:endParaRPr lang="zh-CN" altLang="en-US" b="1" dirty="0">
              <a:solidFill>
                <a:srgbClr val="0000FF"/>
              </a:solidFill>
            </a:endParaRPr>
          </a:p>
        </p:txBody>
      </p:sp>
    </p:spTree>
  </p:cSld>
  <p:clrMapOvr>
    <a:masterClrMapping/>
  </p:clrMapOvr>
  <p:transition spd="med">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的功能描述</a:t>
            </a:r>
            <a:endParaRPr lang="zh-CN" altLang="en-US" dirty="0"/>
          </a:p>
        </p:txBody>
      </p:sp>
      <p:sp>
        <p:nvSpPr>
          <p:cNvPr id="3" name="内容占位符 2"/>
          <p:cNvSpPr>
            <a:spLocks noGrp="1"/>
          </p:cNvSpPr>
          <p:nvPr>
            <p:ph idx="1"/>
          </p:nvPr>
        </p:nvSpPr>
        <p:spPr/>
        <p:txBody>
          <a:bodyPr/>
          <a:lstStyle/>
          <a:p>
            <a:pPr>
              <a:spcBef>
                <a:spcPts val="300"/>
              </a:spcBef>
            </a:pPr>
            <a:r>
              <a:rPr lang="zh-CN" altLang="en-US" dirty="0" smtClean="0"/>
              <a:t>为子进程建立进程</a:t>
            </a:r>
            <a:r>
              <a:rPr lang="en-US" altLang="zh-CN" dirty="0" smtClean="0"/>
              <a:t>PCB</a:t>
            </a:r>
            <a:r>
              <a:rPr lang="zh-CN" altLang="en-US" dirty="0" smtClean="0"/>
              <a:t>信息并分配资源</a:t>
            </a:r>
            <a:endParaRPr lang="en-US" altLang="zh-CN" dirty="0" smtClean="0"/>
          </a:p>
          <a:p>
            <a:pPr lvl="1">
              <a:spcBef>
                <a:spcPts val="300"/>
              </a:spcBef>
            </a:pPr>
            <a:r>
              <a:rPr lang="en-US" altLang="zh-CN" dirty="0" err="1" smtClean="0"/>
              <a:t>task_struct</a:t>
            </a:r>
            <a:r>
              <a:rPr lang="zh-CN" altLang="en-US" dirty="0" smtClean="0"/>
              <a:t>及</a:t>
            </a:r>
            <a:r>
              <a:rPr lang="en-US" altLang="zh-CN" dirty="0" err="1" smtClean="0"/>
              <a:t>thread_info</a:t>
            </a:r>
            <a:r>
              <a:rPr lang="zh-CN" altLang="en-US" dirty="0" smtClean="0"/>
              <a:t>的建立</a:t>
            </a:r>
            <a:endParaRPr lang="en-US" altLang="zh-CN" dirty="0" smtClean="0"/>
          </a:p>
          <a:p>
            <a:pPr lvl="1">
              <a:spcBef>
                <a:spcPts val="300"/>
              </a:spcBef>
            </a:pPr>
            <a:r>
              <a:rPr lang="zh-CN" altLang="en-US" dirty="0" smtClean="0"/>
              <a:t>检查新进程的建立是否影响系统资源限制条件</a:t>
            </a:r>
            <a:endParaRPr lang="en-US" altLang="zh-CN" dirty="0" smtClean="0"/>
          </a:p>
          <a:p>
            <a:pPr lvl="1">
              <a:spcBef>
                <a:spcPts val="300"/>
              </a:spcBef>
            </a:pPr>
            <a:r>
              <a:rPr lang="zh-CN" altLang="en-US" dirty="0" smtClean="0"/>
              <a:t>设置子进程</a:t>
            </a:r>
            <a:r>
              <a:rPr lang="en-US" altLang="zh-CN" dirty="0" smtClean="0"/>
              <a:t>PCB</a:t>
            </a:r>
            <a:r>
              <a:rPr lang="zh-CN" altLang="en-US" dirty="0" smtClean="0"/>
              <a:t>中的相关信息</a:t>
            </a:r>
            <a:endParaRPr lang="en-US" altLang="zh-CN" dirty="0" smtClean="0"/>
          </a:p>
          <a:p>
            <a:pPr lvl="2">
              <a:spcBef>
                <a:spcPts val="300"/>
              </a:spcBef>
            </a:pPr>
            <a:r>
              <a:rPr lang="en-US" altLang="zh-CN" dirty="0" smtClean="0"/>
              <a:t>flags, state, </a:t>
            </a:r>
            <a:r>
              <a:rPr lang="en-US" altLang="zh-CN" dirty="0" err="1" smtClean="0"/>
              <a:t>real_parent</a:t>
            </a:r>
            <a:r>
              <a:rPr lang="en-US" altLang="zh-CN" dirty="0" smtClean="0"/>
              <a:t>, </a:t>
            </a:r>
            <a:r>
              <a:rPr lang="en-US" altLang="zh-CN" dirty="0" err="1" smtClean="0"/>
              <a:t>tsk</a:t>
            </a:r>
            <a:r>
              <a:rPr lang="en-US" altLang="zh-CN" dirty="0" smtClean="0"/>
              <a:t>-&gt;parent, </a:t>
            </a:r>
            <a:r>
              <a:rPr lang="en-US" altLang="zh-CN" dirty="0" err="1" smtClean="0"/>
              <a:t>gid</a:t>
            </a:r>
            <a:r>
              <a:rPr lang="en-US" altLang="zh-CN" dirty="0" smtClean="0"/>
              <a:t>, …</a:t>
            </a:r>
          </a:p>
          <a:p>
            <a:pPr lvl="1">
              <a:spcBef>
                <a:spcPts val="300"/>
              </a:spcBef>
            </a:pPr>
            <a:r>
              <a:rPr lang="zh-CN" altLang="en-US" dirty="0" smtClean="0"/>
              <a:t>初始化子进程的资源</a:t>
            </a:r>
            <a:endParaRPr lang="en-US" altLang="zh-CN" dirty="0" smtClean="0"/>
          </a:p>
          <a:p>
            <a:pPr lvl="1">
              <a:spcBef>
                <a:spcPts val="300"/>
              </a:spcBef>
            </a:pPr>
            <a:r>
              <a:rPr lang="zh-CN" altLang="en-US" dirty="0" smtClean="0"/>
              <a:t>初始化子进程的内核堆栈</a:t>
            </a:r>
            <a:endParaRPr lang="en-US" altLang="zh-CN" dirty="0" smtClean="0"/>
          </a:p>
          <a:p>
            <a:pPr lvl="1">
              <a:spcBef>
                <a:spcPts val="300"/>
              </a:spcBef>
            </a:pPr>
            <a:r>
              <a:rPr lang="zh-CN" altLang="en-US" dirty="0" smtClean="0"/>
              <a:t>初始化调度相关参数</a:t>
            </a:r>
            <a:endParaRPr lang="en-US" altLang="zh-CN" dirty="0" smtClean="0"/>
          </a:p>
          <a:p>
            <a:pPr lvl="1">
              <a:spcBef>
                <a:spcPts val="300"/>
              </a:spcBef>
            </a:pPr>
            <a:endParaRPr lang="en-US" altLang="zh-CN" dirty="0" smtClean="0"/>
          </a:p>
          <a:p>
            <a:pPr lvl="1">
              <a:spcBef>
                <a:spcPts val="300"/>
              </a:spcBef>
            </a:pP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107</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108</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pPr>
              <a:spcBef>
                <a:spcPts val="300"/>
              </a:spcBef>
            </a:pPr>
            <a:r>
              <a:rPr lang="zh-CN" altLang="en-US" dirty="0" smtClean="0"/>
              <a:t>检查</a:t>
            </a:r>
            <a:r>
              <a:rPr lang="en-US" altLang="en-US" dirty="0" err="1" smtClean="0"/>
              <a:t>clone_flag</a:t>
            </a:r>
            <a:r>
              <a:rPr lang="zh-CN" altLang="en-US" dirty="0" smtClean="0"/>
              <a:t>标志的一致性，在以下情况下将返回错误代码</a:t>
            </a:r>
            <a:endParaRPr lang="en-US" altLang="zh-CN" dirty="0" smtClean="0"/>
          </a:p>
          <a:p>
            <a:pPr lvl="1">
              <a:spcBef>
                <a:spcPts val="0"/>
              </a:spcBef>
            </a:pPr>
            <a:r>
              <a:rPr lang="en-US" altLang="zh-CN" dirty="0" smtClean="0"/>
              <a:t>CLONE_NEWNS</a:t>
            </a:r>
            <a:r>
              <a:rPr lang="zh-CN" altLang="en-US" dirty="0" smtClean="0"/>
              <a:t>和</a:t>
            </a:r>
            <a:r>
              <a:rPr lang="en-US" altLang="zh-CN" dirty="0" smtClean="0"/>
              <a:t>CLONE_FS</a:t>
            </a:r>
            <a:r>
              <a:rPr lang="zh-CN" altLang="en-US" dirty="0" smtClean="0"/>
              <a:t>标志都被设置</a:t>
            </a:r>
            <a:endParaRPr lang="en-US" altLang="zh-CN" dirty="0" smtClean="0"/>
          </a:p>
          <a:p>
            <a:pPr lvl="1">
              <a:spcBef>
                <a:spcPts val="0"/>
              </a:spcBef>
            </a:pPr>
            <a:r>
              <a:rPr lang="en-US" altLang="zh-CN" dirty="0" smtClean="0"/>
              <a:t>CLONE_THREAD</a:t>
            </a:r>
            <a:r>
              <a:rPr lang="zh-CN" altLang="en-US" dirty="0" smtClean="0"/>
              <a:t>标志被设置（父子进程在同一线程组），但</a:t>
            </a:r>
            <a:r>
              <a:rPr lang="en-US" altLang="zh-CN" dirty="0" smtClean="0"/>
              <a:t>CLONE_SIGHAND</a:t>
            </a:r>
            <a:r>
              <a:rPr lang="zh-CN" altLang="en-US" dirty="0" smtClean="0"/>
              <a:t>标志被清</a:t>
            </a:r>
            <a:r>
              <a:rPr lang="en-US" altLang="zh-CN" dirty="0" smtClean="0"/>
              <a:t>0</a:t>
            </a:r>
            <a:r>
              <a:rPr lang="zh-CN" altLang="en-US" dirty="0" smtClean="0"/>
              <a:t>（同一线程组中的轻量级进程必须共享信号）</a:t>
            </a:r>
            <a:endParaRPr lang="en-US" altLang="zh-CN" dirty="0" smtClean="0"/>
          </a:p>
          <a:p>
            <a:pPr lvl="1">
              <a:spcBef>
                <a:spcPts val="0"/>
              </a:spcBef>
            </a:pPr>
            <a:r>
              <a:rPr lang="en-US" altLang="zh-CN" dirty="0" smtClean="0"/>
              <a:t>CLONE_SIGHAND</a:t>
            </a:r>
            <a:r>
              <a:rPr lang="zh-CN" altLang="en-US" dirty="0" smtClean="0"/>
              <a:t>标志被设置，但</a:t>
            </a:r>
            <a:r>
              <a:rPr lang="en-US" altLang="zh-CN" dirty="0" smtClean="0"/>
              <a:t>CLONE_VM</a:t>
            </a:r>
            <a:r>
              <a:rPr lang="zh-CN" altLang="en-US" dirty="0" smtClean="0"/>
              <a:t>被清</a:t>
            </a:r>
            <a:r>
              <a:rPr lang="en-US" altLang="zh-CN" dirty="0" smtClean="0"/>
              <a:t>0</a:t>
            </a:r>
            <a:r>
              <a:rPr lang="zh-CN" altLang="en-US" dirty="0" smtClean="0"/>
              <a:t>（共享信号处理首先必须共享信号处理的代码）</a:t>
            </a:r>
            <a:endParaRPr lang="en-US" altLang="zh-CN" dirty="0" smtClean="0"/>
          </a:p>
          <a:p>
            <a:pPr>
              <a:spcBef>
                <a:spcPts val="300"/>
              </a:spcBef>
            </a:pPr>
            <a:r>
              <a:rPr lang="zh-CN" altLang="en-US" dirty="0" smtClean="0"/>
              <a:t>执行安全检查</a:t>
            </a:r>
            <a:endParaRPr lang="en-US" altLang="zh-CN" dirty="0" smtClean="0"/>
          </a:p>
          <a:p>
            <a:pPr lvl="1">
              <a:spcBef>
                <a:spcPts val="0"/>
              </a:spcBef>
            </a:pPr>
            <a:r>
              <a:rPr lang="en-US" altLang="zh-CN" dirty="0" err="1" smtClean="0"/>
              <a:t>security_task_create</a:t>
            </a:r>
            <a:r>
              <a:rPr lang="en-US" altLang="zh-CN" dirty="0" smtClean="0"/>
              <a:t>()</a:t>
            </a:r>
            <a:r>
              <a:rPr lang="zh-CN" altLang="en-US" dirty="0" smtClean="0"/>
              <a:t>及</a:t>
            </a:r>
            <a:r>
              <a:rPr lang="en-US" altLang="zh-CN" dirty="0" err="1" smtClean="0"/>
              <a:t>security_task_alloc</a:t>
            </a:r>
            <a:r>
              <a:rPr lang="en-US" altLang="zh-CN" dirty="0" smtClean="0"/>
              <a:t>()</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109</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pPr>
              <a:spcBef>
                <a:spcPts val="300"/>
              </a:spcBef>
            </a:pPr>
            <a:r>
              <a:rPr lang="zh-CN" altLang="en-US" dirty="0" smtClean="0"/>
              <a:t>为子进程创建进程控制块信息：</a:t>
            </a:r>
            <a:r>
              <a:rPr lang="en-US" altLang="en-US" dirty="0" err="1" smtClean="0">
                <a:solidFill>
                  <a:srgbClr val="FF0000"/>
                </a:solidFill>
              </a:rPr>
              <a:t>dup_task_struct</a:t>
            </a:r>
            <a:r>
              <a:rPr lang="en-US" altLang="en-US" dirty="0" smtClean="0">
                <a:solidFill>
                  <a:srgbClr val="FF0000"/>
                </a:solidFill>
              </a:rPr>
              <a:t>()</a:t>
            </a:r>
            <a:endParaRPr lang="en-US" altLang="zh-CN" dirty="0" smtClean="0">
              <a:solidFill>
                <a:srgbClr val="FF0000"/>
              </a:solidFill>
            </a:endParaRPr>
          </a:p>
          <a:p>
            <a:pPr lvl="1">
              <a:spcBef>
                <a:spcPts val="0"/>
              </a:spcBef>
            </a:pPr>
            <a:r>
              <a:rPr lang="zh-CN" altLang="en-US" dirty="0" smtClean="0"/>
              <a:t>根据需要将</a:t>
            </a:r>
            <a:r>
              <a:rPr lang="en-US" altLang="zh-CN" dirty="0" smtClean="0"/>
              <a:t>FFU</a:t>
            </a:r>
            <a:r>
              <a:rPr lang="zh-CN" altLang="en-US" dirty="0" smtClean="0"/>
              <a:t>、</a:t>
            </a:r>
            <a:r>
              <a:rPr lang="en-US" altLang="zh-CN" dirty="0" smtClean="0"/>
              <a:t>MMX</a:t>
            </a:r>
            <a:r>
              <a:rPr lang="zh-CN" altLang="en-US" dirty="0" smtClean="0"/>
              <a:t>和</a:t>
            </a:r>
            <a:r>
              <a:rPr lang="en-US" altLang="zh-CN" dirty="0" smtClean="0"/>
              <a:t>SSE/SSE2</a:t>
            </a:r>
            <a:r>
              <a:rPr lang="zh-CN" altLang="en-US" dirty="0" smtClean="0"/>
              <a:t>寄存器内容保存到父进程的</a:t>
            </a:r>
            <a:r>
              <a:rPr lang="en-US" altLang="zh-CN" dirty="0" err="1" smtClean="0"/>
              <a:t>thread_info</a:t>
            </a:r>
            <a:r>
              <a:rPr lang="zh-CN" altLang="en-US" dirty="0" smtClean="0"/>
              <a:t>中，随后将这些值复制到子进程的</a:t>
            </a:r>
            <a:r>
              <a:rPr lang="en-US" altLang="zh-CN" dirty="0" err="1" smtClean="0"/>
              <a:t>thread_info</a:t>
            </a:r>
            <a:r>
              <a:rPr lang="zh-CN" altLang="en-US" dirty="0" smtClean="0"/>
              <a:t>中</a:t>
            </a:r>
            <a:endParaRPr lang="en-US" altLang="zh-CN" dirty="0" smtClean="0"/>
          </a:p>
          <a:p>
            <a:pPr lvl="1">
              <a:spcBef>
                <a:spcPts val="0"/>
              </a:spcBef>
            </a:pPr>
            <a:r>
              <a:rPr lang="zh-CN" altLang="en-US" dirty="0" smtClean="0"/>
              <a:t>执行</a:t>
            </a:r>
            <a:r>
              <a:rPr lang="en-US" altLang="zh-CN" dirty="0" err="1" smtClean="0"/>
              <a:t>alloc_task_struct</a:t>
            </a:r>
            <a:r>
              <a:rPr lang="en-US" altLang="zh-CN" dirty="0" smtClean="0"/>
              <a:t>()</a:t>
            </a:r>
            <a:r>
              <a:rPr lang="zh-CN" altLang="en-US" dirty="0" smtClean="0"/>
              <a:t>为新进程分配进程描述符，保存到</a:t>
            </a:r>
            <a:r>
              <a:rPr lang="en-US" altLang="zh-CN" dirty="0" err="1" smtClean="0">
                <a:solidFill>
                  <a:srgbClr val="FF0000"/>
                </a:solidFill>
              </a:rPr>
              <a:t>tsk</a:t>
            </a:r>
            <a:r>
              <a:rPr lang="zh-CN" altLang="en-US" dirty="0" smtClean="0"/>
              <a:t>中</a:t>
            </a:r>
            <a:endParaRPr lang="en-US" altLang="zh-CN" dirty="0" smtClean="0"/>
          </a:p>
          <a:p>
            <a:pPr lvl="1">
              <a:spcBef>
                <a:spcPts val="0"/>
              </a:spcBef>
            </a:pPr>
            <a:r>
              <a:rPr lang="zh-CN" altLang="en-US" dirty="0" smtClean="0"/>
              <a:t>执行</a:t>
            </a:r>
            <a:r>
              <a:rPr lang="en-US" altLang="zh-CN" dirty="0" err="1" smtClean="0"/>
              <a:t>alloc_thread_info</a:t>
            </a:r>
            <a:r>
              <a:rPr lang="en-US" altLang="zh-CN" dirty="0" smtClean="0"/>
              <a:t>()</a:t>
            </a:r>
            <a:r>
              <a:rPr lang="zh-CN" altLang="en-US" dirty="0" smtClean="0"/>
              <a:t>获取内核堆栈</a:t>
            </a:r>
            <a:endParaRPr lang="en-US" altLang="zh-CN" dirty="0" smtClean="0"/>
          </a:p>
          <a:p>
            <a:pPr lvl="1">
              <a:spcBef>
                <a:spcPts val="0"/>
              </a:spcBef>
            </a:pPr>
            <a:r>
              <a:rPr lang="zh-CN" altLang="en-US" dirty="0" smtClean="0"/>
              <a:t>将</a:t>
            </a:r>
            <a:r>
              <a:rPr lang="en-US" altLang="zh-CN" dirty="0" smtClean="0"/>
              <a:t>current</a:t>
            </a:r>
            <a:r>
              <a:rPr lang="zh-CN" altLang="en-US" dirty="0" smtClean="0"/>
              <a:t>中的</a:t>
            </a:r>
            <a:r>
              <a:rPr lang="en-US" altLang="zh-CN" dirty="0" err="1" smtClean="0"/>
              <a:t>task_struct</a:t>
            </a:r>
            <a:r>
              <a:rPr lang="zh-CN" altLang="en-US" dirty="0" smtClean="0"/>
              <a:t>结构和</a:t>
            </a:r>
            <a:r>
              <a:rPr lang="en-US" altLang="zh-CN" dirty="0" err="1" smtClean="0"/>
              <a:t>thread_info</a:t>
            </a:r>
            <a:r>
              <a:rPr lang="zh-CN" altLang="en-US" dirty="0" smtClean="0"/>
              <a:t>结构复制到</a:t>
            </a:r>
            <a:r>
              <a:rPr lang="en-US" altLang="zh-CN" dirty="0" err="1" smtClean="0"/>
              <a:t>tsk</a:t>
            </a:r>
            <a:r>
              <a:rPr lang="zh-CN" altLang="en-US" dirty="0" smtClean="0"/>
              <a:t>中</a:t>
            </a:r>
            <a:endParaRPr lang="en-US" altLang="zh-CN" dirty="0" smtClean="0"/>
          </a:p>
          <a:p>
            <a:pPr lvl="1">
              <a:spcBef>
                <a:spcPts val="0"/>
              </a:spcBef>
            </a:pPr>
            <a:r>
              <a:rPr lang="zh-CN" altLang="en-US" dirty="0" smtClean="0"/>
              <a:t>新的</a:t>
            </a:r>
            <a:r>
              <a:rPr lang="en-US" altLang="zh-CN" dirty="0" err="1" smtClean="0"/>
              <a:t>thread_info</a:t>
            </a:r>
            <a:r>
              <a:rPr lang="zh-CN" altLang="en-US" dirty="0" smtClean="0"/>
              <a:t>和新分配的</a:t>
            </a:r>
            <a:r>
              <a:rPr lang="en-US" altLang="zh-CN" dirty="0" err="1" smtClean="0"/>
              <a:t>tsk</a:t>
            </a:r>
            <a:r>
              <a:rPr lang="en-US" altLang="zh-CN" dirty="0" smtClean="0"/>
              <a:t> </a:t>
            </a:r>
            <a:r>
              <a:rPr lang="zh-CN" altLang="en-US" dirty="0" smtClean="0"/>
              <a:t>相互引用，将</a:t>
            </a:r>
            <a:r>
              <a:rPr lang="en-US" altLang="zh-CN" dirty="0" err="1" smtClean="0"/>
              <a:t>tsk</a:t>
            </a:r>
            <a:r>
              <a:rPr lang="en-US" altLang="zh-CN" dirty="0" smtClean="0"/>
              <a:t>-&gt;usage</a:t>
            </a:r>
            <a:r>
              <a:rPr lang="zh-CN" altLang="en-US" dirty="0" smtClean="0"/>
              <a:t>置为</a:t>
            </a:r>
            <a:r>
              <a:rPr lang="en-US" altLang="zh-CN" dirty="0" smtClean="0"/>
              <a:t>2</a:t>
            </a:r>
          </a:p>
          <a:p>
            <a:pPr lvl="2">
              <a:spcBef>
                <a:spcPts val="0"/>
              </a:spcBef>
            </a:pPr>
            <a:r>
              <a:rPr lang="zh-CN" altLang="en-US" dirty="0" smtClean="0"/>
              <a:t>表示进程描述符正在被使用且处于活跃状态</a:t>
            </a:r>
            <a:endParaRPr lang="en-US" altLang="zh-CN"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0"/>
          </p:nvPr>
        </p:nvSpPr>
        <p:spPr/>
        <p:txBody>
          <a:bodyPr/>
          <a:lstStyle/>
          <a:p>
            <a:fld id="{0824A38E-F321-47E0-AB61-FC10DC9EEBA7}" type="slidenum">
              <a:rPr lang="en-US" altLang="zh-CN"/>
              <a:pPr/>
              <a:t>11</a:t>
            </a:fld>
            <a:endParaRPr lang="en-US" altLang="zh-CN"/>
          </a:p>
        </p:txBody>
      </p:sp>
      <p:sp>
        <p:nvSpPr>
          <p:cNvPr id="631810" name="Rectangle 2"/>
          <p:cNvSpPr>
            <a:spLocks noGrp="1" noChangeArrowheads="1"/>
          </p:cNvSpPr>
          <p:nvPr>
            <p:ph type="title"/>
          </p:nvPr>
        </p:nvSpPr>
        <p:spPr/>
        <p:txBody>
          <a:bodyPr/>
          <a:lstStyle/>
          <a:p>
            <a:r>
              <a:rPr lang="en-US" altLang="zh-CN" dirty="0"/>
              <a:t>offsetof()</a:t>
            </a:r>
            <a:r>
              <a:rPr lang="zh-CN" altLang="en-US" dirty="0"/>
              <a:t>的宏原理说明</a:t>
            </a:r>
          </a:p>
        </p:txBody>
      </p:sp>
      <p:sp>
        <p:nvSpPr>
          <p:cNvPr id="631811" name="Rectangle 3"/>
          <p:cNvSpPr>
            <a:spLocks noGrp="1" noChangeArrowheads="1"/>
          </p:cNvSpPr>
          <p:nvPr>
            <p:ph type="body" idx="1"/>
          </p:nvPr>
        </p:nvSpPr>
        <p:spPr/>
        <p:txBody>
          <a:bodyPr/>
          <a:lstStyle/>
          <a:p>
            <a:endParaRPr lang="zh-CN" altLang="zh-CN"/>
          </a:p>
        </p:txBody>
      </p:sp>
      <p:sp>
        <p:nvSpPr>
          <p:cNvPr id="631813" name="Rectangle 5"/>
          <p:cNvSpPr>
            <a:spLocks noChangeArrowheads="1"/>
          </p:cNvSpPr>
          <p:nvPr/>
        </p:nvSpPr>
        <p:spPr bwMode="auto">
          <a:xfrm>
            <a:off x="755650" y="5558354"/>
            <a:ext cx="8208963" cy="830997"/>
          </a:xfrm>
          <a:prstGeom prst="rect">
            <a:avLst/>
          </a:prstGeom>
          <a:noFill/>
          <a:ln w="9525">
            <a:noFill/>
            <a:miter lim="800000"/>
            <a:headEnd/>
            <a:tailEnd/>
          </a:ln>
          <a:effectLst/>
        </p:spPr>
        <p:txBody>
          <a:bodyPr anchor="ctr">
            <a:spAutoFit/>
          </a:bodyPr>
          <a:lstStyle/>
          <a:p>
            <a:pPr algn="just"/>
            <a:r>
              <a:rPr lang="zh-CN" altLang="en-US" sz="2400" b="1" dirty="0" smtClean="0">
                <a:solidFill>
                  <a:srgbClr val="6600CC"/>
                </a:solidFill>
                <a:effectLst>
                  <a:outerShdw blurRad="38100" dist="38100" dir="2700000" algn="tl">
                    <a:srgbClr val="C0C0C0"/>
                  </a:outerShdw>
                </a:effectLst>
                <a:latin typeface="+mn-lt"/>
                <a:ea typeface="华文新魏" pitchFamily="2" charset="-122"/>
              </a:rPr>
              <a:t>对一给定结构</a:t>
            </a:r>
            <a:r>
              <a:rPr lang="zh-CN" altLang="en-US" sz="2400" b="1" dirty="0">
                <a:solidFill>
                  <a:srgbClr val="6600CC"/>
                </a:solidFill>
                <a:effectLst>
                  <a:outerShdw blurRad="38100" dist="38100" dir="2700000" algn="tl">
                    <a:srgbClr val="C0C0C0"/>
                  </a:outerShdw>
                </a:effectLst>
                <a:latin typeface="+mn-lt"/>
                <a:ea typeface="华文新魏" pitchFamily="2" charset="-122"/>
              </a:rPr>
              <a:t>，</a:t>
            </a:r>
            <a:r>
              <a:rPr lang="en-US" altLang="zh-CN" sz="2400" b="1" dirty="0">
                <a:solidFill>
                  <a:srgbClr val="6600CC"/>
                </a:solidFill>
                <a:effectLst>
                  <a:outerShdw blurRad="38100" dist="38100" dir="2700000" algn="tl">
                    <a:srgbClr val="C0C0C0"/>
                  </a:outerShdw>
                </a:effectLst>
                <a:latin typeface="+mn-lt"/>
                <a:ea typeface="华文新魏" pitchFamily="2" charset="-122"/>
              </a:rPr>
              <a:t>offsetof(type</a:t>
            </a:r>
            <a:r>
              <a:rPr lang="en-US" altLang="zh-CN" sz="2400" b="1" dirty="0" smtClean="0">
                <a:solidFill>
                  <a:srgbClr val="6600CC"/>
                </a:solidFill>
                <a:effectLst>
                  <a:outerShdw blurRad="38100" dist="38100" dir="2700000" algn="tl">
                    <a:srgbClr val="C0C0C0"/>
                  </a:outerShdw>
                </a:effectLst>
                <a:latin typeface="+mn-lt"/>
                <a:ea typeface="华文新魏" pitchFamily="2" charset="-122"/>
              </a:rPr>
              <a:t>, member</a:t>
            </a:r>
            <a:r>
              <a:rPr lang="en-US" altLang="zh-CN" sz="2400" b="1" dirty="0">
                <a:solidFill>
                  <a:srgbClr val="6600CC"/>
                </a:solidFill>
                <a:effectLst>
                  <a:outerShdw blurRad="38100" dist="38100" dir="2700000" algn="tl">
                    <a:srgbClr val="C0C0C0"/>
                  </a:outerShdw>
                </a:effectLst>
                <a:latin typeface="+mn-lt"/>
                <a:ea typeface="华文新魏" pitchFamily="2" charset="-122"/>
              </a:rPr>
              <a:t>)</a:t>
            </a:r>
            <a:r>
              <a:rPr lang="zh-CN" altLang="en-US" sz="2400" b="1" dirty="0">
                <a:solidFill>
                  <a:srgbClr val="6600CC"/>
                </a:solidFill>
                <a:effectLst>
                  <a:outerShdw blurRad="38100" dist="38100" dir="2700000" algn="tl">
                    <a:srgbClr val="C0C0C0"/>
                  </a:outerShdw>
                </a:effectLst>
                <a:latin typeface="+mn-lt"/>
                <a:ea typeface="华文新魏" pitchFamily="2" charset="-122"/>
              </a:rPr>
              <a:t>是一个常量，</a:t>
            </a:r>
            <a:r>
              <a:rPr lang="en-US" altLang="zh-CN" sz="2400" b="1" dirty="0" err="1">
                <a:solidFill>
                  <a:srgbClr val="6600CC"/>
                </a:solidFill>
                <a:effectLst>
                  <a:outerShdw blurRad="38100" dist="38100" dir="2700000" algn="tl">
                    <a:srgbClr val="C0C0C0"/>
                  </a:outerShdw>
                </a:effectLst>
                <a:latin typeface="+mn-lt"/>
                <a:ea typeface="华文新魏" pitchFamily="2" charset="-122"/>
              </a:rPr>
              <a:t>list_entry</a:t>
            </a:r>
            <a:r>
              <a:rPr lang="en-US" altLang="zh-CN" sz="2400" b="1" dirty="0" smtClean="0">
                <a:solidFill>
                  <a:srgbClr val="6600CC"/>
                </a:solidFill>
                <a:effectLst>
                  <a:outerShdw blurRad="38100" dist="38100" dir="2700000" algn="tl">
                    <a:srgbClr val="C0C0C0"/>
                  </a:outerShdw>
                </a:effectLst>
                <a:latin typeface="+mn-lt"/>
                <a:ea typeface="华文新魏" pitchFamily="2" charset="-122"/>
              </a:rPr>
              <a:t>()</a:t>
            </a:r>
            <a:r>
              <a:rPr lang="zh-CN" altLang="en-US" sz="2400" b="1" dirty="0" smtClean="0">
                <a:solidFill>
                  <a:srgbClr val="6600CC"/>
                </a:solidFill>
                <a:effectLst>
                  <a:outerShdw blurRad="38100" dist="38100" dir="2700000" algn="tl">
                    <a:srgbClr val="C0C0C0"/>
                  </a:outerShdw>
                </a:effectLst>
                <a:latin typeface="+mn-lt"/>
                <a:ea typeface="华文新魏" pitchFamily="2" charset="-122"/>
              </a:rPr>
              <a:t>利用该不变</a:t>
            </a:r>
            <a:r>
              <a:rPr lang="zh-CN" altLang="en-US" sz="2400" b="1" dirty="0">
                <a:solidFill>
                  <a:srgbClr val="6600CC"/>
                </a:solidFill>
                <a:effectLst>
                  <a:outerShdw blurRad="38100" dist="38100" dir="2700000" algn="tl">
                    <a:srgbClr val="C0C0C0"/>
                  </a:outerShdw>
                </a:effectLst>
                <a:latin typeface="+mn-lt"/>
                <a:ea typeface="华文新魏" pitchFamily="2" charset="-122"/>
              </a:rPr>
              <a:t>的偏移</a:t>
            </a:r>
            <a:r>
              <a:rPr lang="zh-CN" altLang="en-US" sz="2400" b="1" dirty="0" smtClean="0">
                <a:solidFill>
                  <a:srgbClr val="6600CC"/>
                </a:solidFill>
                <a:effectLst>
                  <a:outerShdw blurRad="38100" dist="38100" dir="2700000" algn="tl">
                    <a:srgbClr val="C0C0C0"/>
                  </a:outerShdw>
                </a:effectLst>
                <a:latin typeface="+mn-lt"/>
                <a:ea typeface="华文新魏" pitchFamily="2" charset="-122"/>
              </a:rPr>
              <a:t>量求得</a:t>
            </a:r>
            <a:r>
              <a:rPr lang="zh-CN" altLang="en-US" sz="2400" b="1" dirty="0">
                <a:solidFill>
                  <a:srgbClr val="6600CC"/>
                </a:solidFill>
                <a:effectLst>
                  <a:outerShdw blurRad="38100" dist="38100" dir="2700000" algn="tl">
                    <a:srgbClr val="C0C0C0"/>
                  </a:outerShdw>
                </a:effectLst>
                <a:latin typeface="+mn-lt"/>
                <a:ea typeface="华文新魏" pitchFamily="2" charset="-122"/>
              </a:rPr>
              <a:t>链表数据项的变量地址。 </a:t>
            </a:r>
          </a:p>
        </p:txBody>
      </p:sp>
      <p:pic>
        <p:nvPicPr>
          <p:cNvPr id="631814" name="Picture 6"/>
          <p:cNvPicPr>
            <a:picLocks noChangeAspect="1" noChangeArrowheads="1"/>
          </p:cNvPicPr>
          <p:nvPr/>
        </p:nvPicPr>
        <p:blipFill>
          <a:blip r:embed="rId2" cstate="print"/>
          <a:srcRect/>
          <a:stretch>
            <a:fillRect/>
          </a:stretch>
        </p:blipFill>
        <p:spPr bwMode="auto">
          <a:xfrm>
            <a:off x="900113" y="1557338"/>
            <a:ext cx="7993062" cy="3557587"/>
          </a:xfrm>
          <a:prstGeom prst="rect">
            <a:avLst/>
          </a:prstGeom>
          <a:noFill/>
        </p:spPr>
      </p:pic>
      <p:grpSp>
        <p:nvGrpSpPr>
          <p:cNvPr id="2" name="Group 9"/>
          <p:cNvGrpSpPr>
            <a:grpSpLocks/>
          </p:cNvGrpSpPr>
          <p:nvPr/>
        </p:nvGrpSpPr>
        <p:grpSpPr bwMode="auto">
          <a:xfrm>
            <a:off x="1187450" y="3213100"/>
            <a:ext cx="6599239" cy="1800224"/>
            <a:chOff x="748" y="2024"/>
            <a:chExt cx="4157" cy="1134"/>
          </a:xfrm>
        </p:grpSpPr>
        <p:sp>
          <p:nvSpPr>
            <p:cNvPr id="631815" name="AutoShape 7"/>
            <p:cNvSpPr>
              <a:spLocks noChangeArrowheads="1"/>
            </p:cNvSpPr>
            <p:nvPr/>
          </p:nvSpPr>
          <p:spPr bwMode="auto">
            <a:xfrm>
              <a:off x="3317" y="2024"/>
              <a:ext cx="1588" cy="545"/>
            </a:xfrm>
            <a:prstGeom prst="wedgeRectCallout">
              <a:avLst>
                <a:gd name="adj1" fmla="val -138833"/>
                <a:gd name="adj2" fmla="val 89342"/>
              </a:avLst>
            </a:prstGeom>
            <a:solidFill>
              <a:srgbClr val="CCFFFF"/>
            </a:solidFill>
            <a:ln w="9525">
              <a:solidFill>
                <a:srgbClr val="FF9900"/>
              </a:solidFill>
              <a:miter lim="800000"/>
              <a:headEnd/>
              <a:tailEnd/>
            </a:ln>
            <a:effectLst/>
          </p:spPr>
          <p:txBody>
            <a:bodyPr lIns="0" tIns="0" rIns="0" bIns="0"/>
            <a:lstStyle/>
            <a:p>
              <a:r>
                <a:rPr lang="zh-CN" altLang="en-US" sz="1800" b="1" dirty="0">
                  <a:effectLst/>
                </a:rPr>
                <a:t>当结构</a:t>
              </a:r>
              <a:r>
                <a:rPr lang="en-US" altLang="zh-CN" sz="1800" b="1" dirty="0" err="1">
                  <a:effectLst/>
                </a:rPr>
                <a:t>nf_sockopt_ops</a:t>
              </a:r>
              <a:r>
                <a:rPr lang="zh-CN" altLang="en-US" sz="1800" b="1" dirty="0">
                  <a:effectLst/>
                </a:rPr>
                <a:t>正好在地址</a:t>
              </a:r>
              <a:r>
                <a:rPr lang="en-US" altLang="zh-CN" sz="1800" b="1" dirty="0">
                  <a:effectLst/>
                </a:rPr>
                <a:t>0</a:t>
              </a:r>
              <a:r>
                <a:rPr lang="zh-CN" altLang="en-US" sz="1800" b="1" dirty="0">
                  <a:effectLst/>
                </a:rPr>
                <a:t>上时其成员</a:t>
              </a:r>
              <a:r>
                <a:rPr lang="en-US" altLang="zh-CN" sz="1800" b="1" dirty="0">
                  <a:effectLst/>
                </a:rPr>
                <a:t>list</a:t>
              </a:r>
              <a:r>
                <a:rPr lang="zh-CN" altLang="en-US" sz="1800" b="1" dirty="0">
                  <a:effectLst/>
                </a:rPr>
                <a:t>的地址，即成员位移。</a:t>
              </a:r>
            </a:p>
          </p:txBody>
        </p:sp>
        <p:sp>
          <p:nvSpPr>
            <p:cNvPr id="631816" name="Oval 8"/>
            <p:cNvSpPr>
              <a:spLocks noChangeArrowheads="1"/>
            </p:cNvSpPr>
            <p:nvPr/>
          </p:nvSpPr>
          <p:spPr bwMode="auto">
            <a:xfrm>
              <a:off x="748" y="2886"/>
              <a:ext cx="2450" cy="272"/>
            </a:xfrm>
            <a:prstGeom prst="ellipse">
              <a:avLst/>
            </a:prstGeom>
            <a:noFill/>
            <a:ln w="38100">
              <a:solidFill>
                <a:srgbClr val="FF0D0D"/>
              </a:solidFill>
              <a:prstDash val="sysDot"/>
              <a:round/>
              <a:headEnd/>
              <a:tailEnd/>
            </a:ln>
            <a:effectLst/>
          </p:spPr>
          <p:txBody>
            <a:bodyPr anchor="ctr">
              <a:spAutoFit/>
            </a:bodyPr>
            <a:lstStyle/>
            <a:p>
              <a:endParaRPr lang="zh-CN" altLang="en-US"/>
            </a:p>
          </p:txBody>
        </p:sp>
      </p:grpSp>
      <p:sp>
        <p:nvSpPr>
          <p:cNvPr id="11"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78827489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110</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pPr>
              <a:spcBef>
                <a:spcPts val="0"/>
              </a:spcBef>
            </a:pPr>
            <a:r>
              <a:rPr lang="zh-CN" altLang="en-US" dirty="0" smtClean="0"/>
              <a:t>检查资源及访问权限限制，将相关计数器加</a:t>
            </a:r>
            <a:r>
              <a:rPr lang="en-US" altLang="zh-CN" dirty="0" smtClean="0"/>
              <a:t>1</a:t>
            </a:r>
          </a:p>
          <a:p>
            <a:pPr lvl="1">
              <a:spcBef>
                <a:spcPts val="0"/>
              </a:spcBef>
            </a:pPr>
            <a:r>
              <a:rPr lang="zh-CN" altLang="en-US" dirty="0" smtClean="0"/>
              <a:t>检查</a:t>
            </a:r>
            <a:r>
              <a:rPr lang="en-US" altLang="zh-CN" dirty="0" err="1" smtClean="0"/>
              <a:t>rlim</a:t>
            </a:r>
            <a:r>
              <a:rPr lang="en-US" altLang="zh-CN" dirty="0" smtClean="0"/>
              <a:t> [RLIMIT_NPROC]</a:t>
            </a:r>
            <a:r>
              <a:rPr lang="zh-CN" altLang="en-US" dirty="0" smtClean="0"/>
              <a:t>是否小于或者等于用户所拥有的进程数</a:t>
            </a:r>
            <a:endParaRPr lang="en-US" altLang="zh-CN" dirty="0" smtClean="0"/>
          </a:p>
          <a:p>
            <a:pPr lvl="2">
              <a:spcBef>
                <a:spcPts val="0"/>
              </a:spcBef>
            </a:pPr>
            <a:r>
              <a:rPr lang="zh-CN" altLang="en-US" sz="2200" dirty="0" smtClean="0"/>
              <a:t>如果是，则返回错误码</a:t>
            </a:r>
            <a:endParaRPr lang="en-US" altLang="zh-CN" sz="2200" dirty="0" smtClean="0"/>
          </a:p>
          <a:p>
            <a:pPr lvl="1">
              <a:spcBef>
                <a:spcPts val="0"/>
              </a:spcBef>
            </a:pPr>
            <a:r>
              <a:rPr lang="zh-CN" altLang="en-US" dirty="0" smtClean="0"/>
              <a:t>递增</a:t>
            </a:r>
            <a:r>
              <a:rPr lang="en-US" altLang="zh-CN" dirty="0" err="1" smtClean="0"/>
              <a:t>user_struct</a:t>
            </a:r>
            <a:r>
              <a:rPr lang="zh-CN" altLang="en-US" dirty="0" smtClean="0"/>
              <a:t>的使用计数器和用户拥有进程的计数器</a:t>
            </a:r>
            <a:endParaRPr lang="en-US" altLang="zh-CN" dirty="0" smtClean="0"/>
          </a:p>
          <a:p>
            <a:pPr lvl="1">
              <a:spcBef>
                <a:spcPts val="0"/>
              </a:spcBef>
            </a:pPr>
            <a:r>
              <a:rPr lang="zh-CN" altLang="en-US" dirty="0" smtClean="0"/>
              <a:t>检查系统中的进程数量是否超过上限</a:t>
            </a:r>
            <a:endParaRPr lang="en-US" altLang="zh-CN" dirty="0" smtClean="0"/>
          </a:p>
          <a:p>
            <a:pPr lvl="2">
              <a:spcBef>
                <a:spcPts val="0"/>
              </a:spcBef>
            </a:pPr>
            <a:r>
              <a:rPr lang="zh-CN" altLang="en-US" dirty="0" smtClean="0"/>
              <a:t>一般来说</a:t>
            </a:r>
            <a:r>
              <a:rPr lang="en-US" altLang="zh-CN" dirty="0" smtClean="0"/>
              <a:t>, </a:t>
            </a:r>
            <a:r>
              <a:rPr lang="zh-CN" altLang="en-US" dirty="0" smtClean="0"/>
              <a:t>所有进程的</a:t>
            </a:r>
            <a:r>
              <a:rPr lang="en-US" altLang="zh-CN" dirty="0" err="1" smtClean="0"/>
              <a:t>thread_info</a:t>
            </a:r>
            <a:r>
              <a:rPr lang="zh-CN" altLang="en-US" dirty="0" smtClean="0"/>
              <a:t>总和不超过物理内存的</a:t>
            </a:r>
            <a:r>
              <a:rPr lang="en-US" altLang="zh-CN" dirty="0" smtClean="0"/>
              <a:t>1/8</a:t>
            </a:r>
          </a:p>
          <a:p>
            <a:pPr lvl="1">
              <a:spcBef>
                <a:spcPts val="0"/>
              </a:spcBef>
            </a:pPr>
            <a:r>
              <a:rPr lang="zh-CN" altLang="en-US" dirty="0" smtClean="0"/>
              <a:t>如果实现新进程的执行域和可执行格式的内核函数都包含在内核模块中，则递增它们的使用计数器</a:t>
            </a:r>
            <a:endParaRPr lang="en-US" altLang="zh-CN" dirty="0" smtClean="0"/>
          </a:p>
          <a:p>
            <a:pPr>
              <a:spcBef>
                <a:spcPts val="0"/>
              </a:spcBef>
            </a:pPr>
            <a:r>
              <a:rPr lang="zh-CN" altLang="en-US" dirty="0" smtClean="0"/>
              <a:t>更新从父进程复制到</a:t>
            </a:r>
            <a:r>
              <a:rPr lang="en-US" altLang="zh-CN" dirty="0" err="1" smtClean="0"/>
              <a:t>tsk</a:t>
            </a:r>
            <a:r>
              <a:rPr lang="en-US" altLang="zh-CN" dirty="0" smtClean="0"/>
              <a:t>-&gt;flags</a:t>
            </a:r>
            <a:r>
              <a:rPr lang="zh-CN" altLang="en-US" dirty="0" smtClean="0"/>
              <a:t>字段的一些标志</a:t>
            </a:r>
            <a:endParaRPr lang="en-US" altLang="zh-CN" dirty="0" smtClean="0"/>
          </a:p>
          <a:p>
            <a:pPr lvl="1">
              <a:spcBef>
                <a:spcPts val="0"/>
              </a:spcBef>
            </a:pPr>
            <a:r>
              <a:rPr lang="zh-CN" altLang="en-US" dirty="0" smtClean="0"/>
              <a:t>清除</a:t>
            </a:r>
            <a:r>
              <a:rPr lang="en-US" altLang="zh-CN" dirty="0" smtClean="0"/>
              <a:t>PF_SUPERPRI</a:t>
            </a:r>
            <a:r>
              <a:rPr lang="zh-CN" altLang="en-US" dirty="0" smtClean="0"/>
              <a:t>标志</a:t>
            </a:r>
            <a:endParaRPr lang="en-US" altLang="zh-CN" dirty="0" smtClean="0"/>
          </a:p>
          <a:p>
            <a:pPr lvl="2">
              <a:spcBef>
                <a:spcPts val="0"/>
              </a:spcBef>
            </a:pPr>
            <a:r>
              <a:rPr lang="zh-CN" altLang="en-US" sz="2200" dirty="0" smtClean="0"/>
              <a:t>表示用户不具备使用某种超级用户权限</a:t>
            </a:r>
            <a:endParaRPr lang="en-US" altLang="zh-CN" sz="2200" dirty="0" smtClean="0"/>
          </a:p>
          <a:p>
            <a:pPr lvl="1">
              <a:spcBef>
                <a:spcPts val="0"/>
              </a:spcBef>
            </a:pPr>
            <a:r>
              <a:rPr lang="zh-CN" altLang="en-US" dirty="0" smtClean="0"/>
              <a:t>设置</a:t>
            </a:r>
            <a:r>
              <a:rPr lang="en-US" altLang="zh-CN" dirty="0" smtClean="0"/>
              <a:t>PF_FORKNOEXEC</a:t>
            </a:r>
          </a:p>
          <a:p>
            <a:pPr lvl="2">
              <a:spcBef>
                <a:spcPts val="0"/>
              </a:spcBef>
            </a:pPr>
            <a:r>
              <a:rPr lang="zh-CN" altLang="en-US" sz="2200" dirty="0" smtClean="0"/>
              <a:t>表示子进程没有发出</a:t>
            </a:r>
            <a:r>
              <a:rPr lang="en-US" altLang="zh-CN" sz="2200" dirty="0" err="1" smtClean="0"/>
              <a:t>execve</a:t>
            </a:r>
            <a:r>
              <a:rPr lang="en-US" altLang="zh-CN" sz="2200" dirty="0" smtClean="0"/>
              <a:t>()</a:t>
            </a:r>
            <a:r>
              <a:rPr lang="zh-CN" altLang="en-US" sz="2200" dirty="0" smtClean="0"/>
              <a:t>系统调用</a:t>
            </a:r>
            <a:endParaRPr lang="zh-CN" altLang="zh-CN" sz="24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111</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pPr>
              <a:spcBef>
                <a:spcPts val="0"/>
              </a:spcBef>
            </a:pPr>
            <a:r>
              <a:rPr lang="zh-CN" altLang="en-US" dirty="0" smtClean="0"/>
              <a:t>设置进程</a:t>
            </a:r>
            <a:r>
              <a:rPr lang="en-US" altLang="zh-CN" dirty="0" smtClean="0"/>
              <a:t>PID</a:t>
            </a:r>
            <a:r>
              <a:rPr lang="zh-CN" altLang="en-US" dirty="0" smtClean="0"/>
              <a:t>相关信息</a:t>
            </a:r>
            <a:endParaRPr lang="en-US" altLang="zh-CN" dirty="0" smtClean="0"/>
          </a:p>
          <a:p>
            <a:pPr lvl="1">
              <a:spcBef>
                <a:spcPts val="0"/>
              </a:spcBef>
            </a:pPr>
            <a:r>
              <a:rPr lang="zh-CN" altLang="en-US" dirty="0" smtClean="0"/>
              <a:t>将新进程的</a:t>
            </a:r>
            <a:r>
              <a:rPr lang="en-US" altLang="zh-CN" dirty="0" smtClean="0"/>
              <a:t>PID</a:t>
            </a:r>
            <a:r>
              <a:rPr lang="zh-CN" altLang="en-US" dirty="0" smtClean="0"/>
              <a:t>存入</a:t>
            </a:r>
            <a:r>
              <a:rPr lang="en-US" altLang="zh-CN" dirty="0" err="1" smtClean="0"/>
              <a:t>tsk</a:t>
            </a:r>
            <a:r>
              <a:rPr lang="en-US" altLang="zh-CN" dirty="0" smtClean="0"/>
              <a:t>-&gt;</a:t>
            </a:r>
            <a:r>
              <a:rPr lang="en-US" altLang="zh-CN" dirty="0" err="1" smtClean="0"/>
              <a:t>pid</a:t>
            </a:r>
            <a:r>
              <a:rPr lang="zh-CN" altLang="en-US" dirty="0" smtClean="0"/>
              <a:t>字段</a:t>
            </a:r>
            <a:endParaRPr lang="en-US" altLang="zh-CN" dirty="0" smtClean="0"/>
          </a:p>
          <a:p>
            <a:pPr lvl="1">
              <a:spcBef>
                <a:spcPts val="0"/>
              </a:spcBef>
            </a:pPr>
            <a:r>
              <a:rPr lang="zh-CN" altLang="en-US" dirty="0" smtClean="0"/>
              <a:t>判断父子进程是否有相同的</a:t>
            </a:r>
            <a:r>
              <a:rPr lang="en-US" altLang="zh-CN" dirty="0" smtClean="0"/>
              <a:t>PID</a:t>
            </a:r>
          </a:p>
          <a:p>
            <a:pPr lvl="2">
              <a:spcBef>
                <a:spcPts val="0"/>
              </a:spcBef>
            </a:pPr>
            <a:r>
              <a:rPr lang="zh-CN" altLang="zh-CN" dirty="0" smtClean="0"/>
              <a:t>如果</a:t>
            </a:r>
            <a:r>
              <a:rPr lang="en-US" altLang="zh-CN" dirty="0" err="1" smtClean="0"/>
              <a:t>clone_flags</a:t>
            </a:r>
            <a:r>
              <a:rPr lang="zh-CN" altLang="zh-CN" dirty="0" smtClean="0"/>
              <a:t>中的</a:t>
            </a:r>
            <a:r>
              <a:rPr lang="en-US" altLang="zh-CN" dirty="0" smtClean="0"/>
              <a:t>CLONE_PARENT_SETTID</a:t>
            </a:r>
            <a:r>
              <a:rPr lang="zh-CN" altLang="zh-CN" dirty="0" smtClean="0"/>
              <a:t>标志被设置，则将子进程的</a:t>
            </a:r>
            <a:r>
              <a:rPr lang="en-US" altLang="zh-CN" dirty="0" smtClean="0"/>
              <a:t>PID</a:t>
            </a:r>
            <a:r>
              <a:rPr lang="zh-CN" altLang="zh-CN" dirty="0" smtClean="0"/>
              <a:t>复制到参数</a:t>
            </a:r>
            <a:r>
              <a:rPr lang="en-US" altLang="zh-CN" dirty="0" err="1" smtClean="0"/>
              <a:t>parent_tidptr</a:t>
            </a:r>
            <a:r>
              <a:rPr lang="zh-CN" altLang="zh-CN" dirty="0" smtClean="0"/>
              <a:t>指向的用户态变量中</a:t>
            </a:r>
            <a:endParaRPr lang="en-US" altLang="zh-CN" dirty="0" smtClean="0"/>
          </a:p>
          <a:p>
            <a:pPr>
              <a:spcBef>
                <a:spcPts val="0"/>
              </a:spcBef>
            </a:pPr>
            <a:r>
              <a:rPr lang="zh-CN" altLang="zh-CN" dirty="0" smtClean="0"/>
              <a:t>初始化子进程描述符中的</a:t>
            </a:r>
            <a:r>
              <a:rPr lang="en-US" altLang="zh-CN" dirty="0" err="1" smtClean="0"/>
              <a:t>list_head</a:t>
            </a:r>
            <a:r>
              <a:rPr lang="zh-CN" altLang="zh-CN" dirty="0" smtClean="0"/>
              <a:t>结构和自旋锁</a:t>
            </a:r>
            <a:endParaRPr lang="en-US" altLang="zh-CN" dirty="0" smtClean="0"/>
          </a:p>
          <a:p>
            <a:pPr lvl="1">
              <a:spcBef>
                <a:spcPts val="0"/>
              </a:spcBef>
            </a:pPr>
            <a:r>
              <a:rPr lang="zh-CN" altLang="zh-CN" dirty="0" smtClean="0"/>
              <a:t>并为与挂起信号、定时器及时间统计表相关的几个字段赋值</a:t>
            </a:r>
            <a:endParaRPr lang="en-US" altLang="zh-CN" dirty="0" smtClean="0"/>
          </a:p>
          <a:p>
            <a:pPr>
              <a:spcBef>
                <a:spcPts val="0"/>
              </a:spcBef>
            </a:pPr>
            <a:r>
              <a:rPr lang="zh-CN" altLang="en-US" dirty="0" smtClean="0"/>
              <a:t>初始化子进程资源</a:t>
            </a:r>
            <a:endParaRPr lang="en-US" altLang="zh-CN" dirty="0" smtClean="0"/>
          </a:p>
          <a:p>
            <a:pPr lvl="1">
              <a:spcBef>
                <a:spcPts val="300"/>
              </a:spcBef>
            </a:pPr>
            <a:r>
              <a:rPr lang="zh-CN" altLang="zh-CN" dirty="0" smtClean="0"/>
              <a:t>调用</a:t>
            </a:r>
            <a:r>
              <a:rPr lang="en-US" altLang="zh-CN" dirty="0" err="1" smtClean="0"/>
              <a:t>copy_semundo</a:t>
            </a:r>
            <a:r>
              <a:rPr lang="en-US" altLang="zh-CN" dirty="0" smtClean="0"/>
              <a:t>()</a:t>
            </a:r>
            <a:r>
              <a:rPr lang="zh-CN" altLang="zh-CN" dirty="0" smtClean="0"/>
              <a:t>、</a:t>
            </a:r>
            <a:r>
              <a:rPr lang="en-US" altLang="zh-CN" dirty="0" err="1" smtClean="0"/>
              <a:t>copy_files</a:t>
            </a:r>
            <a:r>
              <a:rPr lang="en-US" altLang="zh-CN" dirty="0" smtClean="0"/>
              <a:t>()</a:t>
            </a:r>
            <a:r>
              <a:rPr lang="zh-CN" altLang="zh-CN" dirty="0" smtClean="0"/>
              <a:t>、</a:t>
            </a:r>
            <a:r>
              <a:rPr lang="en-US" altLang="zh-CN" dirty="0" err="1" smtClean="0"/>
              <a:t>copy_fs</a:t>
            </a:r>
            <a:r>
              <a:rPr lang="en-US" altLang="zh-CN" dirty="0" smtClean="0"/>
              <a:t>()</a:t>
            </a:r>
            <a:r>
              <a:rPr lang="zh-CN" altLang="zh-CN" dirty="0" smtClean="0"/>
              <a:t>、</a:t>
            </a:r>
            <a:r>
              <a:rPr lang="en-US" altLang="zh-CN" dirty="0" err="1" smtClean="0"/>
              <a:t>copy_sighand</a:t>
            </a:r>
            <a:r>
              <a:rPr lang="en-US" altLang="zh-CN" dirty="0" smtClean="0"/>
              <a:t>()</a:t>
            </a:r>
            <a:r>
              <a:rPr lang="zh-CN" altLang="zh-CN" dirty="0" smtClean="0"/>
              <a:t>、</a:t>
            </a:r>
            <a:r>
              <a:rPr lang="en-US" altLang="zh-CN" dirty="0" err="1" smtClean="0"/>
              <a:t>copy_signal</a:t>
            </a:r>
            <a:r>
              <a:rPr lang="en-US" altLang="zh-CN" dirty="0" smtClean="0"/>
              <a:t>()</a:t>
            </a:r>
            <a:r>
              <a:rPr lang="zh-CN" altLang="zh-CN" dirty="0" smtClean="0"/>
              <a:t>、</a:t>
            </a:r>
            <a:r>
              <a:rPr lang="en-US" altLang="zh-CN" dirty="0" err="1" smtClean="0"/>
              <a:t>copy_mm</a:t>
            </a:r>
            <a:r>
              <a:rPr lang="en-US" altLang="zh-CN" dirty="0" smtClean="0"/>
              <a:t>()</a:t>
            </a:r>
            <a:r>
              <a:rPr lang="zh-CN" altLang="zh-CN" dirty="0" smtClean="0"/>
              <a:t>和</a:t>
            </a:r>
            <a:r>
              <a:rPr lang="en-US" altLang="zh-CN" dirty="0" err="1" smtClean="0"/>
              <a:t>copy_namespace</a:t>
            </a:r>
            <a:r>
              <a:rPr lang="en-US" altLang="zh-CN" dirty="0" smtClean="0"/>
              <a:t>()</a:t>
            </a:r>
            <a:r>
              <a:rPr lang="zh-CN" altLang="zh-CN" dirty="0" smtClean="0"/>
              <a:t>创建新数据结构，将父进程相关值复制到新数据结构</a:t>
            </a:r>
            <a:r>
              <a:rPr lang="zh-CN" altLang="en-US" dirty="0" smtClean="0"/>
              <a:t>（</a:t>
            </a:r>
            <a:r>
              <a:rPr lang="zh-CN" altLang="zh-CN" dirty="0" smtClean="0">
                <a:solidFill>
                  <a:srgbClr val="FF0000"/>
                </a:solidFill>
              </a:rPr>
              <a:t>除非</a:t>
            </a:r>
            <a:r>
              <a:rPr lang="en-US" altLang="zh-CN" dirty="0" err="1" smtClean="0">
                <a:solidFill>
                  <a:srgbClr val="FF0000"/>
                </a:solidFill>
              </a:rPr>
              <a:t>clone_flags</a:t>
            </a:r>
            <a:r>
              <a:rPr lang="zh-CN" altLang="zh-CN" dirty="0" smtClean="0">
                <a:solidFill>
                  <a:srgbClr val="FF0000"/>
                </a:solidFill>
              </a:rPr>
              <a:t>参数指出他们有不同值</a:t>
            </a:r>
            <a:r>
              <a:rPr lang="zh-CN" altLang="en-US" dirty="0" smtClean="0"/>
              <a:t>）</a:t>
            </a:r>
            <a:endParaRPr lang="zh-CN"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112</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pPr>
              <a:spcBef>
                <a:spcPts val="300"/>
              </a:spcBef>
            </a:pPr>
            <a:r>
              <a:rPr lang="zh-CN" altLang="en-US" dirty="0" smtClean="0"/>
              <a:t>初始化子进程的内核栈：</a:t>
            </a:r>
            <a:r>
              <a:rPr lang="en-US" altLang="zh-CN" dirty="0" err="1" smtClean="0">
                <a:solidFill>
                  <a:srgbClr val="FF0000"/>
                </a:solidFill>
              </a:rPr>
              <a:t>copy_thread</a:t>
            </a:r>
            <a:r>
              <a:rPr lang="en-US" altLang="zh-CN" dirty="0" smtClean="0">
                <a:solidFill>
                  <a:srgbClr val="FF0000"/>
                </a:solidFill>
              </a:rPr>
              <a:t>()</a:t>
            </a:r>
          </a:p>
          <a:p>
            <a:pPr lvl="1">
              <a:spcBef>
                <a:spcPts val="300"/>
              </a:spcBef>
            </a:pPr>
            <a:r>
              <a:rPr lang="zh-CN" altLang="en-US" dirty="0" smtClean="0"/>
              <a:t>该函数</a:t>
            </a:r>
            <a:r>
              <a:rPr lang="zh-CN" altLang="zh-CN" dirty="0" smtClean="0"/>
              <a:t>用发出</a:t>
            </a:r>
            <a:r>
              <a:rPr lang="en-US" altLang="zh-CN" dirty="0" smtClean="0"/>
              <a:t>clone()</a:t>
            </a:r>
            <a:r>
              <a:rPr lang="zh-CN" altLang="zh-CN" dirty="0" smtClean="0"/>
              <a:t>系统调用时的</a:t>
            </a:r>
            <a:r>
              <a:rPr lang="en-US" altLang="zh-CN" dirty="0" smtClean="0"/>
              <a:t>CPU</a:t>
            </a:r>
            <a:r>
              <a:rPr lang="zh-CN" altLang="zh-CN" dirty="0" smtClean="0"/>
              <a:t>寄存器值初始化子进程的内核栈</a:t>
            </a:r>
            <a:endParaRPr lang="en-US" altLang="zh-CN" dirty="0" smtClean="0"/>
          </a:p>
          <a:p>
            <a:pPr>
              <a:spcBef>
                <a:spcPts val="300"/>
              </a:spcBef>
            </a:pPr>
            <a:r>
              <a:rPr lang="zh-CN" altLang="en-US" dirty="0" smtClean="0"/>
              <a:t>判断是否需要需让新进程具有同类进程的</a:t>
            </a:r>
            <a:r>
              <a:rPr lang="en-US" altLang="zh-CN" dirty="0" smtClean="0"/>
              <a:t>PID</a:t>
            </a:r>
          </a:p>
          <a:p>
            <a:pPr lvl="1">
              <a:spcBef>
                <a:spcPts val="300"/>
              </a:spcBef>
            </a:pPr>
            <a:r>
              <a:rPr lang="zh-CN" altLang="zh-CN" dirty="0" smtClean="0"/>
              <a:t>如果</a:t>
            </a:r>
            <a:r>
              <a:rPr lang="en-US" altLang="zh-CN" dirty="0" err="1" smtClean="0"/>
              <a:t>clone_flags</a:t>
            </a:r>
            <a:r>
              <a:rPr lang="zh-CN" altLang="zh-CN" dirty="0" smtClean="0"/>
              <a:t>参数被设置成</a:t>
            </a:r>
            <a:r>
              <a:rPr lang="en-US" altLang="zh-CN" dirty="0" smtClean="0"/>
              <a:t>CLONE_CHILD_SETTED</a:t>
            </a:r>
            <a:r>
              <a:rPr lang="zh-CN" altLang="zh-CN" dirty="0" smtClean="0"/>
              <a:t>或</a:t>
            </a:r>
            <a:r>
              <a:rPr lang="en-US" altLang="zh-CN" dirty="0" smtClean="0"/>
              <a:t>CLONE_CHILD_CLEARTID</a:t>
            </a:r>
            <a:r>
              <a:rPr lang="zh-CN" altLang="zh-CN" dirty="0" smtClean="0"/>
              <a:t>，则将</a:t>
            </a:r>
            <a:r>
              <a:rPr lang="en-US" altLang="zh-CN" dirty="0" err="1" smtClean="0"/>
              <a:t>child_tidptr</a:t>
            </a:r>
            <a:r>
              <a:rPr lang="zh-CN" altLang="zh-CN" dirty="0" smtClean="0"/>
              <a:t>参数分别赋值到</a:t>
            </a:r>
            <a:r>
              <a:rPr lang="en-US" altLang="zh-CN" dirty="0" err="1" smtClean="0"/>
              <a:t>tsk_set_chid_tid</a:t>
            </a:r>
            <a:r>
              <a:rPr lang="zh-CN" altLang="zh-CN" dirty="0" smtClean="0"/>
              <a:t>或</a:t>
            </a:r>
            <a:r>
              <a:rPr lang="en-US" altLang="zh-CN" dirty="0" err="1" smtClean="0"/>
              <a:t>tsk</a:t>
            </a:r>
            <a:r>
              <a:rPr lang="en-US" altLang="zh-CN" dirty="0" smtClean="0"/>
              <a:t>-&gt;</a:t>
            </a:r>
            <a:r>
              <a:rPr lang="en-US" altLang="zh-CN" dirty="0" err="1" smtClean="0"/>
              <a:t>clear_child_tid</a:t>
            </a:r>
            <a:r>
              <a:rPr lang="zh-CN" altLang="zh-CN" dirty="0" smtClean="0"/>
              <a:t>字段</a:t>
            </a:r>
            <a:endParaRPr lang="en-US" altLang="zh-CN" dirty="0" smtClean="0"/>
          </a:p>
          <a:p>
            <a:pPr lvl="2">
              <a:spcBef>
                <a:spcPts val="300"/>
              </a:spcBef>
            </a:pPr>
            <a:r>
              <a:rPr lang="zh-CN" altLang="zh-CN" dirty="0" smtClean="0"/>
              <a:t>这些标志说明必须改变子进程用户地址空间的</a:t>
            </a:r>
            <a:r>
              <a:rPr lang="en-US" altLang="zh-CN" dirty="0" err="1" smtClean="0"/>
              <a:t>child_tidptr</a:t>
            </a:r>
            <a:r>
              <a:rPr lang="zh-CN" altLang="zh-CN" dirty="0" smtClean="0"/>
              <a:t>所指向的变量的值</a:t>
            </a:r>
          </a:p>
          <a:p>
            <a:pPr>
              <a:spcBef>
                <a:spcPts val="300"/>
              </a:spcBef>
            </a:pPr>
            <a:r>
              <a:rPr lang="zh-CN" altLang="zh-CN" dirty="0" smtClean="0"/>
              <a:t>清除子进程</a:t>
            </a:r>
            <a:r>
              <a:rPr lang="en-US" altLang="zh-CN" dirty="0" err="1" smtClean="0"/>
              <a:t>thread_info</a:t>
            </a:r>
            <a:r>
              <a:rPr lang="zh-CN" altLang="zh-CN" dirty="0" smtClean="0"/>
              <a:t>结构的标志，使得</a:t>
            </a:r>
            <a:r>
              <a:rPr lang="en-US" altLang="zh-CN" dirty="0" err="1" smtClean="0"/>
              <a:t>ret_from_fork</a:t>
            </a:r>
            <a:r>
              <a:rPr lang="en-US" altLang="zh-CN" dirty="0" smtClean="0"/>
              <a:t>()</a:t>
            </a:r>
            <a:r>
              <a:rPr lang="zh-CN" altLang="zh-CN" dirty="0" smtClean="0"/>
              <a:t>不会把系统调用结束的消息通知给调试进程</a:t>
            </a:r>
            <a:endParaRPr lang="en-US" altLang="zh-CN" sz="2400" dirty="0" smtClean="0">
              <a:solidFill>
                <a:schemeClr val="tx2"/>
              </a:solidFill>
              <a:ea typeface="楷体_GB2312" pitchFamily="49" charset="-122"/>
            </a:endParaRP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113</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r>
              <a:rPr lang="zh-CN" altLang="zh-CN" dirty="0" smtClean="0"/>
              <a:t>初始化</a:t>
            </a:r>
            <a:r>
              <a:rPr lang="en-US" altLang="zh-CN" dirty="0" err="1" smtClean="0"/>
              <a:t>tsk</a:t>
            </a:r>
            <a:r>
              <a:rPr lang="en-US" altLang="zh-CN" dirty="0" smtClean="0"/>
              <a:t>-&gt;</a:t>
            </a:r>
            <a:r>
              <a:rPr lang="en-US" altLang="zh-CN" dirty="0" err="1" smtClean="0"/>
              <a:t>exit_signal</a:t>
            </a:r>
            <a:r>
              <a:rPr lang="zh-CN" altLang="zh-CN" dirty="0" smtClean="0"/>
              <a:t>字段</a:t>
            </a:r>
            <a:endParaRPr lang="en-US" altLang="zh-CN" dirty="0" smtClean="0"/>
          </a:p>
          <a:p>
            <a:pPr lvl="1"/>
            <a:r>
              <a:rPr lang="zh-CN" altLang="en-US" dirty="0" smtClean="0"/>
              <a:t>若</a:t>
            </a:r>
            <a:r>
              <a:rPr lang="en-US" altLang="zh-CN" dirty="0" smtClean="0"/>
              <a:t>CLONE_THREAD</a:t>
            </a:r>
            <a:r>
              <a:rPr lang="zh-CN" altLang="zh-CN" dirty="0" smtClean="0"/>
              <a:t>标志被置位，</a:t>
            </a:r>
            <a:r>
              <a:rPr lang="zh-CN" altLang="en-US" dirty="0" smtClean="0"/>
              <a:t>将其设为参数</a:t>
            </a:r>
            <a:r>
              <a:rPr lang="en-US" altLang="zh-CN" dirty="0" err="1" smtClean="0"/>
              <a:t>clone_flags</a:t>
            </a:r>
            <a:r>
              <a:rPr lang="zh-CN" altLang="en-US" dirty="0" smtClean="0"/>
              <a:t>中的退出信号</a:t>
            </a:r>
            <a:endParaRPr lang="en-US" altLang="zh-CN" dirty="0" smtClean="0"/>
          </a:p>
          <a:p>
            <a:pPr lvl="1"/>
            <a:r>
              <a:rPr lang="zh-CN" altLang="en-US" dirty="0" smtClean="0"/>
              <a:t>否则，并</a:t>
            </a:r>
            <a:r>
              <a:rPr lang="zh-CN" altLang="zh-CN" dirty="0" smtClean="0"/>
              <a:t>将</a:t>
            </a:r>
            <a:r>
              <a:rPr lang="en-US" altLang="zh-CN" dirty="0" err="1" smtClean="0"/>
              <a:t>tsk</a:t>
            </a:r>
            <a:r>
              <a:rPr lang="en-US" altLang="zh-CN" dirty="0" smtClean="0"/>
              <a:t>-&gt;</a:t>
            </a:r>
            <a:r>
              <a:rPr lang="en-US" altLang="zh-CN" dirty="0" err="1" smtClean="0"/>
              <a:t>exit_signal</a:t>
            </a:r>
            <a:r>
              <a:rPr lang="zh-CN" altLang="en-US" dirty="0" smtClean="0"/>
              <a:t>设</a:t>
            </a:r>
            <a:r>
              <a:rPr lang="zh-CN" altLang="zh-CN" dirty="0" smtClean="0"/>
              <a:t>为</a:t>
            </a:r>
            <a:r>
              <a:rPr lang="en-US" altLang="zh-CN" dirty="0" smtClean="0"/>
              <a:t>-1</a:t>
            </a:r>
            <a:r>
              <a:rPr lang="zh-CN" altLang="en-US" dirty="0" smtClean="0"/>
              <a:t>，表示表示进程终止时</a:t>
            </a:r>
            <a:r>
              <a:rPr lang="en-US" altLang="zh-CN" dirty="0" smtClean="0"/>
              <a:t>, </a:t>
            </a:r>
            <a:r>
              <a:rPr lang="zh-CN" altLang="en-US" dirty="0" smtClean="0"/>
              <a:t>该</a:t>
            </a:r>
            <a:r>
              <a:rPr lang="en-US" altLang="zh-CN" dirty="0" smtClean="0"/>
              <a:t>LWP</a:t>
            </a:r>
            <a:r>
              <a:rPr lang="zh-CN" altLang="en-US" dirty="0" smtClean="0"/>
              <a:t>不给父进程发信号</a:t>
            </a:r>
            <a:endParaRPr lang="en-US" altLang="zh-CN" dirty="0" smtClean="0"/>
          </a:p>
          <a:p>
            <a:r>
              <a:rPr lang="zh-CN" altLang="en-US" dirty="0" smtClean="0"/>
              <a:t>初始化</a:t>
            </a:r>
            <a:r>
              <a:rPr lang="zh-CN" altLang="zh-CN" dirty="0" smtClean="0"/>
              <a:t>新进程调度</a:t>
            </a:r>
            <a:r>
              <a:rPr lang="zh-CN" altLang="en-US" dirty="0" smtClean="0"/>
              <a:t>相关</a:t>
            </a:r>
            <a:r>
              <a:rPr lang="zh-CN" altLang="zh-CN" dirty="0" smtClean="0"/>
              <a:t>数据结构</a:t>
            </a:r>
            <a:r>
              <a:rPr lang="zh-CN" altLang="en-US" dirty="0" smtClean="0"/>
              <a:t>：</a:t>
            </a:r>
            <a:r>
              <a:rPr lang="en-US" altLang="zh-CN" dirty="0" err="1" smtClean="0">
                <a:solidFill>
                  <a:srgbClr val="FF0000"/>
                </a:solidFill>
              </a:rPr>
              <a:t>sched_fork</a:t>
            </a:r>
            <a:r>
              <a:rPr lang="en-US" altLang="zh-CN" dirty="0" smtClean="0">
                <a:solidFill>
                  <a:srgbClr val="FF0000"/>
                </a:solidFill>
              </a:rPr>
              <a:t>()</a:t>
            </a:r>
            <a:endParaRPr lang="zh-CN" altLang="zh-CN" dirty="0" smtClean="0">
              <a:solidFill>
                <a:srgbClr val="FF0000"/>
              </a:solidFill>
            </a:endParaRPr>
          </a:p>
          <a:p>
            <a:pPr lvl="1"/>
            <a:r>
              <a:rPr lang="zh-CN" altLang="zh-CN" dirty="0" smtClean="0"/>
              <a:t>将新进程的设置为</a:t>
            </a:r>
            <a:r>
              <a:rPr lang="en-US" altLang="zh-CN" dirty="0" smtClean="0"/>
              <a:t>TASK_RUNNING</a:t>
            </a:r>
          </a:p>
          <a:p>
            <a:pPr lvl="1"/>
            <a:r>
              <a:rPr lang="zh-CN" altLang="zh-CN" dirty="0" smtClean="0"/>
              <a:t>将</a:t>
            </a:r>
            <a:r>
              <a:rPr lang="en-US" altLang="zh-CN" dirty="0" err="1" smtClean="0"/>
              <a:t>thread_info</a:t>
            </a:r>
            <a:r>
              <a:rPr lang="zh-CN" altLang="zh-CN" dirty="0" smtClean="0"/>
              <a:t>结构中的</a:t>
            </a:r>
            <a:r>
              <a:rPr lang="en-US" altLang="zh-CN" dirty="0" err="1" smtClean="0"/>
              <a:t>preempt_count</a:t>
            </a:r>
            <a:r>
              <a:rPr lang="zh-CN" altLang="zh-CN" dirty="0" smtClean="0"/>
              <a:t>字段设置为</a:t>
            </a:r>
            <a:r>
              <a:rPr lang="en-US" altLang="zh-CN" dirty="0" smtClean="0"/>
              <a:t>1</a:t>
            </a:r>
            <a:r>
              <a:rPr lang="zh-CN" altLang="en-US" dirty="0" smtClean="0"/>
              <a:t>，</a:t>
            </a:r>
            <a:r>
              <a:rPr lang="zh-CN" altLang="zh-CN" dirty="0" smtClean="0"/>
              <a:t>禁止内核抢占</a:t>
            </a:r>
            <a:endParaRPr lang="en-US" altLang="zh-CN" dirty="0" smtClean="0"/>
          </a:p>
          <a:p>
            <a:pPr lvl="1"/>
            <a:r>
              <a:rPr lang="zh-CN" altLang="zh-CN" dirty="0" smtClean="0"/>
              <a:t>让父子进程共享时间片</a:t>
            </a:r>
            <a:endParaRPr lang="en-US" altLang="zh-CN" dirty="0" smtClean="0"/>
          </a:p>
          <a:p>
            <a:r>
              <a:rPr lang="zh-CN" altLang="zh-CN" dirty="0" smtClean="0"/>
              <a:t>将新进程的</a:t>
            </a:r>
            <a:r>
              <a:rPr lang="en-US" altLang="zh-CN" dirty="0" err="1" smtClean="0"/>
              <a:t>thread_info</a:t>
            </a:r>
            <a:r>
              <a:rPr lang="zh-CN" altLang="zh-CN" dirty="0" smtClean="0"/>
              <a:t>结构中</a:t>
            </a:r>
            <a:r>
              <a:rPr lang="en-US" altLang="zh-CN" dirty="0" err="1" smtClean="0"/>
              <a:t>cpu</a:t>
            </a:r>
            <a:r>
              <a:rPr lang="zh-CN" altLang="zh-CN" dirty="0" smtClean="0"/>
              <a:t>字段设置为由</a:t>
            </a:r>
            <a:r>
              <a:rPr lang="en-US" altLang="zh-CN" dirty="0" err="1" smtClean="0"/>
              <a:t>smp_processor_id</a:t>
            </a:r>
            <a:r>
              <a:rPr lang="en-US" altLang="zh-CN" dirty="0" smtClean="0"/>
              <a:t>()</a:t>
            </a:r>
            <a:r>
              <a:rPr lang="zh-CN" altLang="zh-CN" dirty="0" smtClean="0"/>
              <a:t>所返回的本地</a:t>
            </a:r>
            <a:r>
              <a:rPr lang="en-US" altLang="zh-CN" dirty="0" smtClean="0"/>
              <a:t>CPU</a:t>
            </a:r>
            <a:r>
              <a:rPr lang="zh-CN" altLang="zh-CN" dirty="0" smtClean="0"/>
              <a:t>号</a:t>
            </a:r>
            <a:endParaRPr lang="en-US" altLang="zh-CN" sz="2400"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114</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r>
              <a:rPr lang="zh-CN" altLang="zh-CN" dirty="0" smtClean="0"/>
              <a:t>初始化表示亲子关系的字段</a:t>
            </a:r>
          </a:p>
          <a:p>
            <a:pPr lvl="1"/>
            <a:r>
              <a:rPr lang="zh-CN" altLang="zh-CN" dirty="0" smtClean="0"/>
              <a:t>如果</a:t>
            </a:r>
            <a:r>
              <a:rPr lang="en-US" altLang="zh-CN" dirty="0" smtClean="0"/>
              <a:t>CLONE_PARENT</a:t>
            </a:r>
            <a:r>
              <a:rPr lang="zh-CN" altLang="zh-CN" dirty="0" smtClean="0"/>
              <a:t>或</a:t>
            </a:r>
            <a:r>
              <a:rPr lang="en-US" altLang="zh-CN" dirty="0" smtClean="0"/>
              <a:t>CLONE_THREAD</a:t>
            </a:r>
            <a:r>
              <a:rPr lang="zh-CN" altLang="zh-CN" dirty="0" smtClean="0"/>
              <a:t>被设置，</a:t>
            </a:r>
            <a:r>
              <a:rPr lang="zh-CN" altLang="en-US" dirty="0" smtClean="0"/>
              <a:t>则</a:t>
            </a:r>
            <a:r>
              <a:rPr lang="zh-CN" altLang="zh-CN" dirty="0" smtClean="0"/>
              <a:t>用</a:t>
            </a:r>
            <a:r>
              <a:rPr lang="en-US" altLang="zh-CN" dirty="0" smtClean="0"/>
              <a:t>current-&gt;</a:t>
            </a:r>
            <a:r>
              <a:rPr lang="en-US" altLang="zh-CN" dirty="0" err="1" smtClean="0"/>
              <a:t>real_parent</a:t>
            </a:r>
            <a:r>
              <a:rPr lang="zh-CN" altLang="zh-CN" dirty="0" smtClean="0"/>
              <a:t>初始化</a:t>
            </a:r>
            <a:r>
              <a:rPr lang="en-US" altLang="zh-CN" dirty="0" err="1" smtClean="0"/>
              <a:t>tsk</a:t>
            </a:r>
            <a:r>
              <a:rPr lang="en-US" altLang="zh-CN" dirty="0" smtClean="0"/>
              <a:t>-&gt;</a:t>
            </a:r>
            <a:r>
              <a:rPr lang="en-US" altLang="zh-CN" dirty="0" err="1" smtClean="0"/>
              <a:t>real_parent</a:t>
            </a:r>
            <a:r>
              <a:rPr lang="zh-CN" altLang="zh-CN" dirty="0" smtClean="0"/>
              <a:t>和</a:t>
            </a:r>
            <a:r>
              <a:rPr lang="en-US" altLang="zh-CN" dirty="0" err="1" smtClean="0"/>
              <a:t>tsk</a:t>
            </a:r>
            <a:r>
              <a:rPr lang="en-US" altLang="zh-CN" dirty="0" smtClean="0"/>
              <a:t>-&gt;parent(</a:t>
            </a:r>
            <a:r>
              <a:rPr lang="zh-CN" altLang="zh-CN" dirty="0" smtClean="0"/>
              <a:t>即子进程的父进程是当前进程的父进程</a:t>
            </a:r>
            <a:r>
              <a:rPr lang="en-US" altLang="zh-CN" dirty="0" smtClean="0"/>
              <a:t>)</a:t>
            </a:r>
            <a:endParaRPr lang="zh-CN" altLang="zh-CN" dirty="0" smtClean="0"/>
          </a:p>
          <a:p>
            <a:pPr lvl="1"/>
            <a:r>
              <a:rPr lang="zh-CN" altLang="zh-CN" dirty="0" smtClean="0"/>
              <a:t>否则，</a:t>
            </a:r>
            <a:r>
              <a:rPr lang="en-US" altLang="zh-CN" dirty="0" err="1" smtClean="0"/>
              <a:t>tsk</a:t>
            </a:r>
            <a:r>
              <a:rPr lang="en-US" altLang="zh-CN" dirty="0" smtClean="0"/>
              <a:t>-&gt;</a:t>
            </a:r>
            <a:r>
              <a:rPr lang="en-US" altLang="zh-CN" dirty="0" err="1" smtClean="0"/>
              <a:t>real_parent</a:t>
            </a:r>
            <a:r>
              <a:rPr lang="zh-CN" altLang="zh-CN" dirty="0" smtClean="0"/>
              <a:t>和</a:t>
            </a:r>
            <a:r>
              <a:rPr lang="en-US" altLang="zh-CN" dirty="0" err="1" smtClean="0"/>
              <a:t>tsk</a:t>
            </a:r>
            <a:r>
              <a:rPr lang="en-US" altLang="zh-CN" dirty="0" smtClean="0"/>
              <a:t>-&gt;parent</a:t>
            </a:r>
            <a:r>
              <a:rPr lang="zh-CN" altLang="zh-CN" dirty="0" smtClean="0"/>
              <a:t>为当前进程</a:t>
            </a:r>
          </a:p>
          <a:p>
            <a:r>
              <a:rPr lang="zh-CN" altLang="zh-CN" dirty="0" smtClean="0"/>
              <a:t>执行</a:t>
            </a:r>
            <a:r>
              <a:rPr lang="en-US" altLang="zh-CN" dirty="0" smtClean="0"/>
              <a:t>SET_LINKS</a:t>
            </a:r>
            <a:r>
              <a:rPr lang="zh-CN" altLang="zh-CN" dirty="0" smtClean="0"/>
              <a:t>，将新进程描述符插入进程链表</a:t>
            </a:r>
          </a:p>
          <a:p>
            <a:r>
              <a:rPr lang="zh-CN" altLang="zh-CN" dirty="0" smtClean="0"/>
              <a:t>如果子进程必须被跟踪，将</a:t>
            </a:r>
            <a:r>
              <a:rPr lang="en-US" altLang="zh-CN" dirty="0" smtClean="0"/>
              <a:t>current-&gt;parent</a:t>
            </a:r>
            <a:r>
              <a:rPr lang="zh-CN" altLang="zh-CN" dirty="0" smtClean="0"/>
              <a:t>设置为</a:t>
            </a:r>
            <a:r>
              <a:rPr lang="en-US" altLang="zh-CN" dirty="0" err="1" smtClean="0"/>
              <a:t>tsk</a:t>
            </a:r>
            <a:r>
              <a:rPr lang="en-US" altLang="zh-CN" dirty="0" smtClean="0"/>
              <a:t>-&gt;parent</a:t>
            </a:r>
            <a:endParaRPr lang="zh-CN" altLang="zh-CN" dirty="0" smtClean="0"/>
          </a:p>
          <a:p>
            <a:endParaRPr lang="zh-CN" altLang="zh-CN" sz="2400" dirty="0" smtClean="0"/>
          </a:p>
          <a:p>
            <a:pPr>
              <a:spcBef>
                <a:spcPts val="0"/>
              </a:spcBef>
            </a:pPr>
            <a:endParaRPr lang="zh-CN" altLang="zh-CN" sz="2000" dirty="0" smtClean="0"/>
          </a:p>
          <a:p>
            <a:pPr>
              <a:spcBef>
                <a:spcPts val="0"/>
              </a:spcBef>
            </a:pPr>
            <a:endParaRPr lang="en-US" altLang="zh-CN" sz="2400"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115</a:t>
            </a:fld>
            <a:endParaRPr lang="en-US" altLang="zh-CN"/>
          </a:p>
        </p:txBody>
      </p:sp>
      <p:sp>
        <p:nvSpPr>
          <p:cNvPr id="570370" name="Rectangle 2"/>
          <p:cNvSpPr>
            <a:spLocks noGrp="1" noChangeArrowheads="1"/>
          </p:cNvSpPr>
          <p:nvPr>
            <p:ph type="title"/>
          </p:nvPr>
        </p:nvSpPr>
        <p:spPr/>
        <p:txBody>
          <a:bodyPr/>
          <a:lstStyle/>
          <a:p>
            <a:r>
              <a:rPr lang="en-US" altLang="zh-CN" dirty="0" err="1" smtClean="0"/>
              <a:t>copy_process</a:t>
            </a:r>
            <a:r>
              <a:rPr lang="en-US" altLang="zh-CN" dirty="0" smtClean="0"/>
              <a:t>()</a:t>
            </a:r>
            <a:r>
              <a:rPr lang="zh-CN" altLang="en-US" dirty="0"/>
              <a:t>处理流程</a:t>
            </a:r>
          </a:p>
        </p:txBody>
      </p:sp>
      <p:sp>
        <p:nvSpPr>
          <p:cNvPr id="570371" name="Rectangle 3"/>
          <p:cNvSpPr>
            <a:spLocks noGrp="1" noChangeArrowheads="1"/>
          </p:cNvSpPr>
          <p:nvPr>
            <p:ph type="body" idx="1"/>
          </p:nvPr>
        </p:nvSpPr>
        <p:spPr/>
        <p:txBody>
          <a:bodyPr/>
          <a:lstStyle/>
          <a:p>
            <a:r>
              <a:rPr lang="zh-CN" altLang="en-US" dirty="0" smtClean="0"/>
              <a:t>设置进程组相关信息</a:t>
            </a:r>
            <a:endParaRPr lang="en-US" altLang="zh-CN" dirty="0" smtClean="0"/>
          </a:p>
          <a:p>
            <a:pPr lvl="1"/>
            <a:r>
              <a:rPr lang="zh-CN" altLang="en-US" dirty="0" smtClean="0"/>
              <a:t>若</a:t>
            </a:r>
            <a:r>
              <a:rPr lang="zh-CN" altLang="zh-CN" dirty="0" smtClean="0"/>
              <a:t>子进程是线程组的领头进程（</a:t>
            </a:r>
            <a:r>
              <a:rPr lang="en-US" altLang="zh-CN" dirty="0" smtClean="0"/>
              <a:t>CLONE_THREAD=0</a:t>
            </a:r>
            <a:r>
              <a:rPr lang="zh-CN" altLang="zh-CN" dirty="0" smtClean="0"/>
              <a:t>）</a:t>
            </a:r>
          </a:p>
          <a:p>
            <a:pPr lvl="2"/>
            <a:r>
              <a:rPr lang="zh-CN" altLang="zh-CN" dirty="0" smtClean="0"/>
              <a:t>将</a:t>
            </a:r>
            <a:r>
              <a:rPr lang="en-US" altLang="zh-CN" dirty="0" err="1" smtClean="0"/>
              <a:t>tsk</a:t>
            </a:r>
            <a:r>
              <a:rPr lang="en-US" altLang="zh-CN" dirty="0" smtClean="0"/>
              <a:t>-&gt;</a:t>
            </a:r>
            <a:r>
              <a:rPr lang="en-US" altLang="zh-CN" dirty="0" err="1" smtClean="0"/>
              <a:t>tgid</a:t>
            </a:r>
            <a:r>
              <a:rPr lang="zh-CN" altLang="zh-CN" dirty="0" smtClean="0"/>
              <a:t>设置为</a:t>
            </a:r>
            <a:r>
              <a:rPr lang="en-US" altLang="zh-CN" dirty="0" err="1" smtClean="0"/>
              <a:t>tsk</a:t>
            </a:r>
            <a:r>
              <a:rPr lang="en-US" altLang="zh-CN" dirty="0" smtClean="0"/>
              <a:t>-&gt;</a:t>
            </a:r>
            <a:r>
              <a:rPr lang="en-US" altLang="zh-CN" dirty="0" err="1" smtClean="0"/>
              <a:t>pid</a:t>
            </a:r>
            <a:endParaRPr lang="zh-CN" altLang="zh-CN" dirty="0" smtClean="0"/>
          </a:p>
          <a:p>
            <a:pPr lvl="2"/>
            <a:r>
              <a:rPr lang="zh-CN" altLang="zh-CN" dirty="0" smtClean="0"/>
              <a:t>将</a:t>
            </a:r>
            <a:r>
              <a:rPr lang="en-US" altLang="zh-CN" dirty="0" err="1" smtClean="0"/>
              <a:t>tsk</a:t>
            </a:r>
            <a:r>
              <a:rPr lang="en-US" altLang="zh-CN" dirty="0" smtClean="0"/>
              <a:t>-&gt;group-leader</a:t>
            </a:r>
            <a:r>
              <a:rPr lang="zh-CN" altLang="zh-CN" dirty="0" smtClean="0"/>
              <a:t>设置为</a:t>
            </a:r>
            <a:r>
              <a:rPr lang="en-US" altLang="zh-CN" dirty="0" err="1" smtClean="0"/>
              <a:t>tsk</a:t>
            </a:r>
            <a:endParaRPr lang="zh-CN" altLang="zh-CN" dirty="0" smtClean="0"/>
          </a:p>
          <a:p>
            <a:r>
              <a:rPr lang="zh-CN" altLang="zh-CN" dirty="0" smtClean="0"/>
              <a:t>将新进程描述符的</a:t>
            </a:r>
            <a:r>
              <a:rPr lang="en-US" altLang="zh-CN" dirty="0" smtClean="0"/>
              <a:t>PID</a:t>
            </a:r>
            <a:r>
              <a:rPr lang="zh-CN" altLang="zh-CN" dirty="0" smtClean="0"/>
              <a:t>插入到</a:t>
            </a:r>
            <a:r>
              <a:rPr lang="en-US" altLang="zh-CN" dirty="0" err="1" smtClean="0"/>
              <a:t>pid</a:t>
            </a:r>
            <a:r>
              <a:rPr lang="zh-CN" altLang="zh-CN" dirty="0" smtClean="0"/>
              <a:t>散列表</a:t>
            </a:r>
            <a:endParaRPr lang="en-US" altLang="zh-CN" dirty="0" smtClean="0"/>
          </a:p>
          <a:p>
            <a:pPr lvl="1"/>
            <a:r>
              <a:rPr lang="zh-CN" altLang="zh-CN" dirty="0" smtClean="0"/>
              <a:t>调用</a:t>
            </a:r>
            <a:r>
              <a:rPr lang="en-US" altLang="zh-CN" dirty="0" err="1" smtClean="0"/>
              <a:t>attach_pid</a:t>
            </a:r>
            <a:r>
              <a:rPr lang="en-US" altLang="zh-CN" dirty="0" smtClean="0"/>
              <a:t>()</a:t>
            </a:r>
            <a:r>
              <a:rPr lang="zh-CN" altLang="zh-CN" dirty="0" smtClean="0"/>
              <a:t>把子进程插入</a:t>
            </a:r>
            <a:r>
              <a:rPr lang="en-US" altLang="zh-CN" dirty="0" err="1" smtClean="0"/>
              <a:t>pid</a:t>
            </a:r>
            <a:r>
              <a:rPr lang="en-US" altLang="zh-CN" dirty="0" smtClean="0"/>
              <a:t>, </a:t>
            </a:r>
            <a:r>
              <a:rPr lang="en-US" altLang="zh-CN" dirty="0" err="1" smtClean="0"/>
              <a:t>tgid</a:t>
            </a:r>
            <a:endParaRPr lang="en-US" altLang="zh-CN" dirty="0" smtClean="0"/>
          </a:p>
          <a:p>
            <a:pPr lvl="1"/>
            <a:r>
              <a:rPr lang="zh-CN" altLang="en-US" dirty="0" smtClean="0"/>
              <a:t>如果是进程组长加入</a:t>
            </a:r>
            <a:r>
              <a:rPr lang="en-US" altLang="zh-CN" dirty="0" err="1" smtClean="0"/>
              <a:t>pgid</a:t>
            </a:r>
            <a:r>
              <a:rPr lang="zh-CN" altLang="en-US" dirty="0" smtClean="0"/>
              <a:t>和</a:t>
            </a:r>
            <a:r>
              <a:rPr lang="en-US" altLang="zh-CN" dirty="0" err="1" smtClean="0"/>
              <a:t>sid</a:t>
            </a:r>
            <a:r>
              <a:rPr lang="zh-CN" altLang="en-US" dirty="0" smtClean="0"/>
              <a:t>表</a:t>
            </a:r>
            <a:endParaRPr lang="zh-CN" altLang="zh-CN" dirty="0" smtClean="0"/>
          </a:p>
          <a:p>
            <a:r>
              <a:rPr lang="zh-CN" altLang="zh-CN" dirty="0" smtClean="0"/>
              <a:t>此时新进程已加入进程集合，递增</a:t>
            </a:r>
            <a:r>
              <a:rPr lang="en-US" altLang="zh-CN" dirty="0" err="1" smtClean="0"/>
              <a:t>nr_threads</a:t>
            </a:r>
            <a:r>
              <a:rPr lang="zh-CN" altLang="zh-CN" dirty="0" smtClean="0"/>
              <a:t>及</a:t>
            </a:r>
            <a:r>
              <a:rPr lang="en-US" altLang="zh-CN" dirty="0" err="1" smtClean="0"/>
              <a:t>total_forks</a:t>
            </a:r>
            <a:r>
              <a:rPr lang="zh-CN" altLang="zh-CN" dirty="0" smtClean="0"/>
              <a:t>变量的值</a:t>
            </a:r>
          </a:p>
          <a:p>
            <a:r>
              <a:rPr lang="zh-CN" altLang="zh-CN" dirty="0" smtClean="0"/>
              <a:t>终止并返回子进程描述符指针</a:t>
            </a:r>
            <a:r>
              <a:rPr lang="en-US" altLang="zh-CN" dirty="0" err="1" smtClean="0"/>
              <a:t>tsk</a:t>
            </a:r>
            <a:endParaRPr lang="en-US" altLang="zh-CN" sz="2400"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116</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11969" name="Picture 1"/>
          <p:cNvPicPr>
            <a:picLocks noChangeAspect="1" noChangeArrowheads="1"/>
          </p:cNvPicPr>
          <p:nvPr/>
        </p:nvPicPr>
        <p:blipFill>
          <a:blip r:embed="rId2" cstate="print"/>
          <a:srcRect/>
          <a:stretch>
            <a:fillRect/>
          </a:stretch>
        </p:blipFill>
        <p:spPr bwMode="auto">
          <a:xfrm>
            <a:off x="577652" y="2073424"/>
            <a:ext cx="8528141" cy="2915232"/>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117</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77506" name="Picture 2"/>
          <p:cNvPicPr>
            <a:picLocks noChangeAspect="1" noChangeArrowheads="1"/>
          </p:cNvPicPr>
          <p:nvPr/>
        </p:nvPicPr>
        <p:blipFill>
          <a:blip r:embed="rId2" cstate="print"/>
          <a:srcRect/>
          <a:stretch>
            <a:fillRect/>
          </a:stretch>
        </p:blipFill>
        <p:spPr bwMode="auto">
          <a:xfrm>
            <a:off x="632768" y="2060848"/>
            <a:ext cx="8460432" cy="3527200"/>
          </a:xfrm>
          <a:prstGeom prst="rect">
            <a:avLst/>
          </a:prstGeom>
          <a:noFill/>
          <a:ln w="9525">
            <a:noFill/>
            <a:miter lim="800000"/>
            <a:headEnd/>
            <a:tailEnd/>
          </a:ln>
        </p:spPr>
      </p:pic>
      <p:sp>
        <p:nvSpPr>
          <p:cNvPr id="9" name="AutoShape 65"/>
          <p:cNvSpPr>
            <a:spLocks noChangeArrowheads="1"/>
          </p:cNvSpPr>
          <p:nvPr/>
        </p:nvSpPr>
        <p:spPr bwMode="auto">
          <a:xfrm>
            <a:off x="5220072" y="4293096"/>
            <a:ext cx="3239963" cy="800699"/>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复制当前进程的</a:t>
            </a:r>
            <a:r>
              <a:rPr lang="en-US" altLang="zh-CN" sz="1600" b="1" dirty="0" smtClean="0">
                <a:solidFill>
                  <a:srgbClr val="0000FF"/>
                </a:solidFill>
              </a:rPr>
              <a:t>PCB</a:t>
            </a:r>
            <a:endParaRPr lang="zh-CN" altLang="en-US" b="1" dirty="0">
              <a:solidFill>
                <a:srgbClr val="0000FF"/>
              </a:solidFill>
            </a:endParaRPr>
          </a:p>
        </p:txBody>
      </p:sp>
    </p:spTree>
  </p:cSld>
  <p:clrMapOvr>
    <a:masterClrMapping/>
  </p:clrMapOvr>
  <p:transition spd="med">
    <p:wedg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118</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78530" name="Picture 2"/>
          <p:cNvPicPr>
            <a:picLocks noChangeAspect="1" noChangeArrowheads="1"/>
          </p:cNvPicPr>
          <p:nvPr/>
        </p:nvPicPr>
        <p:blipFill>
          <a:blip r:embed="rId2" cstate="print"/>
          <a:srcRect/>
          <a:stretch>
            <a:fillRect/>
          </a:stretch>
        </p:blipFill>
        <p:spPr bwMode="auto">
          <a:xfrm>
            <a:off x="607368" y="1844824"/>
            <a:ext cx="8508863" cy="3744416"/>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119</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10945" name="Picture 1"/>
          <p:cNvPicPr>
            <a:picLocks noChangeAspect="1" noChangeArrowheads="1"/>
          </p:cNvPicPr>
          <p:nvPr/>
        </p:nvPicPr>
        <p:blipFill>
          <a:blip r:embed="rId2" cstate="print"/>
          <a:srcRect/>
          <a:stretch>
            <a:fillRect/>
          </a:stretch>
        </p:blipFill>
        <p:spPr bwMode="auto">
          <a:xfrm>
            <a:off x="586160" y="2128540"/>
            <a:ext cx="8505945" cy="3240360"/>
          </a:xfrm>
          <a:prstGeom prst="rect">
            <a:avLst/>
          </a:prstGeom>
          <a:noFill/>
          <a:ln w="9525">
            <a:noFill/>
            <a:miter lim="800000"/>
            <a:headEnd/>
            <a:tailEnd/>
          </a:ln>
        </p:spPr>
      </p:pic>
      <p:sp>
        <p:nvSpPr>
          <p:cNvPr id="7" name="AutoShape 65"/>
          <p:cNvSpPr>
            <a:spLocks noChangeArrowheads="1"/>
          </p:cNvSpPr>
          <p:nvPr/>
        </p:nvSpPr>
        <p:spPr bwMode="auto">
          <a:xfrm>
            <a:off x="3347864" y="4862697"/>
            <a:ext cx="3239963" cy="294495"/>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标记子进程尚未执行</a:t>
            </a:r>
            <a:r>
              <a:rPr lang="en-US" altLang="zh-CN" sz="1600" b="1" dirty="0" err="1" smtClean="0">
                <a:solidFill>
                  <a:srgbClr val="0000FF"/>
                </a:solidFill>
              </a:rPr>
              <a:t>execvc</a:t>
            </a:r>
            <a:r>
              <a:rPr lang="en-US" altLang="zh-CN" sz="1600" b="1" dirty="0" smtClean="0">
                <a:solidFill>
                  <a:srgbClr val="0000FF"/>
                </a:solidFill>
              </a:rPr>
              <a:t>()</a:t>
            </a:r>
            <a:endParaRPr lang="zh-CN" altLang="en-US" b="1" dirty="0">
              <a:solidFill>
                <a:srgbClr val="0000FF"/>
              </a:solidFill>
            </a:endParaRPr>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59DE883-639B-434C-ABE2-32816B57F10D}" type="slidenum">
              <a:rPr lang="en-US" altLang="zh-CN"/>
              <a:pPr/>
              <a:t>12</a:t>
            </a:fld>
            <a:endParaRPr lang="en-US" altLang="zh-CN"/>
          </a:p>
        </p:txBody>
      </p:sp>
      <p:sp>
        <p:nvSpPr>
          <p:cNvPr id="636930" name="Rectangle 2"/>
          <p:cNvSpPr>
            <a:spLocks noGrp="1" noChangeArrowheads="1"/>
          </p:cNvSpPr>
          <p:nvPr>
            <p:ph type="title"/>
          </p:nvPr>
        </p:nvSpPr>
        <p:spPr/>
        <p:txBody>
          <a:bodyPr/>
          <a:lstStyle/>
          <a:p>
            <a:r>
              <a:rPr lang="en-US" altLang="zh-CN" dirty="0"/>
              <a:t>Linux 2.6</a:t>
            </a:r>
            <a:r>
              <a:rPr lang="zh-CN" altLang="en-US" dirty="0" smtClean="0"/>
              <a:t>内核通用链表的新</a:t>
            </a:r>
            <a:r>
              <a:rPr lang="zh-CN" altLang="en-US" dirty="0"/>
              <a:t>特性</a:t>
            </a:r>
          </a:p>
        </p:txBody>
      </p:sp>
      <p:sp>
        <p:nvSpPr>
          <p:cNvPr id="636931" name="Rectangle 3"/>
          <p:cNvSpPr>
            <a:spLocks noGrp="1" noChangeArrowheads="1"/>
          </p:cNvSpPr>
          <p:nvPr>
            <p:ph type="body" idx="1"/>
          </p:nvPr>
        </p:nvSpPr>
        <p:spPr/>
        <p:txBody>
          <a:bodyPr/>
          <a:lstStyle/>
          <a:p>
            <a:r>
              <a:rPr lang="en-US" altLang="zh-CN" dirty="0"/>
              <a:t>HASH</a:t>
            </a:r>
            <a:r>
              <a:rPr lang="zh-CN" altLang="en-US" dirty="0"/>
              <a:t>链表</a:t>
            </a:r>
            <a:r>
              <a:rPr lang="en-US" altLang="zh-CN" dirty="0"/>
              <a:t>(</a:t>
            </a:r>
            <a:r>
              <a:rPr lang="en-US" altLang="zh-CN" dirty="0" err="1"/>
              <a:t>hlist</a:t>
            </a:r>
            <a:r>
              <a:rPr lang="en-US" altLang="zh-CN" dirty="0"/>
              <a:t>)</a:t>
            </a:r>
          </a:p>
          <a:p>
            <a:pPr lvl="1"/>
            <a:r>
              <a:rPr lang="zh-CN" altLang="en-US" dirty="0">
                <a:solidFill>
                  <a:srgbClr val="FF0000"/>
                </a:solidFill>
              </a:rPr>
              <a:t>单指针表头</a:t>
            </a:r>
            <a:r>
              <a:rPr lang="zh-CN" altLang="en-US" dirty="0"/>
              <a:t>双循环</a:t>
            </a:r>
            <a:r>
              <a:rPr lang="zh-CN" altLang="en-US" dirty="0" smtClean="0"/>
              <a:t>链表</a:t>
            </a:r>
            <a:endParaRPr lang="en-US" altLang="zh-CN" dirty="0" smtClean="0"/>
          </a:p>
          <a:p>
            <a:pPr lvl="2"/>
            <a:r>
              <a:rPr lang="zh-CN" altLang="en-US" dirty="0" smtClean="0"/>
              <a:t>表</a:t>
            </a:r>
            <a:r>
              <a:rPr lang="zh-CN" altLang="en-US" dirty="0"/>
              <a:t>头仅有一个指向首节点的指针，而没有指向尾节点的</a:t>
            </a:r>
            <a:r>
              <a:rPr lang="zh-CN" altLang="en-US" dirty="0" smtClean="0"/>
              <a:t>指针</a:t>
            </a:r>
            <a:endParaRPr lang="zh-CN" altLang="en-US" dirty="0"/>
          </a:p>
          <a:p>
            <a:pPr lvl="2"/>
            <a:r>
              <a:rPr lang="zh-CN" altLang="en-US" dirty="0" smtClean="0"/>
              <a:t>在</a:t>
            </a:r>
            <a:r>
              <a:rPr lang="zh-CN" altLang="en-US" dirty="0"/>
              <a:t>可能是海量的</a:t>
            </a:r>
            <a:r>
              <a:rPr lang="en-US" altLang="zh-CN" dirty="0"/>
              <a:t>HASH</a:t>
            </a:r>
            <a:r>
              <a:rPr lang="zh-CN" altLang="en-US" dirty="0"/>
              <a:t>表中存储的表头就能减少一半的空间</a:t>
            </a:r>
            <a:r>
              <a:rPr lang="zh-CN" altLang="en-US" dirty="0" smtClean="0"/>
              <a:t>消耗</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4227390736"/>
      </p:ext>
    </p:extLst>
  </p:cSld>
  <p:clrMapOvr>
    <a:masterClrMapping/>
  </p:clrMapOvr>
  <p:transition spd="med">
    <p:wedg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120</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09921" name="Picture 1"/>
          <p:cNvPicPr>
            <a:picLocks noChangeAspect="1" noChangeArrowheads="1"/>
          </p:cNvPicPr>
          <p:nvPr/>
        </p:nvPicPr>
        <p:blipFill>
          <a:blip r:embed="rId2" cstate="print"/>
          <a:srcRect/>
          <a:stretch>
            <a:fillRect/>
          </a:stretch>
        </p:blipFill>
        <p:spPr bwMode="auto">
          <a:xfrm>
            <a:off x="620068" y="2060848"/>
            <a:ext cx="8460432" cy="3296272"/>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121</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79554" name="Picture 2"/>
          <p:cNvPicPr>
            <a:picLocks noChangeAspect="1" noChangeArrowheads="1"/>
          </p:cNvPicPr>
          <p:nvPr/>
        </p:nvPicPr>
        <p:blipFill>
          <a:blip r:embed="rId2" cstate="print"/>
          <a:srcRect/>
          <a:stretch>
            <a:fillRect/>
          </a:stretch>
        </p:blipFill>
        <p:spPr bwMode="auto">
          <a:xfrm>
            <a:off x="666676" y="2073547"/>
            <a:ext cx="8388424" cy="3367889"/>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122</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08897" name="Picture 1"/>
          <p:cNvPicPr>
            <a:picLocks noChangeAspect="1" noChangeArrowheads="1"/>
          </p:cNvPicPr>
          <p:nvPr/>
        </p:nvPicPr>
        <p:blipFill>
          <a:blip r:embed="rId2" cstate="print"/>
          <a:srcRect/>
          <a:stretch>
            <a:fillRect/>
          </a:stretch>
        </p:blipFill>
        <p:spPr bwMode="auto">
          <a:xfrm>
            <a:off x="1331640" y="1772816"/>
            <a:ext cx="6768752" cy="4276959"/>
          </a:xfrm>
          <a:prstGeom prst="rect">
            <a:avLst/>
          </a:prstGeom>
          <a:noFill/>
          <a:ln w="9525">
            <a:noFill/>
            <a:miter lim="800000"/>
            <a:headEnd/>
            <a:tailEnd/>
          </a:ln>
        </p:spPr>
      </p:pic>
      <p:sp>
        <p:nvSpPr>
          <p:cNvPr id="7" name="AutoShape 65"/>
          <p:cNvSpPr>
            <a:spLocks noChangeArrowheads="1"/>
          </p:cNvSpPr>
          <p:nvPr/>
        </p:nvSpPr>
        <p:spPr bwMode="auto">
          <a:xfrm>
            <a:off x="5902861" y="3639771"/>
            <a:ext cx="2197531" cy="271524"/>
          </a:xfrm>
          <a:prstGeom prst="wedgeRectCallout">
            <a:avLst>
              <a:gd name="adj1" fmla="val -75164"/>
              <a:gd name="adj2" fmla="val 60937"/>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判断是否为线程组</a:t>
            </a:r>
            <a:endParaRPr lang="zh-CN" altLang="en-US" b="1" dirty="0">
              <a:solidFill>
                <a:srgbClr val="0000FF"/>
              </a:solidFill>
            </a:endParaRPr>
          </a:p>
        </p:txBody>
      </p:sp>
    </p:spTree>
  </p:cSld>
  <p:clrMapOvr>
    <a:masterClrMapping/>
  </p:clrMapOvr>
  <p:transition spd="med">
    <p:wedg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123</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80578" name="Picture 2"/>
          <p:cNvPicPr>
            <a:picLocks noChangeAspect="1" noChangeArrowheads="1"/>
          </p:cNvPicPr>
          <p:nvPr/>
        </p:nvPicPr>
        <p:blipFill>
          <a:blip r:embed="rId2" cstate="print"/>
          <a:srcRect/>
          <a:stretch>
            <a:fillRect/>
          </a:stretch>
        </p:blipFill>
        <p:spPr bwMode="auto">
          <a:xfrm>
            <a:off x="1115615" y="1340768"/>
            <a:ext cx="7473657" cy="5373217"/>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124</a:t>
            </a:fld>
            <a:endParaRPr lang="en-US" altLang="zh-CN" dirty="0"/>
          </a:p>
        </p:txBody>
      </p:sp>
      <p:pic>
        <p:nvPicPr>
          <p:cNvPr id="154626" name="Picture 2"/>
          <p:cNvPicPr>
            <a:picLocks noChangeAspect="1" noChangeArrowheads="1"/>
          </p:cNvPicPr>
          <p:nvPr/>
        </p:nvPicPr>
        <p:blipFill>
          <a:blip r:embed="rId2" cstate="print"/>
          <a:srcRect/>
          <a:stretch>
            <a:fillRect/>
          </a:stretch>
        </p:blipFill>
        <p:spPr bwMode="auto">
          <a:xfrm>
            <a:off x="611560" y="1628800"/>
            <a:ext cx="8486657" cy="4320480"/>
          </a:xfrm>
          <a:prstGeom prst="rect">
            <a:avLst/>
          </a:prstGeom>
          <a:noFill/>
          <a:ln w="9525">
            <a:noFill/>
            <a:miter lim="800000"/>
            <a:headEnd/>
            <a:tailEnd/>
          </a:ln>
          <a:effectLst/>
        </p:spPr>
      </p:pic>
      <p:sp>
        <p:nvSpPr>
          <p:cNvPr id="6" name="Oval 8"/>
          <p:cNvSpPr>
            <a:spLocks noChangeArrowheads="1"/>
          </p:cNvSpPr>
          <p:nvPr/>
        </p:nvSpPr>
        <p:spPr bwMode="auto">
          <a:xfrm>
            <a:off x="1000100" y="2285992"/>
            <a:ext cx="7286676" cy="476071"/>
          </a:xfrm>
          <a:prstGeom prst="ellipse">
            <a:avLst/>
          </a:prstGeom>
          <a:noFill/>
          <a:ln w="38100">
            <a:solidFill>
              <a:srgbClr val="FF0D0D"/>
            </a:solidFill>
            <a:prstDash val="sysDot"/>
            <a:round/>
            <a:headEnd/>
            <a:tailEnd/>
          </a:ln>
          <a:effectLst/>
        </p:spPr>
        <p:txBody>
          <a:bodyPr wrap="square" anchor="ctr">
            <a:spAutoFit/>
          </a:bodyPr>
          <a:lstStyle/>
          <a:p>
            <a:endParaRPr lang="zh-CN" altLang="en-US" sz="1600" dirty="0"/>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125</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06849" name="Picture 1"/>
          <p:cNvPicPr>
            <a:picLocks noChangeAspect="1" noChangeArrowheads="1"/>
          </p:cNvPicPr>
          <p:nvPr/>
        </p:nvPicPr>
        <p:blipFill>
          <a:blip r:embed="rId2" cstate="print"/>
          <a:srcRect/>
          <a:stretch>
            <a:fillRect/>
          </a:stretch>
        </p:blipFill>
        <p:spPr bwMode="auto">
          <a:xfrm>
            <a:off x="611560" y="2276872"/>
            <a:ext cx="8496567" cy="2232248"/>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copy_process</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126</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81602" name="Picture 2"/>
          <p:cNvPicPr>
            <a:picLocks noChangeAspect="1" noChangeArrowheads="1"/>
          </p:cNvPicPr>
          <p:nvPr/>
        </p:nvPicPr>
        <p:blipFill>
          <a:blip r:embed="rId2" cstate="print"/>
          <a:srcRect/>
          <a:stretch>
            <a:fillRect/>
          </a:stretch>
        </p:blipFill>
        <p:spPr bwMode="auto">
          <a:xfrm>
            <a:off x="598860" y="1328068"/>
            <a:ext cx="8460432" cy="5449341"/>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copy_thread</a:t>
            </a:r>
            <a:r>
              <a:rPr lang="en-US" altLang="zh-CN" dirty="0" smtClean="0"/>
              <a:t>()</a:t>
            </a:r>
            <a:r>
              <a:rPr lang="zh-CN" altLang="en-US" dirty="0" smtClean="0"/>
              <a:t>说明</a:t>
            </a:r>
            <a:endParaRPr lang="zh-CN" altLang="en-US" dirty="0"/>
          </a:p>
        </p:txBody>
      </p:sp>
      <p:sp>
        <p:nvSpPr>
          <p:cNvPr id="3" name="内容占位符 2"/>
          <p:cNvSpPr>
            <a:spLocks noGrp="1"/>
          </p:cNvSpPr>
          <p:nvPr>
            <p:ph idx="1"/>
          </p:nvPr>
        </p:nvSpPr>
        <p:spPr/>
        <p:txBody>
          <a:bodyPr/>
          <a:lstStyle/>
          <a:p>
            <a:pPr>
              <a:spcBef>
                <a:spcPts val="300"/>
              </a:spcBef>
            </a:pPr>
            <a:r>
              <a:rPr lang="zh-CN" altLang="en-US" dirty="0" smtClean="0"/>
              <a:t>设置子进程内核栈</a:t>
            </a:r>
            <a:r>
              <a:rPr lang="en-US" altLang="zh-CN" dirty="0" smtClean="0"/>
              <a:t>(</a:t>
            </a:r>
            <a:r>
              <a:rPr lang="en-US" altLang="zh-CN" dirty="0" err="1" smtClean="0"/>
              <a:t>thread_info</a:t>
            </a:r>
            <a:r>
              <a:rPr lang="en-US" altLang="zh-CN" dirty="0" smtClean="0"/>
              <a:t>)</a:t>
            </a:r>
            <a:r>
              <a:rPr lang="zh-CN" altLang="en-US" dirty="0" smtClean="0"/>
              <a:t>及内核态相关寄存器</a:t>
            </a:r>
            <a:endParaRPr lang="en-US" altLang="zh-CN" dirty="0" smtClean="0"/>
          </a:p>
          <a:p>
            <a:pPr>
              <a:spcBef>
                <a:spcPts val="300"/>
              </a:spcBef>
            </a:pPr>
            <a:r>
              <a:rPr lang="zh-CN" altLang="en-US" dirty="0" smtClean="0"/>
              <a:t>堆栈中有完整路线，指明父进程通过系统调用进入内核空间的过程</a:t>
            </a:r>
            <a:endParaRPr lang="en-US" altLang="zh-CN" dirty="0" smtClean="0"/>
          </a:p>
          <a:p>
            <a:pPr>
              <a:spcBef>
                <a:spcPts val="300"/>
              </a:spcBef>
            </a:pPr>
            <a:r>
              <a:rPr lang="zh-CN" altLang="en-US" dirty="0" smtClean="0"/>
              <a:t>子进程退出时需要按照完整路线返回</a:t>
            </a:r>
            <a:endParaRPr lang="en-US" altLang="zh-CN" dirty="0" smtClean="0"/>
          </a:p>
          <a:p>
            <a:pPr>
              <a:spcBef>
                <a:spcPts val="300"/>
              </a:spcBef>
            </a:pPr>
            <a:r>
              <a:rPr lang="en-US" altLang="zh-CN" dirty="0" err="1" smtClean="0">
                <a:solidFill>
                  <a:srgbClr val="FF0000"/>
                </a:solidFill>
              </a:rPr>
              <a:t>struct</a:t>
            </a:r>
            <a:r>
              <a:rPr lang="en-US" altLang="zh-CN" dirty="0" smtClean="0">
                <a:solidFill>
                  <a:srgbClr val="FF0000"/>
                </a:solidFill>
              </a:rPr>
              <a:t> </a:t>
            </a:r>
            <a:r>
              <a:rPr lang="en-US" altLang="zh-CN" dirty="0" err="1" smtClean="0">
                <a:solidFill>
                  <a:srgbClr val="FF0000"/>
                </a:solidFill>
              </a:rPr>
              <a:t>pt_regs</a:t>
            </a:r>
            <a:r>
              <a:rPr lang="en-US" altLang="zh-CN" dirty="0" smtClean="0">
                <a:solidFill>
                  <a:srgbClr val="FF0000"/>
                </a:solidFill>
              </a:rPr>
              <a:t> * </a:t>
            </a:r>
            <a:r>
              <a:rPr lang="en-US" altLang="zh-CN" dirty="0" err="1" smtClean="0">
                <a:solidFill>
                  <a:srgbClr val="FF0000"/>
                </a:solidFill>
              </a:rPr>
              <a:t>regs</a:t>
            </a:r>
            <a:r>
              <a:rPr lang="zh-CN" altLang="en-US" dirty="0" smtClean="0">
                <a:solidFill>
                  <a:srgbClr val="FF0000"/>
                </a:solidFill>
              </a:rPr>
              <a:t>结构</a:t>
            </a:r>
            <a:r>
              <a:rPr lang="zh-CN" altLang="en-US" dirty="0" smtClean="0"/>
              <a:t>存放着进入内核空间前各寄存器的内容</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127</a:t>
            </a:fld>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copy_thread</a:t>
            </a:r>
            <a:r>
              <a:rPr lang="en-US" altLang="zh-CN" dirty="0" smtClean="0"/>
              <a:t>()</a:t>
            </a:r>
            <a:r>
              <a:rPr lang="zh-CN" altLang="en-US" dirty="0" smtClean="0"/>
              <a:t>处理流程</a:t>
            </a:r>
            <a:endParaRPr lang="zh-CN" altLang="en-US" dirty="0"/>
          </a:p>
        </p:txBody>
      </p:sp>
      <p:sp>
        <p:nvSpPr>
          <p:cNvPr id="3" name="内容占位符 2"/>
          <p:cNvSpPr>
            <a:spLocks noGrp="1"/>
          </p:cNvSpPr>
          <p:nvPr>
            <p:ph idx="1"/>
          </p:nvPr>
        </p:nvSpPr>
        <p:spPr/>
        <p:txBody>
          <a:bodyPr/>
          <a:lstStyle/>
          <a:p>
            <a:pPr>
              <a:spcBef>
                <a:spcPts val="300"/>
              </a:spcBef>
            </a:pPr>
            <a:r>
              <a:rPr lang="zh-CN" altLang="en-US" dirty="0" smtClean="0"/>
              <a:t>设置子进程的</a:t>
            </a:r>
            <a:r>
              <a:rPr lang="en-US" altLang="zh-CN" dirty="0" err="1" smtClean="0"/>
              <a:t>thread_struct</a:t>
            </a:r>
            <a:endParaRPr lang="en-US" altLang="zh-CN" dirty="0" smtClean="0"/>
          </a:p>
          <a:p>
            <a:pPr lvl="1">
              <a:spcBef>
                <a:spcPts val="300"/>
              </a:spcBef>
            </a:pPr>
            <a:r>
              <a:rPr lang="zh-CN" altLang="en-US" dirty="0" smtClean="0"/>
              <a:t> </a:t>
            </a:r>
            <a:r>
              <a:rPr lang="en-US" altLang="zh-CN" dirty="0" err="1" smtClean="0"/>
              <a:t>esp</a:t>
            </a:r>
            <a:r>
              <a:rPr lang="en-US" altLang="zh-CN" dirty="0"/>
              <a:t>/</a:t>
            </a:r>
            <a:r>
              <a:rPr lang="en-US" altLang="zh-CN" dirty="0" smtClean="0"/>
              <a:t>esp0</a:t>
            </a:r>
            <a:r>
              <a:rPr lang="zh-CN" altLang="en-US" dirty="0" smtClean="0"/>
              <a:t>：内核栈顶，内核栈底</a:t>
            </a:r>
            <a:endParaRPr lang="en-US" altLang="zh-CN" dirty="0" smtClean="0"/>
          </a:p>
          <a:p>
            <a:pPr lvl="1">
              <a:spcBef>
                <a:spcPts val="300"/>
              </a:spcBef>
            </a:pPr>
            <a:r>
              <a:rPr lang="en-US" altLang="zh-CN" dirty="0" err="1" smtClean="0"/>
              <a:t>eip</a:t>
            </a:r>
            <a:r>
              <a:rPr lang="en-US" altLang="zh-CN" dirty="0" smtClean="0"/>
              <a:t> </a:t>
            </a:r>
            <a:r>
              <a:rPr lang="zh-CN" altLang="en-US" dirty="0" smtClean="0"/>
              <a:t>：</a:t>
            </a:r>
            <a:r>
              <a:rPr lang="en-US" altLang="zh-CN" dirty="0" err="1" smtClean="0"/>
              <a:t>ret_from_fork</a:t>
            </a:r>
            <a:r>
              <a:rPr lang="en-US" altLang="zh-CN" dirty="0" smtClean="0"/>
              <a:t>()</a:t>
            </a:r>
            <a:r>
              <a:rPr lang="zh-CN" altLang="en-US" dirty="0" smtClean="0"/>
              <a:t>的地址 </a:t>
            </a:r>
            <a:r>
              <a:rPr lang="en-US" altLang="zh-CN" dirty="0" smtClean="0"/>
              <a:t>(</a:t>
            </a:r>
            <a:r>
              <a:rPr lang="zh-CN" altLang="en-US" dirty="0" smtClean="0"/>
              <a:t>用户态切到内核态的第一条指令</a:t>
            </a:r>
            <a:r>
              <a:rPr lang="en-US" altLang="zh-CN" dirty="0" smtClean="0"/>
              <a:t>) </a:t>
            </a:r>
          </a:p>
          <a:p>
            <a:pPr lvl="1">
              <a:spcBef>
                <a:spcPts val="300"/>
              </a:spcBef>
            </a:pPr>
            <a:r>
              <a:rPr lang="zh-CN" altLang="en-US" dirty="0" smtClean="0"/>
              <a:t> </a:t>
            </a:r>
            <a:r>
              <a:rPr lang="en-US" altLang="zh-CN" dirty="0" smtClean="0"/>
              <a:t>I/O</a:t>
            </a:r>
            <a:r>
              <a:rPr lang="zh-CN" altLang="en-US" dirty="0" smtClean="0"/>
              <a:t>许可位图 </a:t>
            </a:r>
            <a:r>
              <a:rPr lang="zh-CN" altLang="en-US" dirty="0"/>
              <a:t>：</a:t>
            </a:r>
            <a:r>
              <a:rPr lang="zh-CN" altLang="en-US" dirty="0" smtClean="0"/>
              <a:t>如果父进程有，就拷贝一份过来</a:t>
            </a:r>
            <a:endParaRPr lang="en-US" altLang="zh-CN" dirty="0" smtClean="0"/>
          </a:p>
          <a:p>
            <a:pPr lvl="1">
              <a:spcBef>
                <a:spcPts val="300"/>
              </a:spcBef>
            </a:pPr>
            <a:r>
              <a:rPr lang="en-US" altLang="zh-CN" dirty="0" smtClean="0"/>
              <a:t>TLS </a:t>
            </a:r>
            <a:r>
              <a:rPr lang="zh-CN" altLang="en-US" dirty="0"/>
              <a:t>：</a:t>
            </a:r>
            <a:r>
              <a:rPr lang="zh-CN" altLang="en-US" dirty="0" smtClean="0"/>
              <a:t>如果用户空间提供了</a:t>
            </a:r>
            <a:r>
              <a:rPr lang="en-US" altLang="zh-CN" dirty="0" smtClean="0"/>
              <a:t>TLS</a:t>
            </a:r>
            <a:r>
              <a:rPr lang="zh-CN" altLang="en-US" dirty="0" smtClean="0"/>
              <a:t>段</a:t>
            </a:r>
            <a:r>
              <a:rPr lang="zh-CN" altLang="en-US" dirty="0"/>
              <a:t>，</a:t>
            </a:r>
            <a:r>
              <a:rPr lang="zh-CN" altLang="en-US" dirty="0" smtClean="0"/>
              <a:t>拷贝过来</a:t>
            </a:r>
            <a:endParaRPr lang="en-US" altLang="zh-CN" dirty="0" smtClean="0"/>
          </a:p>
          <a:p>
            <a:pPr>
              <a:spcBef>
                <a:spcPts val="300"/>
              </a:spcBef>
            </a:pPr>
            <a:r>
              <a:rPr lang="zh-CN" altLang="en-US" dirty="0" smtClean="0"/>
              <a:t> 设置子进程的内核栈</a:t>
            </a:r>
            <a:endParaRPr lang="en-US" altLang="zh-CN" dirty="0" smtClean="0"/>
          </a:p>
          <a:p>
            <a:pPr lvl="1">
              <a:spcBef>
                <a:spcPts val="300"/>
              </a:spcBef>
            </a:pPr>
            <a:r>
              <a:rPr lang="en-US" altLang="zh-CN" dirty="0" err="1" smtClean="0"/>
              <a:t>childregs.esp</a:t>
            </a:r>
            <a:r>
              <a:rPr lang="en-US" altLang="zh-CN" dirty="0" smtClean="0"/>
              <a:t> = </a:t>
            </a:r>
            <a:r>
              <a:rPr lang="zh-CN" altLang="en-US" dirty="0" smtClean="0"/>
              <a:t>传入的栈地址参数</a:t>
            </a:r>
            <a:endParaRPr lang="en-US" altLang="zh-CN" dirty="0" smtClean="0"/>
          </a:p>
          <a:p>
            <a:pPr lvl="1">
              <a:spcBef>
                <a:spcPts val="300"/>
              </a:spcBef>
            </a:pPr>
            <a:r>
              <a:rPr lang="en-US" altLang="zh-CN" dirty="0" err="1" smtClean="0"/>
              <a:t>childregs.eax</a:t>
            </a:r>
            <a:r>
              <a:rPr lang="en-US" altLang="zh-CN" dirty="0" smtClean="0"/>
              <a:t> = 0, </a:t>
            </a:r>
            <a:r>
              <a:rPr lang="zh-CN" altLang="en-US" dirty="0" smtClean="0"/>
              <a:t>给用户态的返回值，是</a:t>
            </a:r>
            <a:r>
              <a:rPr lang="en-US" altLang="zh-CN" dirty="0" smtClean="0"/>
              <a:t>0</a:t>
            </a:r>
          </a:p>
          <a:p>
            <a:pPr lvl="1">
              <a:spcBef>
                <a:spcPts val="300"/>
              </a:spcBef>
            </a:pPr>
            <a:r>
              <a:rPr lang="zh-CN" altLang="en-US" dirty="0" smtClean="0"/>
              <a:t>清除</a:t>
            </a:r>
            <a:r>
              <a:rPr lang="en-US" altLang="zh-CN" dirty="0" err="1" smtClean="0"/>
              <a:t>thread_info</a:t>
            </a:r>
            <a:r>
              <a:rPr lang="zh-CN" altLang="en-US" dirty="0" smtClean="0"/>
              <a:t>中的</a:t>
            </a:r>
            <a:r>
              <a:rPr lang="en-US" altLang="zh-CN" dirty="0" smtClean="0"/>
              <a:t>TIF_SYSCALL_TRACE</a:t>
            </a:r>
            <a:r>
              <a:rPr lang="zh-CN" altLang="en-US" dirty="0" smtClean="0"/>
              <a:t>位</a:t>
            </a:r>
            <a:r>
              <a:rPr lang="en-US" altLang="zh-CN" dirty="0" smtClean="0"/>
              <a:t>, </a:t>
            </a:r>
            <a:r>
              <a:rPr lang="zh-CN" altLang="en-US" dirty="0" smtClean="0"/>
              <a:t>防止运行</a:t>
            </a:r>
            <a:r>
              <a:rPr lang="en-US" altLang="zh-CN" dirty="0" err="1" smtClean="0"/>
              <a:t>ret_from_fork</a:t>
            </a:r>
            <a:r>
              <a:rPr lang="zh-CN" altLang="en-US" dirty="0" smtClean="0"/>
              <a:t>时</a:t>
            </a:r>
            <a:r>
              <a:rPr lang="en-US" altLang="zh-CN" dirty="0" smtClean="0"/>
              <a:t>, </a:t>
            </a:r>
            <a:r>
              <a:rPr lang="zh-CN" altLang="en-US" dirty="0" smtClean="0"/>
              <a:t>系统通知调试进程</a:t>
            </a:r>
            <a:endParaRPr lang="en-US" altLang="zh-CN" dirty="0" smtClean="0"/>
          </a:p>
          <a:p>
            <a:pPr lvl="1">
              <a:spcBef>
                <a:spcPts val="300"/>
              </a:spcBef>
            </a:pPr>
            <a:r>
              <a:rPr lang="zh-CN" altLang="en-US" dirty="0" smtClean="0"/>
              <a:t> 设置子进程的</a:t>
            </a:r>
            <a:r>
              <a:rPr lang="en-US" altLang="zh-CN" dirty="0" err="1" smtClean="0"/>
              <a:t>thread_info</a:t>
            </a:r>
            <a:r>
              <a:rPr lang="zh-CN" altLang="en-US" dirty="0" smtClean="0"/>
              <a:t>的</a:t>
            </a:r>
            <a:r>
              <a:rPr lang="en-US" altLang="zh-CN" dirty="0" err="1" smtClean="0"/>
              <a:t>cpuid</a:t>
            </a:r>
            <a:endParaRPr lang="en-US" altLang="zh-CN" dirty="0" smtClean="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128</a:t>
            </a:fld>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copy_thread</a:t>
            </a:r>
            <a:r>
              <a:rPr lang="en-US" altLang="zh-CN" dirty="0"/>
              <a:t>()</a:t>
            </a:r>
            <a:r>
              <a:rPr lang="zh-CN" altLang="en-US" dirty="0"/>
              <a:t>处理流程</a:t>
            </a:r>
          </a:p>
        </p:txBody>
      </p:sp>
      <p:sp>
        <p:nvSpPr>
          <p:cNvPr id="3" name="内容占位符 2"/>
          <p:cNvSpPr>
            <a:spLocks noGrp="1"/>
          </p:cNvSpPr>
          <p:nvPr>
            <p:ph idx="1"/>
          </p:nvPr>
        </p:nvSpPr>
        <p:spPr/>
        <p:txBody>
          <a:bodyPr/>
          <a:lstStyle/>
          <a:p>
            <a:r>
              <a:rPr lang="zh-CN" altLang="en-US" dirty="0" smtClean="0"/>
              <a:t>子进程内核态栈的初始化</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129</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矩形 7"/>
          <p:cNvSpPr/>
          <p:nvPr/>
        </p:nvSpPr>
        <p:spPr bwMode="auto">
          <a:xfrm>
            <a:off x="3419872" y="2348880"/>
            <a:ext cx="2448272" cy="3668697"/>
          </a:xfrm>
          <a:prstGeom prst="rect">
            <a:avLst/>
          </a:prstGeom>
          <a:solidFill>
            <a:srgbClr val="FFFF00"/>
          </a:solid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0" name="矩形 9"/>
          <p:cNvSpPr/>
          <p:nvPr/>
        </p:nvSpPr>
        <p:spPr>
          <a:xfrm>
            <a:off x="1118210" y="2533249"/>
            <a:ext cx="1827936" cy="400110"/>
          </a:xfrm>
          <a:prstGeom prst="rect">
            <a:avLst/>
          </a:prstGeom>
        </p:spPr>
        <p:txBody>
          <a:bodyPr wrap="none">
            <a:spAutoFit/>
          </a:bodyPr>
          <a:lstStyle/>
          <a:p>
            <a:r>
              <a:rPr lang="en-US" altLang="zh-CN" sz="2000" b="1" dirty="0">
                <a:solidFill>
                  <a:srgbClr val="0000FF"/>
                </a:solidFill>
              </a:rPr>
              <a:t>p</a:t>
            </a:r>
            <a:r>
              <a:rPr lang="en-US" altLang="zh-CN" sz="2000" b="1" dirty="0" smtClean="0">
                <a:solidFill>
                  <a:srgbClr val="0000FF"/>
                </a:solidFill>
              </a:rPr>
              <a:t>-&gt;thread.esp</a:t>
            </a:r>
            <a:r>
              <a:rPr lang="en-US" altLang="zh-CN" sz="2000" b="1" dirty="0">
                <a:solidFill>
                  <a:srgbClr val="0000FF"/>
                </a:solidFill>
              </a:rPr>
              <a:t>0</a:t>
            </a:r>
            <a:endParaRPr lang="zh-CN" altLang="en-US" sz="2000" b="1" dirty="0">
              <a:solidFill>
                <a:srgbClr val="0000FF"/>
              </a:solidFill>
            </a:endParaRPr>
          </a:p>
        </p:txBody>
      </p:sp>
      <p:sp>
        <p:nvSpPr>
          <p:cNvPr id="7" name="矩形 6"/>
          <p:cNvSpPr/>
          <p:nvPr/>
        </p:nvSpPr>
        <p:spPr bwMode="auto">
          <a:xfrm>
            <a:off x="3419872" y="2349364"/>
            <a:ext cx="2448272"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8</a:t>
            </a:r>
            <a:r>
              <a:rPr kumimoji="1" lang="zh-CN" alt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字节（不可用）</a:t>
            </a:r>
          </a:p>
        </p:txBody>
      </p:sp>
      <p:sp>
        <p:nvSpPr>
          <p:cNvPr id="11" name="矩形 10"/>
          <p:cNvSpPr/>
          <p:nvPr/>
        </p:nvSpPr>
        <p:spPr bwMode="auto">
          <a:xfrm>
            <a:off x="3419872" y="5651956"/>
            <a:ext cx="2448272" cy="369332"/>
          </a:xfrm>
          <a:prstGeom prst="rect">
            <a:avLst/>
          </a:prstGeom>
          <a:solidFill>
            <a:srgbClr val="66CCFF"/>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lang="en-US" altLang="zh-CN" sz="1800" b="1" dirty="0" err="1">
                <a:effectLst>
                  <a:outerShdw blurRad="38100" dist="38100" dir="2700000" algn="tl">
                    <a:srgbClr val="000000">
                      <a:alpha val="43137"/>
                    </a:srgbClr>
                  </a:outerShdw>
                </a:effectLst>
              </a:rPr>
              <a:t>t</a:t>
            </a:r>
            <a:r>
              <a:rPr lang="en-US" altLang="zh-CN" sz="1800" b="1" dirty="0" err="1" smtClean="0">
                <a:effectLst>
                  <a:outerShdw blurRad="38100" dist="38100" dir="2700000" algn="tl">
                    <a:srgbClr val="000000">
                      <a:alpha val="43137"/>
                    </a:srgbClr>
                  </a:outerShdw>
                </a:effectLst>
              </a:rPr>
              <a:t>hread_info</a:t>
            </a:r>
            <a:endParaRPr kumimoji="1" lang="zh-CN" alt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2" name="矩形 11"/>
          <p:cNvSpPr/>
          <p:nvPr/>
        </p:nvSpPr>
        <p:spPr bwMode="auto">
          <a:xfrm>
            <a:off x="3419872" y="2733304"/>
            <a:ext cx="2448272" cy="1034129"/>
          </a:xfrm>
          <a:prstGeom prst="rect">
            <a:avLst/>
          </a:prstGeom>
          <a:pattFill prst="pct60">
            <a:fgClr>
              <a:srgbClr val="66FF33"/>
            </a:fgClr>
            <a:bgClr>
              <a:schemeClr val="bg1"/>
            </a:bgClr>
          </a:patt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cxnSp>
        <p:nvCxnSpPr>
          <p:cNvPr id="14" name="直接箭头连接符 13"/>
          <p:cNvCxnSpPr/>
          <p:nvPr/>
        </p:nvCxnSpPr>
        <p:spPr bwMode="auto">
          <a:xfrm>
            <a:off x="2890256" y="2745504"/>
            <a:ext cx="529616" cy="0"/>
          </a:xfrm>
          <a:prstGeom prst="straightConnector1">
            <a:avLst/>
          </a:prstGeom>
          <a:noFill/>
          <a:ln w="19050" cap="flat" cmpd="sng" algn="ctr">
            <a:solidFill>
              <a:srgbClr val="0000FF"/>
            </a:solidFill>
            <a:prstDash val="solid"/>
            <a:round/>
            <a:headEnd type="none" w="med" len="med"/>
            <a:tailEnd type="arrow"/>
          </a:ln>
          <a:effectLst/>
        </p:spPr>
      </p:cxnSp>
      <p:sp>
        <p:nvSpPr>
          <p:cNvPr id="15" name="矩形 14"/>
          <p:cNvSpPr/>
          <p:nvPr/>
        </p:nvSpPr>
        <p:spPr>
          <a:xfrm>
            <a:off x="1277080" y="3369184"/>
            <a:ext cx="1699696" cy="400110"/>
          </a:xfrm>
          <a:prstGeom prst="rect">
            <a:avLst/>
          </a:prstGeom>
        </p:spPr>
        <p:txBody>
          <a:bodyPr wrap="none">
            <a:spAutoFit/>
          </a:bodyPr>
          <a:lstStyle/>
          <a:p>
            <a:r>
              <a:rPr lang="en-US" altLang="zh-CN" sz="2000" b="1" dirty="0">
                <a:solidFill>
                  <a:srgbClr val="0000FF"/>
                </a:solidFill>
              </a:rPr>
              <a:t>p</a:t>
            </a:r>
            <a:r>
              <a:rPr lang="en-US" altLang="zh-CN" sz="2000" b="1" dirty="0" smtClean="0">
                <a:solidFill>
                  <a:srgbClr val="0000FF"/>
                </a:solidFill>
              </a:rPr>
              <a:t>-&gt;</a:t>
            </a:r>
            <a:r>
              <a:rPr lang="en-US" altLang="zh-CN" sz="2000" b="1" dirty="0" err="1" smtClean="0">
                <a:solidFill>
                  <a:srgbClr val="0000FF"/>
                </a:solidFill>
              </a:rPr>
              <a:t>thread.esp</a:t>
            </a:r>
            <a:endParaRPr lang="zh-CN" altLang="en-US" sz="2000" b="1" dirty="0">
              <a:solidFill>
                <a:srgbClr val="0000FF"/>
              </a:solidFill>
            </a:endParaRPr>
          </a:p>
        </p:txBody>
      </p:sp>
      <p:cxnSp>
        <p:nvCxnSpPr>
          <p:cNvPr id="16" name="直接箭头连接符 15"/>
          <p:cNvCxnSpPr/>
          <p:nvPr/>
        </p:nvCxnSpPr>
        <p:spPr bwMode="auto">
          <a:xfrm>
            <a:off x="2890256" y="3600808"/>
            <a:ext cx="527022" cy="164992"/>
          </a:xfrm>
          <a:prstGeom prst="straightConnector1">
            <a:avLst/>
          </a:prstGeom>
          <a:noFill/>
          <a:ln w="19050" cap="flat" cmpd="sng" algn="ctr">
            <a:solidFill>
              <a:srgbClr val="0000FF"/>
            </a:solidFill>
            <a:prstDash val="solid"/>
            <a:round/>
            <a:headEnd type="none" w="med" len="med"/>
            <a:tailEnd type="arrow"/>
          </a:ln>
          <a:effectLst/>
        </p:spPr>
      </p:cxnSp>
      <p:sp>
        <p:nvSpPr>
          <p:cNvPr id="17" name="矩形 16"/>
          <p:cNvSpPr/>
          <p:nvPr/>
        </p:nvSpPr>
        <p:spPr>
          <a:xfrm>
            <a:off x="1799120" y="3724586"/>
            <a:ext cx="1175515" cy="400110"/>
          </a:xfrm>
          <a:prstGeom prst="rect">
            <a:avLst/>
          </a:prstGeom>
        </p:spPr>
        <p:txBody>
          <a:bodyPr wrap="none">
            <a:spAutoFit/>
          </a:bodyPr>
          <a:lstStyle/>
          <a:p>
            <a:r>
              <a:rPr lang="en-US" altLang="zh-CN" sz="2000" b="1" dirty="0" err="1" smtClean="0">
                <a:solidFill>
                  <a:srgbClr val="0000FF"/>
                </a:solidFill>
              </a:rPr>
              <a:t>childregs</a:t>
            </a:r>
            <a:endParaRPr lang="zh-CN" altLang="en-US" sz="2000" b="1" dirty="0">
              <a:solidFill>
                <a:srgbClr val="0000FF"/>
              </a:solidFill>
            </a:endParaRPr>
          </a:p>
        </p:txBody>
      </p:sp>
      <p:cxnSp>
        <p:nvCxnSpPr>
          <p:cNvPr id="18" name="直接箭头连接符 17"/>
          <p:cNvCxnSpPr/>
          <p:nvPr/>
        </p:nvCxnSpPr>
        <p:spPr bwMode="auto">
          <a:xfrm flipV="1">
            <a:off x="2887662" y="3816201"/>
            <a:ext cx="532210" cy="96896"/>
          </a:xfrm>
          <a:prstGeom prst="straightConnector1">
            <a:avLst/>
          </a:prstGeom>
          <a:noFill/>
          <a:ln w="19050" cap="flat" cmpd="sng" algn="ctr">
            <a:solidFill>
              <a:srgbClr val="0000FF"/>
            </a:solidFill>
            <a:prstDash val="solid"/>
            <a:round/>
            <a:headEnd type="none" w="med" len="med"/>
            <a:tailEnd type="arrow"/>
          </a:ln>
          <a:effectLst/>
        </p:spPr>
      </p:cxnSp>
      <p:cxnSp>
        <p:nvCxnSpPr>
          <p:cNvPr id="29" name="直接箭头连接符 28"/>
          <p:cNvCxnSpPr/>
          <p:nvPr/>
        </p:nvCxnSpPr>
        <p:spPr bwMode="auto">
          <a:xfrm>
            <a:off x="6347816" y="2933359"/>
            <a:ext cx="0" cy="2439857"/>
          </a:xfrm>
          <a:prstGeom prst="straightConnector1">
            <a:avLst/>
          </a:prstGeom>
          <a:noFill/>
          <a:ln w="19050" cap="flat" cmpd="sng" algn="ctr">
            <a:solidFill>
              <a:srgbClr val="0000FF"/>
            </a:solidFill>
            <a:prstDash val="solid"/>
            <a:round/>
            <a:headEnd type="none" w="med" len="med"/>
            <a:tailEnd type="arrow"/>
          </a:ln>
          <a:effectLst/>
        </p:spPr>
      </p:cxnSp>
      <p:sp>
        <p:nvSpPr>
          <p:cNvPr id="34" name="矩形 33"/>
          <p:cNvSpPr/>
          <p:nvPr/>
        </p:nvSpPr>
        <p:spPr>
          <a:xfrm>
            <a:off x="5845331" y="2485594"/>
            <a:ext cx="958917" cy="400110"/>
          </a:xfrm>
          <a:prstGeom prst="rect">
            <a:avLst/>
          </a:prstGeom>
        </p:spPr>
        <p:txBody>
          <a:bodyPr wrap="none">
            <a:spAutoFit/>
          </a:bodyPr>
          <a:lstStyle/>
          <a:p>
            <a:r>
              <a:rPr lang="zh-CN" altLang="en-US" sz="2000" b="1" dirty="0" smtClean="0">
                <a:solidFill>
                  <a:srgbClr val="0000FF"/>
                </a:solidFill>
              </a:rPr>
              <a:t>高地址</a:t>
            </a:r>
            <a:endParaRPr lang="zh-CN" altLang="en-US" sz="2000" b="1" dirty="0">
              <a:solidFill>
                <a:srgbClr val="0000FF"/>
              </a:solidFill>
            </a:endParaRPr>
          </a:p>
        </p:txBody>
      </p:sp>
      <p:sp>
        <p:nvSpPr>
          <p:cNvPr id="35" name="矩形 34"/>
          <p:cNvSpPr/>
          <p:nvPr/>
        </p:nvSpPr>
        <p:spPr>
          <a:xfrm>
            <a:off x="5855952" y="5394106"/>
            <a:ext cx="958917" cy="400110"/>
          </a:xfrm>
          <a:prstGeom prst="rect">
            <a:avLst/>
          </a:prstGeom>
        </p:spPr>
        <p:txBody>
          <a:bodyPr wrap="none">
            <a:spAutoFit/>
          </a:bodyPr>
          <a:lstStyle/>
          <a:p>
            <a:r>
              <a:rPr lang="zh-CN" altLang="en-US" sz="2000" b="1" dirty="0">
                <a:solidFill>
                  <a:srgbClr val="0000FF"/>
                </a:solidFill>
              </a:rPr>
              <a:t>低</a:t>
            </a:r>
            <a:r>
              <a:rPr lang="zh-CN" altLang="en-US" sz="2000" b="1" dirty="0" smtClean="0">
                <a:solidFill>
                  <a:srgbClr val="0000FF"/>
                </a:solidFill>
              </a:rPr>
              <a:t>地址</a:t>
            </a:r>
            <a:endParaRPr lang="zh-CN" altLang="en-US" sz="2000" b="1" dirty="0">
              <a:solidFill>
                <a:srgbClr val="0000FF"/>
              </a:solidFill>
            </a:endParaRPr>
          </a:p>
        </p:txBody>
      </p:sp>
      <p:sp>
        <p:nvSpPr>
          <p:cNvPr id="36" name="矩形 35"/>
          <p:cNvSpPr/>
          <p:nvPr/>
        </p:nvSpPr>
        <p:spPr>
          <a:xfrm>
            <a:off x="6411245" y="3322144"/>
            <a:ext cx="417387" cy="1631216"/>
          </a:xfrm>
          <a:prstGeom prst="rect">
            <a:avLst/>
          </a:prstGeom>
        </p:spPr>
        <p:txBody>
          <a:bodyPr wrap="square">
            <a:spAutoFit/>
          </a:bodyPr>
          <a:lstStyle/>
          <a:p>
            <a:r>
              <a:rPr lang="zh-CN" altLang="en-US" sz="2000" b="1" dirty="0" smtClean="0">
                <a:solidFill>
                  <a:srgbClr val="0000FF"/>
                </a:solidFill>
              </a:rPr>
              <a:t>栈增长方向</a:t>
            </a:r>
            <a:endParaRPr lang="zh-CN" altLang="en-US" sz="2000" b="1" dirty="0">
              <a:solidFill>
                <a:srgbClr val="0000FF"/>
              </a:solidFill>
            </a:endParaRPr>
          </a:p>
        </p:txBody>
      </p:sp>
    </p:spTree>
    <p:extLst>
      <p:ext uri="{BB962C8B-B14F-4D97-AF65-F5344CB8AC3E}">
        <p14:creationId xmlns:p14="http://schemas.microsoft.com/office/powerpoint/2010/main" val="1377346738"/>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CE24C624-5731-4BF2-955E-2572915707B6}" type="slidenum">
              <a:rPr lang="en-US" altLang="zh-CN"/>
              <a:pPr/>
              <a:t>13</a:t>
            </a:fld>
            <a:endParaRPr lang="en-US" altLang="zh-CN"/>
          </a:p>
        </p:txBody>
      </p:sp>
      <p:sp>
        <p:nvSpPr>
          <p:cNvPr id="638978" name="Rectangle 2"/>
          <p:cNvSpPr>
            <a:spLocks noGrp="1" noChangeArrowheads="1"/>
          </p:cNvSpPr>
          <p:nvPr>
            <p:ph type="title"/>
          </p:nvPr>
        </p:nvSpPr>
        <p:spPr/>
        <p:txBody>
          <a:bodyPr/>
          <a:lstStyle/>
          <a:p>
            <a:r>
              <a:rPr lang="en-US" altLang="zh-CN" dirty="0" err="1"/>
              <a:t>hlist</a:t>
            </a:r>
            <a:r>
              <a:rPr lang="zh-CN" altLang="en-US" dirty="0"/>
              <a:t>与</a:t>
            </a:r>
            <a:r>
              <a:rPr lang="en-US" altLang="zh-CN" dirty="0"/>
              <a:t>list</a:t>
            </a:r>
            <a:r>
              <a:rPr lang="zh-CN" altLang="en-US" dirty="0"/>
              <a:t>的区别</a:t>
            </a:r>
          </a:p>
        </p:txBody>
      </p:sp>
      <p:sp>
        <p:nvSpPr>
          <p:cNvPr id="638979" name="Rectangle 3"/>
          <p:cNvSpPr>
            <a:spLocks noGrp="1" noChangeArrowheads="1"/>
          </p:cNvSpPr>
          <p:nvPr>
            <p:ph type="body" idx="1"/>
          </p:nvPr>
        </p:nvSpPr>
        <p:spPr/>
        <p:txBody>
          <a:bodyPr/>
          <a:lstStyle/>
          <a:p>
            <a:endParaRPr lang="zh-CN"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30409" name="Picture 9"/>
          <p:cNvPicPr>
            <a:picLocks noChangeAspect="1" noChangeArrowheads="1"/>
          </p:cNvPicPr>
          <p:nvPr/>
        </p:nvPicPr>
        <p:blipFill>
          <a:blip r:embed="rId2" cstate="print"/>
          <a:srcRect/>
          <a:stretch>
            <a:fillRect/>
          </a:stretch>
        </p:blipFill>
        <p:spPr bwMode="auto">
          <a:xfrm>
            <a:off x="1331640" y="3108393"/>
            <a:ext cx="6768752" cy="2336831"/>
          </a:xfrm>
          <a:prstGeom prst="rect">
            <a:avLst/>
          </a:prstGeom>
          <a:noFill/>
          <a:ln w="9525">
            <a:noFill/>
            <a:miter lim="800000"/>
            <a:headEnd/>
            <a:tailEnd/>
          </a:ln>
        </p:spPr>
      </p:pic>
      <p:grpSp>
        <p:nvGrpSpPr>
          <p:cNvPr id="2" name="组合 86"/>
          <p:cNvGrpSpPr/>
          <p:nvPr/>
        </p:nvGrpSpPr>
        <p:grpSpPr>
          <a:xfrm>
            <a:off x="2195736" y="1455167"/>
            <a:ext cx="5184576" cy="1829817"/>
            <a:chOff x="3419872" y="2997415"/>
            <a:chExt cx="5184576" cy="1829817"/>
          </a:xfrm>
        </p:grpSpPr>
        <p:grpSp>
          <p:nvGrpSpPr>
            <p:cNvPr id="3" name="组合 38"/>
            <p:cNvGrpSpPr/>
            <p:nvPr/>
          </p:nvGrpSpPr>
          <p:grpSpPr>
            <a:xfrm>
              <a:off x="3419872" y="2997415"/>
              <a:ext cx="5184576" cy="961041"/>
              <a:chOff x="3347864" y="2471688"/>
              <a:chExt cx="5184576" cy="961041"/>
            </a:xfrm>
          </p:grpSpPr>
          <p:grpSp>
            <p:nvGrpSpPr>
              <p:cNvPr id="4" name="组合 15"/>
              <p:cNvGrpSpPr/>
              <p:nvPr/>
            </p:nvGrpSpPr>
            <p:grpSpPr>
              <a:xfrm>
                <a:off x="5076056" y="2480196"/>
                <a:ext cx="1478260" cy="952533"/>
                <a:chOff x="1005508" y="3870803"/>
                <a:chExt cx="1478260" cy="952533"/>
              </a:xfrm>
            </p:grpSpPr>
            <p:grpSp>
              <p:nvGrpSpPr>
                <p:cNvPr id="7" name="组合 7"/>
                <p:cNvGrpSpPr/>
                <p:nvPr/>
              </p:nvGrpSpPr>
              <p:grpSpPr>
                <a:xfrm>
                  <a:off x="1043608" y="4449812"/>
                  <a:ext cx="1440160" cy="373524"/>
                  <a:chOff x="1187624" y="2501404"/>
                  <a:chExt cx="1440160" cy="373524"/>
                </a:xfrm>
              </p:grpSpPr>
              <p:sp>
                <p:nvSpPr>
                  <p:cNvPr id="29" name="矩形 28"/>
                  <p:cNvSpPr/>
                  <p:nvPr/>
                </p:nvSpPr>
                <p:spPr bwMode="auto">
                  <a:xfrm>
                    <a:off x="1187624" y="25055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30" name="矩形 29"/>
                  <p:cNvSpPr/>
                  <p:nvPr/>
                </p:nvSpPr>
                <p:spPr bwMode="auto">
                  <a:xfrm>
                    <a:off x="1907704" y="2501404"/>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27" name="矩形 17"/>
                <p:cNvSpPr/>
                <p:nvPr/>
              </p:nvSpPr>
              <p:spPr bwMode="auto">
                <a:xfrm>
                  <a:off x="1043608" y="3870803"/>
                  <a:ext cx="1440160" cy="566309"/>
                </a:xfrm>
                <a:prstGeom prst="rect">
                  <a:avLst/>
                </a:prstGeom>
                <a:solidFill>
                  <a:srgbClr val="FFFF00"/>
                </a:solid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8" name="椭圆 27"/>
                <p:cNvSpPr/>
                <p:nvPr/>
              </p:nvSpPr>
              <p:spPr bwMode="auto">
                <a:xfrm>
                  <a:off x="1005508" y="3937372"/>
                  <a:ext cx="72008" cy="72008"/>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grpSp>
            <p:nvGrpSpPr>
              <p:cNvPr id="8" name="组合 21"/>
              <p:cNvGrpSpPr/>
              <p:nvPr/>
            </p:nvGrpSpPr>
            <p:grpSpPr>
              <a:xfrm>
                <a:off x="7054180" y="2471688"/>
                <a:ext cx="1478260" cy="948341"/>
                <a:chOff x="1005508" y="3870803"/>
                <a:chExt cx="1478260" cy="948341"/>
              </a:xfrm>
            </p:grpSpPr>
            <p:grpSp>
              <p:nvGrpSpPr>
                <p:cNvPr id="9" name="组合 7"/>
                <p:cNvGrpSpPr/>
                <p:nvPr/>
              </p:nvGrpSpPr>
              <p:grpSpPr>
                <a:xfrm>
                  <a:off x="1043608" y="4441304"/>
                  <a:ext cx="1440160" cy="377840"/>
                  <a:chOff x="1187624" y="2492896"/>
                  <a:chExt cx="1440160" cy="377840"/>
                </a:xfrm>
              </p:grpSpPr>
              <p:sp>
                <p:nvSpPr>
                  <p:cNvPr id="24" name="矩形 23"/>
                  <p:cNvSpPr/>
                  <p:nvPr/>
                </p:nvSpPr>
                <p:spPr bwMode="auto">
                  <a:xfrm>
                    <a:off x="1187624" y="24928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5" name="矩形 24"/>
                  <p:cNvSpPr/>
                  <p:nvPr/>
                </p:nvSpPr>
                <p:spPr bwMode="auto">
                  <a:xfrm>
                    <a:off x="1907704" y="2501404"/>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22" name="矩形 21"/>
                <p:cNvSpPr/>
                <p:nvPr/>
              </p:nvSpPr>
              <p:spPr bwMode="auto">
                <a:xfrm>
                  <a:off x="1043608" y="3870803"/>
                  <a:ext cx="1440160" cy="566309"/>
                </a:xfrm>
                <a:prstGeom prst="rect">
                  <a:avLst/>
                </a:prstGeom>
                <a:solidFill>
                  <a:srgbClr val="FFFF00"/>
                </a:solid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3" name="椭圆 22"/>
                <p:cNvSpPr/>
                <p:nvPr/>
              </p:nvSpPr>
              <p:spPr bwMode="auto">
                <a:xfrm>
                  <a:off x="1005508" y="3937372"/>
                  <a:ext cx="72008" cy="72008"/>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grpSp>
            <p:nvGrpSpPr>
              <p:cNvPr id="10" name="组合 27"/>
              <p:cNvGrpSpPr/>
              <p:nvPr/>
            </p:nvGrpSpPr>
            <p:grpSpPr>
              <a:xfrm>
                <a:off x="3347864" y="2483925"/>
                <a:ext cx="1440160" cy="369795"/>
                <a:chOff x="1187624" y="2479733"/>
                <a:chExt cx="1440160" cy="369795"/>
              </a:xfrm>
            </p:grpSpPr>
            <p:sp>
              <p:nvSpPr>
                <p:cNvPr id="19" name="矩形 18"/>
                <p:cNvSpPr/>
                <p:nvPr/>
              </p:nvSpPr>
              <p:spPr bwMode="auto">
                <a:xfrm>
                  <a:off x="1187624" y="24801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0" name="矩形 19"/>
                <p:cNvSpPr/>
                <p:nvPr/>
              </p:nvSpPr>
              <p:spPr bwMode="auto">
                <a:xfrm>
                  <a:off x="1907704" y="2479733"/>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cxnSp>
            <p:nvCxnSpPr>
              <p:cNvPr id="16" name="直接箭头连接符 15"/>
              <p:cNvCxnSpPr>
                <a:stCxn id="30" idx="3"/>
                <a:endCxn id="24" idx="1"/>
              </p:cNvCxnSpPr>
              <p:nvPr/>
            </p:nvCxnSpPr>
            <p:spPr bwMode="auto">
              <a:xfrm flipV="1">
                <a:off x="6554316" y="3226855"/>
                <a:ext cx="537964" cy="17016"/>
              </a:xfrm>
              <a:prstGeom prst="straightConnector1">
                <a:avLst/>
              </a:prstGeom>
              <a:noFill/>
              <a:ln w="9525" cap="flat" cmpd="sng" algn="ctr">
                <a:solidFill>
                  <a:srgbClr val="000000"/>
                </a:solidFill>
                <a:prstDash val="solid"/>
                <a:round/>
                <a:headEnd type="arrow"/>
                <a:tailEnd type="arrow"/>
              </a:ln>
              <a:effectLst/>
            </p:spPr>
          </p:cxnSp>
          <p:cxnSp>
            <p:nvCxnSpPr>
              <p:cNvPr id="17" name="曲线连接符 16"/>
              <p:cNvCxnSpPr>
                <a:stCxn id="20" idx="3"/>
                <a:endCxn id="29" idx="1"/>
              </p:cNvCxnSpPr>
              <p:nvPr/>
            </p:nvCxnSpPr>
            <p:spPr bwMode="auto">
              <a:xfrm>
                <a:off x="4788024" y="2668591"/>
                <a:ext cx="326132" cy="579472"/>
              </a:xfrm>
              <a:prstGeom prst="curvedConnector3">
                <a:avLst>
                  <a:gd name="adj1" fmla="val 50000"/>
                </a:avLst>
              </a:prstGeom>
              <a:noFill/>
              <a:ln w="9525" cap="flat" cmpd="sng" algn="ctr">
                <a:solidFill>
                  <a:srgbClr val="000000"/>
                </a:solidFill>
                <a:prstDash val="solid"/>
                <a:round/>
                <a:headEnd type="arrow"/>
                <a:tailEnd type="arrow"/>
              </a:ln>
              <a:effectLst/>
            </p:spPr>
          </p:cxnSp>
          <p:cxnSp>
            <p:nvCxnSpPr>
              <p:cNvPr id="18" name="形状 17"/>
              <p:cNvCxnSpPr>
                <a:stCxn id="25" idx="3"/>
                <a:endCxn id="19" idx="1"/>
              </p:cNvCxnSpPr>
              <p:nvPr/>
            </p:nvCxnSpPr>
            <p:spPr bwMode="auto">
              <a:xfrm flipH="1" flipV="1">
                <a:off x="3347864" y="2669054"/>
                <a:ext cx="5184576" cy="566309"/>
              </a:xfrm>
              <a:prstGeom prst="curvedConnector5">
                <a:avLst>
                  <a:gd name="adj1" fmla="val -4409"/>
                  <a:gd name="adj2" fmla="val -95768"/>
                  <a:gd name="adj3" fmla="val 104409"/>
                </a:avLst>
              </a:prstGeom>
              <a:noFill/>
              <a:ln w="9525" cap="flat" cmpd="sng" algn="ctr">
                <a:solidFill>
                  <a:srgbClr val="000000"/>
                </a:solidFill>
                <a:prstDash val="solid"/>
                <a:round/>
                <a:headEnd type="arrow"/>
                <a:tailEnd type="arrow"/>
              </a:ln>
              <a:effectLst/>
            </p:spPr>
          </p:cxnSp>
        </p:grpSp>
        <p:sp>
          <p:nvSpPr>
            <p:cNvPr id="12" name="矩形 11"/>
            <p:cNvSpPr/>
            <p:nvPr/>
          </p:nvSpPr>
          <p:spPr>
            <a:xfrm>
              <a:off x="5724128" y="4365567"/>
              <a:ext cx="577402" cy="461665"/>
            </a:xfrm>
            <a:prstGeom prst="rect">
              <a:avLst/>
            </a:prstGeom>
          </p:spPr>
          <p:txBody>
            <a:bodyPr wrap="none">
              <a:spAutoFit/>
            </a:bodyPr>
            <a:lstStyle/>
            <a:p>
              <a:r>
                <a:rPr lang="en-US" altLang="zh-CN" sz="2400" b="1" dirty="0" smtClean="0">
                  <a:solidFill>
                    <a:srgbClr val="0000FF"/>
                  </a:solidFill>
                </a:rPr>
                <a:t>list</a:t>
              </a:r>
              <a:endParaRPr lang="zh-CN" altLang="en-US" sz="2400" b="1" dirty="0">
                <a:solidFill>
                  <a:srgbClr val="0000FF"/>
                </a:solidFill>
              </a:endParaRPr>
            </a:p>
          </p:txBody>
        </p:sp>
      </p:grpSp>
      <p:sp>
        <p:nvSpPr>
          <p:cNvPr id="31" name="矩形 30"/>
          <p:cNvSpPr/>
          <p:nvPr/>
        </p:nvSpPr>
        <p:spPr>
          <a:xfrm>
            <a:off x="4427984" y="5805264"/>
            <a:ext cx="748923" cy="461665"/>
          </a:xfrm>
          <a:prstGeom prst="rect">
            <a:avLst/>
          </a:prstGeom>
        </p:spPr>
        <p:txBody>
          <a:bodyPr wrap="none">
            <a:spAutoFit/>
          </a:bodyPr>
          <a:lstStyle/>
          <a:p>
            <a:r>
              <a:rPr lang="en-US" altLang="zh-CN" sz="2400" b="1" dirty="0" err="1" smtClean="0">
                <a:solidFill>
                  <a:srgbClr val="0000FF"/>
                </a:solidFill>
              </a:rPr>
              <a:t>hlist</a:t>
            </a:r>
            <a:endParaRPr lang="zh-CN" altLang="en-US" sz="2400" b="1" dirty="0">
              <a:solidFill>
                <a:srgbClr val="0000FF"/>
              </a:solidFill>
            </a:endParaRPr>
          </a:p>
        </p:txBody>
      </p:sp>
      <p:sp>
        <p:nvSpPr>
          <p:cNvPr id="32" name="矩形 31"/>
          <p:cNvSpPr/>
          <p:nvPr/>
        </p:nvSpPr>
        <p:spPr>
          <a:xfrm>
            <a:off x="2267744" y="2348880"/>
            <a:ext cx="1231427" cy="307777"/>
          </a:xfrm>
          <a:prstGeom prst="rect">
            <a:avLst/>
          </a:prstGeom>
        </p:spPr>
        <p:txBody>
          <a:bodyPr wrap="none">
            <a:spAutoFit/>
          </a:bodyPr>
          <a:lstStyle/>
          <a:p>
            <a:r>
              <a:rPr lang="en-US" altLang="zh-CN" b="1" dirty="0" err="1" smtClean="0">
                <a:solidFill>
                  <a:srgbClr val="0000FF"/>
                </a:solidFill>
              </a:rPr>
              <a:t>list_head</a:t>
            </a:r>
            <a:r>
              <a:rPr lang="zh-CN" altLang="en-US" b="1" dirty="0" smtClean="0">
                <a:solidFill>
                  <a:srgbClr val="0000FF"/>
                </a:solidFill>
              </a:rPr>
              <a:t>结构</a:t>
            </a:r>
            <a:endParaRPr lang="zh-CN" altLang="en-US" b="1" dirty="0">
              <a:solidFill>
                <a:srgbClr val="0000FF"/>
              </a:solidFill>
            </a:endParaRPr>
          </a:p>
        </p:txBody>
      </p:sp>
      <p:pic>
        <p:nvPicPr>
          <p:cNvPr id="33" name="Picture 4"/>
          <p:cNvPicPr>
            <a:picLocks noChangeAspect="1" noChangeArrowheads="1"/>
          </p:cNvPicPr>
          <p:nvPr/>
        </p:nvPicPr>
        <p:blipFill>
          <a:blip r:embed="rId3" cstate="print"/>
          <a:srcRect/>
          <a:stretch>
            <a:fillRect/>
          </a:stretch>
        </p:blipFill>
        <p:spPr bwMode="auto">
          <a:xfrm>
            <a:off x="3347864" y="4653136"/>
            <a:ext cx="5257800" cy="2095500"/>
          </a:xfrm>
          <a:prstGeom prst="rect">
            <a:avLst/>
          </a:prstGeom>
          <a:noFill/>
        </p:spPr>
      </p:pic>
      <p:sp>
        <p:nvSpPr>
          <p:cNvPr id="34" name="矩形 33"/>
          <p:cNvSpPr/>
          <p:nvPr/>
        </p:nvSpPr>
        <p:spPr>
          <a:xfrm>
            <a:off x="2411760" y="3573016"/>
            <a:ext cx="503664" cy="307777"/>
          </a:xfrm>
          <a:prstGeom prst="rect">
            <a:avLst/>
          </a:prstGeom>
        </p:spPr>
        <p:txBody>
          <a:bodyPr wrap="none">
            <a:spAutoFit/>
          </a:bodyPr>
          <a:lstStyle/>
          <a:p>
            <a:r>
              <a:rPr lang="en-US" altLang="zh-CN" b="1" dirty="0" smtClean="0"/>
              <a:t>first</a:t>
            </a:r>
            <a:endParaRPr lang="zh-CN" altLang="en-US" b="1" dirty="0"/>
          </a:p>
        </p:txBody>
      </p:sp>
    </p:spTree>
    <p:extLst>
      <p:ext uri="{BB962C8B-B14F-4D97-AF65-F5344CB8AC3E}">
        <p14:creationId xmlns:p14="http://schemas.microsoft.com/office/powerpoint/2010/main" val="2767434102"/>
      </p:ext>
    </p:extLst>
  </p:cSld>
  <p:clrMapOvr>
    <a:masterClrMapping/>
  </p:clrMapOvr>
  <p:transition spd="med">
    <p:wedg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3"/>
          <p:cNvSpPr>
            <a:spLocks noGrp="1"/>
          </p:cNvSpPr>
          <p:nvPr>
            <p:ph type="sldNum" sz="quarter" idx="10"/>
          </p:nvPr>
        </p:nvSpPr>
        <p:spPr/>
        <p:txBody>
          <a:bodyPr/>
          <a:lstStyle/>
          <a:p>
            <a:fld id="{CABF1B95-317F-47AB-A418-1B0A8BBEA311}" type="slidenum">
              <a:rPr lang="en-US" altLang="zh-CN"/>
              <a:pPr/>
              <a:t>130</a:t>
            </a:fld>
            <a:endParaRPr lang="en-US" altLang="zh-CN"/>
          </a:p>
        </p:txBody>
      </p:sp>
      <p:sp>
        <p:nvSpPr>
          <p:cNvPr id="644098" name="Rectangle 2"/>
          <p:cNvSpPr>
            <a:spLocks noGrp="1" noChangeArrowheads="1"/>
          </p:cNvSpPr>
          <p:nvPr>
            <p:ph type="title"/>
          </p:nvPr>
        </p:nvSpPr>
        <p:spPr/>
        <p:txBody>
          <a:bodyPr/>
          <a:lstStyle/>
          <a:p>
            <a:r>
              <a:rPr lang="en-US" altLang="zh-CN" dirty="0" err="1" smtClean="0"/>
              <a:t>copy_thread</a:t>
            </a:r>
            <a:r>
              <a:rPr lang="en-US" altLang="zh-CN" dirty="0" smtClean="0"/>
              <a:t>()</a:t>
            </a:r>
            <a:r>
              <a:rPr lang="zh-CN" altLang="en-US" dirty="0" smtClean="0"/>
              <a:t>内核函数代码</a:t>
            </a:r>
            <a:endParaRPr lang="zh-CN" altLang="en-US" dirty="0"/>
          </a:p>
        </p:txBody>
      </p:sp>
      <p:sp>
        <p:nvSpPr>
          <p:cNvPr id="644099" name="Rectangle 3"/>
          <p:cNvSpPr>
            <a:spLocks noGrp="1" noChangeArrowheads="1"/>
          </p:cNvSpPr>
          <p:nvPr>
            <p:ph type="body" idx="1"/>
          </p:nvPr>
        </p:nvSpPr>
        <p:spPr/>
        <p:txBody>
          <a:bodyPr/>
          <a:lstStyle/>
          <a:p>
            <a:endParaRPr lang="zh-CN" altLang="zh-CN" dirty="0"/>
          </a:p>
        </p:txBody>
      </p:sp>
      <p:pic>
        <p:nvPicPr>
          <p:cNvPr id="104449" name="Picture 1"/>
          <p:cNvPicPr>
            <a:picLocks noChangeAspect="1" noChangeArrowheads="1"/>
          </p:cNvPicPr>
          <p:nvPr/>
        </p:nvPicPr>
        <p:blipFill>
          <a:blip r:embed="rId3" cstate="print"/>
          <a:srcRect/>
          <a:stretch>
            <a:fillRect/>
          </a:stretch>
        </p:blipFill>
        <p:spPr bwMode="auto">
          <a:xfrm>
            <a:off x="539552" y="1340768"/>
            <a:ext cx="8604448" cy="5319388"/>
          </a:xfrm>
          <a:prstGeom prst="rect">
            <a:avLst/>
          </a:prstGeom>
          <a:noFill/>
          <a:ln w="9525">
            <a:noFill/>
            <a:miter lim="800000"/>
            <a:headEnd/>
            <a:tailEnd/>
          </a:ln>
          <a:effectLst/>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AutoShape 65"/>
          <p:cNvSpPr>
            <a:spLocks noChangeArrowheads="1"/>
          </p:cNvSpPr>
          <p:nvPr/>
        </p:nvSpPr>
        <p:spPr bwMode="auto">
          <a:xfrm>
            <a:off x="3473624" y="3795887"/>
            <a:ext cx="2736304" cy="216024"/>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进程内核堆栈复制给子进程</a:t>
            </a:r>
            <a:endParaRPr lang="zh-CN" altLang="en-US" b="1" dirty="0">
              <a:solidFill>
                <a:srgbClr val="0000FF"/>
              </a:solidFill>
            </a:endParaRPr>
          </a:p>
        </p:txBody>
      </p:sp>
      <p:sp>
        <p:nvSpPr>
          <p:cNvPr id="8" name="AutoShape 65"/>
          <p:cNvSpPr>
            <a:spLocks noChangeArrowheads="1"/>
          </p:cNvSpPr>
          <p:nvPr/>
        </p:nvSpPr>
        <p:spPr bwMode="auto">
          <a:xfrm>
            <a:off x="3626024" y="4221088"/>
            <a:ext cx="3106216" cy="216024"/>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en-US" altLang="zh-CN" b="1" dirty="0">
                <a:solidFill>
                  <a:srgbClr val="0000FF"/>
                </a:solidFill>
              </a:rPr>
              <a:t>f</a:t>
            </a:r>
            <a:r>
              <a:rPr lang="en-US" altLang="zh-CN" b="1" dirty="0" smtClean="0">
                <a:solidFill>
                  <a:srgbClr val="0000FF"/>
                </a:solidFill>
              </a:rPr>
              <a:t>ork()</a:t>
            </a:r>
            <a:r>
              <a:rPr lang="zh-CN" altLang="en-US" b="1" dirty="0" smtClean="0">
                <a:solidFill>
                  <a:srgbClr val="0000FF"/>
                </a:solidFill>
              </a:rPr>
              <a:t>调用中子进程返回值为</a:t>
            </a:r>
            <a:r>
              <a:rPr lang="en-US" altLang="zh-CN" b="1" dirty="0" smtClean="0">
                <a:solidFill>
                  <a:srgbClr val="0000FF"/>
                </a:solidFill>
              </a:rPr>
              <a:t>0</a:t>
            </a:r>
            <a:r>
              <a:rPr lang="zh-CN" altLang="en-US" b="1" dirty="0" smtClean="0">
                <a:solidFill>
                  <a:srgbClr val="0000FF"/>
                </a:solidFill>
              </a:rPr>
              <a:t>的原因</a:t>
            </a:r>
            <a:endParaRPr lang="zh-CN" altLang="en-US" b="1" dirty="0">
              <a:solidFill>
                <a:srgbClr val="0000FF"/>
              </a:solidFill>
            </a:endParaRPr>
          </a:p>
        </p:txBody>
      </p:sp>
      <p:sp>
        <p:nvSpPr>
          <p:cNvPr id="9" name="AutoShape 65"/>
          <p:cNvSpPr>
            <a:spLocks noChangeArrowheads="1"/>
          </p:cNvSpPr>
          <p:nvPr/>
        </p:nvSpPr>
        <p:spPr bwMode="auto">
          <a:xfrm>
            <a:off x="5868144" y="6444132"/>
            <a:ext cx="3096344" cy="216024"/>
          </a:xfrm>
          <a:prstGeom prst="wedgeRectCallout">
            <a:avLst>
              <a:gd name="adj1" fmla="val -35042"/>
              <a:gd name="adj2" fmla="val -148678"/>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zh-CN" altLang="en-US" sz="1600" b="1" dirty="0" smtClean="0">
                <a:solidFill>
                  <a:srgbClr val="0000FF"/>
                </a:solidFill>
              </a:rPr>
              <a:t>子进程首次获得</a:t>
            </a:r>
            <a:r>
              <a:rPr lang="en-US" altLang="zh-CN" sz="1600" b="1" dirty="0" smtClean="0">
                <a:solidFill>
                  <a:srgbClr val="0000FF"/>
                </a:solidFill>
              </a:rPr>
              <a:t>CPU</a:t>
            </a:r>
            <a:r>
              <a:rPr lang="zh-CN" altLang="en-US" sz="1600" b="1" dirty="0" smtClean="0">
                <a:solidFill>
                  <a:srgbClr val="0000FF"/>
                </a:solidFill>
              </a:rPr>
              <a:t>时的执行位置</a:t>
            </a:r>
            <a:endParaRPr lang="zh-CN" altLang="en-US" b="1" dirty="0">
              <a:solidFill>
                <a:srgbClr val="0000FF"/>
              </a:solidFill>
            </a:endParaRPr>
          </a:p>
        </p:txBody>
      </p:sp>
      <p:grpSp>
        <p:nvGrpSpPr>
          <p:cNvPr id="5" name="组合 4"/>
          <p:cNvGrpSpPr/>
          <p:nvPr/>
        </p:nvGrpSpPr>
        <p:grpSpPr>
          <a:xfrm>
            <a:off x="827584" y="2291451"/>
            <a:ext cx="8208912" cy="885521"/>
            <a:chOff x="827584" y="2291451"/>
            <a:chExt cx="8208912" cy="885521"/>
          </a:xfrm>
        </p:grpSpPr>
        <p:sp>
          <p:nvSpPr>
            <p:cNvPr id="10" name="AutoShape 65"/>
            <p:cNvSpPr>
              <a:spLocks noChangeArrowheads="1"/>
            </p:cNvSpPr>
            <p:nvPr/>
          </p:nvSpPr>
          <p:spPr bwMode="auto">
            <a:xfrm>
              <a:off x="1619672" y="2291451"/>
              <a:ext cx="7416824" cy="705501"/>
            </a:xfrm>
            <a:prstGeom prst="wedgeRectCallout">
              <a:avLst>
                <a:gd name="adj1" fmla="val -46413"/>
                <a:gd name="adj2" fmla="val 68147"/>
              </a:avLst>
            </a:prstGeom>
            <a:solidFill>
              <a:srgbClr val="99FF99"/>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en-US" altLang="zh-CN" sz="1600" b="1" dirty="0" err="1">
                  <a:solidFill>
                    <a:srgbClr val="0000FF"/>
                  </a:solidFill>
                </a:rPr>
                <a:t>c</a:t>
              </a:r>
              <a:r>
                <a:rPr lang="en-US" altLang="zh-CN" sz="1600" b="1" dirty="0" err="1" smtClean="0">
                  <a:solidFill>
                    <a:srgbClr val="0000FF"/>
                  </a:solidFill>
                </a:rPr>
                <a:t>hildreg</a:t>
              </a:r>
              <a:r>
                <a:rPr lang="en-US" altLang="zh-CN" sz="1600" b="1" dirty="0" smtClean="0">
                  <a:solidFill>
                    <a:srgbClr val="0000FF"/>
                  </a:solidFill>
                </a:rPr>
                <a:t> = ((</a:t>
              </a:r>
              <a:r>
                <a:rPr lang="en-US" altLang="zh-CN" sz="1600" b="1" dirty="0" err="1" smtClean="0">
                  <a:solidFill>
                    <a:srgbClr val="0000FF"/>
                  </a:solidFill>
                </a:rPr>
                <a:t>struct</a:t>
              </a:r>
              <a:r>
                <a:rPr lang="en-US" altLang="zh-CN" sz="1600" b="1" dirty="0" smtClean="0">
                  <a:solidFill>
                    <a:srgbClr val="0000FF"/>
                  </a:solidFill>
                </a:rPr>
                <a:t> </a:t>
              </a:r>
              <a:r>
                <a:rPr lang="en-US" altLang="zh-CN" sz="1600" b="1" dirty="0" err="1" smtClean="0">
                  <a:solidFill>
                    <a:srgbClr val="0000FF"/>
                  </a:solidFill>
                </a:rPr>
                <a:t>pt_regs</a:t>
              </a:r>
              <a:r>
                <a:rPr lang="en-US" altLang="zh-CN" sz="1600" b="1" dirty="0" smtClean="0">
                  <a:solidFill>
                    <a:srgbClr val="0000FF"/>
                  </a:solidFill>
                </a:rPr>
                <a:t> *) (THREAD_SIZE + (unsigned long) p-&gt;</a:t>
              </a:r>
              <a:r>
                <a:rPr lang="en-US" altLang="zh-CN" sz="1600" b="1" dirty="0" err="1" smtClean="0">
                  <a:solidFill>
                    <a:srgbClr val="0000FF"/>
                  </a:solidFill>
                </a:rPr>
                <a:t>thread_info</a:t>
              </a:r>
              <a:r>
                <a:rPr lang="en-US" altLang="zh-CN" sz="1600" b="1" dirty="0" smtClean="0">
                  <a:solidFill>
                    <a:srgbClr val="0000FF"/>
                  </a:solidFill>
                </a:rPr>
                <a:t>)) -1;</a:t>
              </a:r>
            </a:p>
            <a:p>
              <a:pPr>
                <a:spcBef>
                  <a:spcPct val="20000"/>
                </a:spcBef>
                <a:buClr>
                  <a:srgbClr val="FF9900"/>
                </a:buClr>
                <a:buFont typeface="Wingdings" pitchFamily="2" charset="2"/>
                <a:buNone/>
              </a:pPr>
              <a:r>
                <a:rPr lang="en-US" altLang="zh-CN" sz="1600" b="1" dirty="0" err="1">
                  <a:solidFill>
                    <a:srgbClr val="0000FF"/>
                  </a:solidFill>
                </a:rPr>
                <a:t>c</a:t>
              </a:r>
              <a:r>
                <a:rPr lang="en-US" altLang="zh-CN" sz="1600" b="1" dirty="0" err="1" smtClean="0">
                  <a:solidFill>
                    <a:srgbClr val="0000FF"/>
                  </a:solidFill>
                </a:rPr>
                <a:t>hildregs</a:t>
              </a:r>
              <a:r>
                <a:rPr lang="en-US" altLang="zh-CN" sz="1600" b="1" dirty="0" smtClean="0">
                  <a:solidFill>
                    <a:srgbClr val="0000FF"/>
                  </a:solidFill>
                </a:rPr>
                <a:t> = (</a:t>
              </a:r>
              <a:r>
                <a:rPr lang="en-US" altLang="zh-CN" sz="1600" b="1" dirty="0" err="1" smtClean="0">
                  <a:solidFill>
                    <a:srgbClr val="0000FF"/>
                  </a:solidFill>
                </a:rPr>
                <a:t>struct</a:t>
              </a:r>
              <a:r>
                <a:rPr lang="en-US" altLang="zh-CN" sz="1600" b="1" dirty="0" smtClean="0">
                  <a:solidFill>
                    <a:srgbClr val="0000FF"/>
                  </a:solidFill>
                </a:rPr>
                <a:t> </a:t>
              </a:r>
              <a:r>
                <a:rPr lang="en-US" altLang="zh-CN" sz="1600" b="1" dirty="0" err="1" smtClean="0">
                  <a:solidFill>
                    <a:srgbClr val="0000FF"/>
                  </a:solidFill>
                </a:rPr>
                <a:t>pt_regs</a:t>
              </a:r>
              <a:r>
                <a:rPr lang="en-US" altLang="zh-CN" sz="1600" b="1" dirty="0" smtClean="0">
                  <a:solidFill>
                    <a:srgbClr val="0000FF"/>
                  </a:solidFill>
                </a:rPr>
                <a:t> *) ((unsigned long) </a:t>
              </a:r>
              <a:r>
                <a:rPr lang="en-US" altLang="zh-CN" sz="1600" b="1" dirty="0" err="1" smtClean="0">
                  <a:solidFill>
                    <a:srgbClr val="0000FF"/>
                  </a:solidFill>
                </a:rPr>
                <a:t>childregs</a:t>
              </a:r>
              <a:r>
                <a:rPr lang="en-US" altLang="zh-CN" sz="1600" b="1" dirty="0" smtClean="0">
                  <a:solidFill>
                    <a:srgbClr val="0000FF"/>
                  </a:solidFill>
                </a:rPr>
                <a:t> – 8);</a:t>
              </a:r>
            </a:p>
            <a:p>
              <a:pPr>
                <a:spcBef>
                  <a:spcPct val="20000"/>
                </a:spcBef>
                <a:buClr>
                  <a:srgbClr val="FF9900"/>
                </a:buClr>
                <a:buFont typeface="Wingdings" pitchFamily="2" charset="2"/>
                <a:buNone/>
              </a:pPr>
              <a:endParaRPr lang="zh-CN" altLang="en-US" b="1" dirty="0">
                <a:solidFill>
                  <a:srgbClr val="0000FF"/>
                </a:solidFill>
              </a:endParaRPr>
            </a:p>
          </p:txBody>
        </p:sp>
        <p:cxnSp>
          <p:nvCxnSpPr>
            <p:cNvPr id="3" name="直接连接符 2"/>
            <p:cNvCxnSpPr/>
            <p:nvPr/>
          </p:nvCxnSpPr>
          <p:spPr bwMode="auto">
            <a:xfrm>
              <a:off x="827584" y="3140968"/>
              <a:ext cx="3240360" cy="36004"/>
            </a:xfrm>
            <a:prstGeom prst="line">
              <a:avLst/>
            </a:prstGeom>
            <a:noFill/>
            <a:ln w="19050" cap="flat" cmpd="sng" algn="ctr">
              <a:solidFill>
                <a:srgbClr val="FF0000"/>
              </a:solidFill>
              <a:prstDash val="solid"/>
              <a:round/>
              <a:headEnd type="none" w="med" len="med"/>
              <a:tailEnd type="none" w="med" len="med"/>
            </a:ln>
            <a:effectLst/>
          </p:spPr>
        </p:cxn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copy_thread</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131</a:t>
            </a:fld>
            <a:endParaRPr lang="en-US" altLang="zh-CN" dirty="0"/>
          </a:p>
        </p:txBody>
      </p:sp>
      <p:pic>
        <p:nvPicPr>
          <p:cNvPr id="156674" name="Picture 2"/>
          <p:cNvPicPr>
            <a:picLocks noChangeAspect="1" noChangeArrowheads="1"/>
          </p:cNvPicPr>
          <p:nvPr/>
        </p:nvPicPr>
        <p:blipFill>
          <a:blip r:embed="rId2" cstate="print"/>
          <a:srcRect/>
          <a:stretch>
            <a:fillRect/>
          </a:stretch>
        </p:blipFill>
        <p:spPr bwMode="auto">
          <a:xfrm>
            <a:off x="611560" y="1988840"/>
            <a:ext cx="8496055" cy="2736304"/>
          </a:xfrm>
          <a:prstGeom prst="rect">
            <a:avLst/>
          </a:prstGeom>
          <a:noFill/>
          <a:ln w="9525">
            <a:noFill/>
            <a:miter lim="800000"/>
            <a:headEnd/>
            <a:tailEnd/>
          </a:ln>
          <a:effectLst/>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copy_thread</a:t>
            </a:r>
            <a:r>
              <a:rPr lang="en-US" altLang="zh-CN" dirty="0" smtClean="0"/>
              <a:t>()</a:t>
            </a:r>
            <a:r>
              <a:rPr lang="zh-CN" altLang="en-US" dirty="0" smtClean="0"/>
              <a:t>内核函数代码</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132</a:t>
            </a:fld>
            <a:endParaRPr lang="en-US" altLang="zh-CN"/>
          </a:p>
        </p:txBody>
      </p:sp>
      <p:pic>
        <p:nvPicPr>
          <p:cNvPr id="157698" name="Picture 2"/>
          <p:cNvPicPr>
            <a:picLocks noChangeAspect="1" noChangeArrowheads="1"/>
          </p:cNvPicPr>
          <p:nvPr/>
        </p:nvPicPr>
        <p:blipFill>
          <a:blip r:embed="rId2" cstate="print"/>
          <a:srcRect/>
          <a:stretch>
            <a:fillRect/>
          </a:stretch>
        </p:blipFill>
        <p:spPr bwMode="auto">
          <a:xfrm>
            <a:off x="642910" y="1273160"/>
            <a:ext cx="8414212" cy="5572140"/>
          </a:xfrm>
          <a:prstGeom prst="rect">
            <a:avLst/>
          </a:prstGeom>
          <a:noFill/>
          <a:ln w="9525">
            <a:noFill/>
            <a:miter lim="800000"/>
            <a:headEnd/>
            <a:tailEnd/>
          </a:ln>
          <a:effectLst/>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55A894F8-03FE-4730-9A68-88EF1B16D2E1}" type="slidenum">
              <a:rPr lang="en-US" altLang="zh-CN"/>
              <a:pPr>
                <a:defRPr/>
              </a:pPr>
              <a:t>133</a:t>
            </a:fld>
            <a:endParaRPr lang="en-US" altLang="zh-CN"/>
          </a:p>
        </p:txBody>
      </p:sp>
      <p:sp>
        <p:nvSpPr>
          <p:cNvPr id="583682" name="Rectangle 2"/>
          <p:cNvSpPr>
            <a:spLocks noGrp="1" noChangeArrowheads="1"/>
          </p:cNvSpPr>
          <p:nvPr>
            <p:ph type="title"/>
          </p:nvPr>
        </p:nvSpPr>
        <p:spPr/>
        <p:txBody>
          <a:bodyPr/>
          <a:lstStyle/>
          <a:p>
            <a:pPr eaLnBrk="1" hangingPunct="1">
              <a:defRPr/>
            </a:pPr>
            <a:r>
              <a:rPr lang="zh-CN" altLang="en-US" dirty="0" smtClean="0"/>
              <a:t>子进程创建</a:t>
            </a:r>
            <a:r>
              <a:rPr lang="en-US" altLang="zh-CN" dirty="0" smtClean="0"/>
              <a:t>CLONE</a:t>
            </a:r>
            <a:r>
              <a:rPr lang="zh-CN" altLang="en-US" dirty="0" smtClean="0"/>
              <a:t>参数标志说明</a:t>
            </a:r>
            <a:endParaRPr lang="zh-CN" altLang="en-US" dirty="0"/>
          </a:p>
        </p:txBody>
      </p:sp>
      <p:sp>
        <p:nvSpPr>
          <p:cNvPr id="583683" name="Rectangle 3"/>
          <p:cNvSpPr>
            <a:spLocks noGrp="1" noChangeArrowheads="1"/>
          </p:cNvSpPr>
          <p:nvPr>
            <p:ph type="body" idx="1"/>
          </p:nvPr>
        </p:nvSpPr>
        <p:spPr/>
        <p:txBody>
          <a:bodyPr/>
          <a:lstStyle/>
          <a:p>
            <a:pPr eaLnBrk="1" hangingPunct="1">
              <a:defRPr/>
            </a:pPr>
            <a:endParaRPr lang="zh-CN" altLang="zh-CN" dirty="0"/>
          </a:p>
        </p:txBody>
      </p:sp>
      <p:pic>
        <p:nvPicPr>
          <p:cNvPr id="52229" name="Picture 4"/>
          <p:cNvPicPr>
            <a:picLocks noChangeAspect="1" noChangeArrowheads="1"/>
          </p:cNvPicPr>
          <p:nvPr/>
        </p:nvPicPr>
        <p:blipFill>
          <a:blip r:embed="rId2" cstate="print"/>
          <a:srcRect/>
          <a:stretch>
            <a:fillRect/>
          </a:stretch>
        </p:blipFill>
        <p:spPr bwMode="auto">
          <a:xfrm>
            <a:off x="971550" y="1341438"/>
            <a:ext cx="7848600" cy="5427662"/>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dirty="0" smtClean="0"/>
              <a:t>CLONE</a:t>
            </a:r>
            <a:r>
              <a:rPr lang="zh-CN" altLang="en-US" dirty="0" smtClean="0"/>
              <a:t>参数对</a:t>
            </a:r>
            <a:r>
              <a:rPr lang="en-US" altLang="zh-CN" dirty="0" err="1" smtClean="0"/>
              <a:t>do_fork</a:t>
            </a:r>
            <a:r>
              <a:rPr lang="en-US" altLang="zh-CN" dirty="0" smtClean="0"/>
              <a:t>()</a:t>
            </a:r>
            <a:r>
              <a:rPr lang="zh-CN" altLang="en-US" dirty="0" smtClean="0"/>
              <a:t>影响的代码说明</a:t>
            </a:r>
            <a:endParaRPr lang="zh-CN" altLang="en-US" dirty="0"/>
          </a:p>
        </p:txBody>
      </p:sp>
      <p:sp>
        <p:nvSpPr>
          <p:cNvPr id="3" name="内容占位符 2"/>
          <p:cNvSpPr>
            <a:spLocks noGrp="1"/>
          </p:cNvSpPr>
          <p:nvPr>
            <p:ph idx="1"/>
          </p:nvPr>
        </p:nvSpPr>
        <p:spPr/>
        <p:txBody>
          <a:bodyPr/>
          <a:lstStyle/>
          <a:p>
            <a:pPr eaLnBrk="1" hangingPunct="1">
              <a:defRPr/>
            </a:pPr>
            <a:endParaRPr lang="zh-CN" altLang="en-US" dirty="0"/>
          </a:p>
        </p:txBody>
      </p:sp>
      <p:sp>
        <p:nvSpPr>
          <p:cNvPr id="4" name="灯片编号占位符 3"/>
          <p:cNvSpPr>
            <a:spLocks noGrp="1"/>
          </p:cNvSpPr>
          <p:nvPr>
            <p:ph type="sldNum" sz="quarter" idx="10"/>
          </p:nvPr>
        </p:nvSpPr>
        <p:spPr/>
        <p:txBody>
          <a:bodyPr/>
          <a:lstStyle/>
          <a:p>
            <a:pPr>
              <a:defRPr/>
            </a:pPr>
            <a:fld id="{9823C304-C0F2-4C73-8C67-CE55E1870C42}" type="slidenum">
              <a:rPr lang="en-US" altLang="zh-CN" smtClean="0"/>
              <a:pPr>
                <a:defRPr/>
              </a:pPr>
              <a:t>134</a:t>
            </a:fld>
            <a:endParaRPr lang="en-US" altLang="zh-CN" dirty="0"/>
          </a:p>
        </p:txBody>
      </p:sp>
      <p:pic>
        <p:nvPicPr>
          <p:cNvPr id="53253" name="Picture 2"/>
          <p:cNvPicPr>
            <a:picLocks noChangeAspect="1" noChangeArrowheads="1"/>
          </p:cNvPicPr>
          <p:nvPr/>
        </p:nvPicPr>
        <p:blipFill>
          <a:blip r:embed="rId2" cstate="print"/>
          <a:srcRect/>
          <a:stretch>
            <a:fillRect/>
          </a:stretch>
        </p:blipFill>
        <p:spPr bwMode="auto">
          <a:xfrm>
            <a:off x="727075" y="1349375"/>
            <a:ext cx="8266113" cy="5429250"/>
          </a:xfrm>
          <a:prstGeom prst="rect">
            <a:avLst/>
          </a:prstGeom>
          <a:noFill/>
          <a:ln w="9525">
            <a:noFill/>
            <a:miter lim="800000"/>
            <a:headEnd/>
            <a:tailEnd/>
          </a:ln>
        </p:spPr>
      </p:pic>
      <p:sp>
        <p:nvSpPr>
          <p:cNvPr id="7" name="椭圆 6"/>
          <p:cNvSpPr/>
          <p:nvPr/>
        </p:nvSpPr>
        <p:spPr bwMode="auto">
          <a:xfrm>
            <a:off x="857250" y="1357313"/>
            <a:ext cx="7643813" cy="433387"/>
          </a:xfrm>
          <a:prstGeom prst="ellipse">
            <a:avLst/>
          </a:prstGeom>
          <a:noFill/>
          <a:ln w="9525" cap="flat" cmpd="sng" algn="ctr">
            <a:solidFill>
              <a:srgbClr val="FF0000"/>
            </a:solidFill>
            <a:prstDash val="solid"/>
            <a:round/>
            <a:headEnd type="none" w="med" len="med"/>
            <a:tailEnd type="none" w="med" len="med"/>
          </a:ln>
          <a:effectLst/>
        </p:spPr>
        <p:txBody>
          <a:bodyP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8" name="Oval 5"/>
          <p:cNvSpPr>
            <a:spLocks noChangeArrowheads="1"/>
          </p:cNvSpPr>
          <p:nvPr/>
        </p:nvSpPr>
        <p:spPr bwMode="auto">
          <a:xfrm>
            <a:off x="928688" y="4000500"/>
            <a:ext cx="4608512" cy="433388"/>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2F00D049-DF51-411B-88DC-BDDB3640A2C9}" type="slidenum">
              <a:rPr lang="en-US" altLang="zh-CN"/>
              <a:pPr>
                <a:defRPr/>
              </a:pPr>
              <a:t>135</a:t>
            </a:fld>
            <a:endParaRPr lang="en-US" altLang="zh-CN"/>
          </a:p>
        </p:txBody>
      </p:sp>
      <p:sp>
        <p:nvSpPr>
          <p:cNvPr id="573442" name="Rectangle 2"/>
          <p:cNvSpPr>
            <a:spLocks noGrp="1" noChangeArrowheads="1"/>
          </p:cNvSpPr>
          <p:nvPr>
            <p:ph type="title"/>
          </p:nvPr>
        </p:nvSpPr>
        <p:spPr/>
        <p:txBody>
          <a:bodyPr/>
          <a:lstStyle/>
          <a:p>
            <a:pPr eaLnBrk="1" hangingPunct="1">
              <a:defRPr/>
            </a:pPr>
            <a:r>
              <a:rPr lang="en-US" altLang="zh-CN"/>
              <a:t>vfork()</a:t>
            </a:r>
            <a:r>
              <a:rPr lang="zh-CN" altLang="en-US"/>
              <a:t>调用</a:t>
            </a:r>
          </a:p>
        </p:txBody>
      </p:sp>
      <p:sp>
        <p:nvSpPr>
          <p:cNvPr id="573443" name="Rectangle 3"/>
          <p:cNvSpPr>
            <a:spLocks noGrp="1" noChangeArrowheads="1"/>
          </p:cNvSpPr>
          <p:nvPr>
            <p:ph type="body" idx="1"/>
          </p:nvPr>
        </p:nvSpPr>
        <p:spPr>
          <a:xfrm>
            <a:off x="611188" y="1217613"/>
            <a:ext cx="8532812" cy="5761037"/>
          </a:xfrm>
        </p:spPr>
        <p:txBody>
          <a:bodyPr/>
          <a:lstStyle/>
          <a:p>
            <a:pPr eaLnBrk="1" hangingPunct="1">
              <a:lnSpc>
                <a:spcPct val="90000"/>
              </a:lnSpc>
              <a:defRPr/>
            </a:pPr>
            <a:endParaRPr lang="en-US" altLang="zh-CN" sz="2600" dirty="0"/>
          </a:p>
          <a:p>
            <a:pPr eaLnBrk="1" hangingPunct="1">
              <a:lnSpc>
                <a:spcPct val="90000"/>
              </a:lnSpc>
              <a:defRPr/>
            </a:pPr>
            <a:endParaRPr lang="en-US" altLang="zh-CN" dirty="0"/>
          </a:p>
          <a:p>
            <a:pPr eaLnBrk="1" hangingPunct="1">
              <a:lnSpc>
                <a:spcPct val="90000"/>
              </a:lnSpc>
              <a:defRPr/>
            </a:pPr>
            <a:endParaRPr lang="en-US" altLang="zh-CN" sz="2600" dirty="0" smtClean="0"/>
          </a:p>
          <a:p>
            <a:pPr eaLnBrk="1" hangingPunct="1">
              <a:lnSpc>
                <a:spcPct val="90000"/>
              </a:lnSpc>
              <a:defRPr/>
            </a:pPr>
            <a:r>
              <a:rPr lang="zh-CN" altLang="en-US" sz="2600" dirty="0" smtClean="0"/>
              <a:t>说明</a:t>
            </a:r>
            <a:endParaRPr lang="en-US" altLang="zh-CN" sz="2600" dirty="0" smtClean="0"/>
          </a:p>
          <a:p>
            <a:pPr lvl="1" eaLnBrk="1" hangingPunct="1">
              <a:lnSpc>
                <a:spcPct val="90000"/>
              </a:lnSpc>
              <a:defRPr/>
            </a:pPr>
            <a:r>
              <a:rPr lang="en-US" altLang="zh-CN" sz="2200" dirty="0" err="1" smtClean="0"/>
              <a:t>vfork</a:t>
            </a:r>
            <a:r>
              <a:rPr lang="en-US" altLang="zh-CN" sz="2200" dirty="0" smtClean="0"/>
              <a:t>()</a:t>
            </a:r>
            <a:r>
              <a:rPr lang="zh-CN" altLang="en-US" sz="2200" dirty="0" smtClean="0"/>
              <a:t>创建的子进程与父进程</a:t>
            </a:r>
            <a:r>
              <a:rPr lang="zh-CN" altLang="en-US" sz="2200" dirty="0" smtClean="0">
                <a:solidFill>
                  <a:srgbClr val="FF0000"/>
                </a:solidFill>
              </a:rPr>
              <a:t>共享地址空间</a:t>
            </a:r>
          </a:p>
          <a:p>
            <a:pPr lvl="2" eaLnBrk="1" hangingPunct="1">
              <a:lnSpc>
                <a:spcPct val="90000"/>
              </a:lnSpc>
              <a:defRPr/>
            </a:pPr>
            <a:r>
              <a:rPr lang="zh-CN" altLang="en-US" dirty="0" smtClean="0"/>
              <a:t>子进程作为父进程的一个单独线程在其地址空间运行</a:t>
            </a:r>
            <a:endParaRPr lang="en-US" altLang="zh-CN" dirty="0" smtClean="0"/>
          </a:p>
          <a:p>
            <a:pPr lvl="2" eaLnBrk="1" hangingPunct="1">
              <a:lnSpc>
                <a:spcPct val="90000"/>
              </a:lnSpc>
              <a:defRPr/>
            </a:pPr>
            <a:r>
              <a:rPr lang="zh-CN" altLang="en-US" dirty="0" smtClean="0"/>
              <a:t>子进程从父进程继承控制终端、信号标志位、可访问的主存区、环境变量和其他资源分配</a:t>
            </a:r>
          </a:p>
          <a:p>
            <a:pPr lvl="2" eaLnBrk="1" hangingPunct="1">
              <a:lnSpc>
                <a:spcPct val="90000"/>
              </a:lnSpc>
              <a:defRPr/>
            </a:pPr>
            <a:r>
              <a:rPr lang="zh-CN" altLang="en-US" dirty="0" smtClean="0"/>
              <a:t>子进程对虚拟空间任何数据的修改都可为父进程所见 </a:t>
            </a:r>
          </a:p>
          <a:p>
            <a:pPr lvl="2" eaLnBrk="1" hangingPunct="1">
              <a:lnSpc>
                <a:spcPct val="90000"/>
              </a:lnSpc>
              <a:defRPr/>
            </a:pPr>
            <a:r>
              <a:rPr lang="zh-CN" altLang="en-US" sz="2200" dirty="0" smtClean="0"/>
              <a:t>父进程将被阻塞，直到子进程调用</a:t>
            </a:r>
            <a:r>
              <a:rPr lang="en-US" altLang="zh-CN" sz="2200" dirty="0" err="1" smtClean="0">
                <a:solidFill>
                  <a:srgbClr val="FF0000"/>
                </a:solidFill>
              </a:rPr>
              <a:t>execve</a:t>
            </a:r>
            <a:r>
              <a:rPr lang="en-US" altLang="zh-CN" sz="2200" dirty="0" smtClean="0">
                <a:solidFill>
                  <a:srgbClr val="FF0000"/>
                </a:solidFill>
              </a:rPr>
              <a:t>()</a:t>
            </a:r>
            <a:r>
              <a:rPr lang="zh-CN" altLang="en-US" sz="2200" dirty="0" smtClean="0"/>
              <a:t>或</a:t>
            </a:r>
            <a:r>
              <a:rPr lang="en-US" altLang="zh-CN" sz="2200" dirty="0" smtClean="0"/>
              <a:t>exit()</a:t>
            </a:r>
          </a:p>
          <a:p>
            <a:pPr eaLnBrk="1" hangingPunct="1">
              <a:lnSpc>
                <a:spcPct val="90000"/>
              </a:lnSpc>
              <a:defRPr/>
            </a:pPr>
            <a:r>
              <a:rPr lang="zh-CN" altLang="en-US" sz="2600" dirty="0" smtClean="0"/>
              <a:t>与</a:t>
            </a:r>
            <a:r>
              <a:rPr lang="en-US" altLang="zh-CN" sz="2600" dirty="0"/>
              <a:t>fork()</a:t>
            </a:r>
            <a:r>
              <a:rPr lang="zh-CN" altLang="en-US" sz="2600" dirty="0"/>
              <a:t>的关系</a:t>
            </a:r>
          </a:p>
          <a:p>
            <a:pPr lvl="1" eaLnBrk="1" hangingPunct="1">
              <a:lnSpc>
                <a:spcPct val="90000"/>
              </a:lnSpc>
              <a:defRPr/>
            </a:pPr>
            <a:r>
              <a:rPr lang="zh-CN" altLang="en-US" dirty="0"/>
              <a:t>功能相同，但</a:t>
            </a:r>
            <a:r>
              <a:rPr lang="en-US" altLang="zh-CN" dirty="0" err="1"/>
              <a:t>vfork</a:t>
            </a:r>
            <a:r>
              <a:rPr lang="en-US" altLang="zh-CN" dirty="0"/>
              <a:t>()</a:t>
            </a:r>
            <a:r>
              <a:rPr lang="zh-CN" altLang="en-US" dirty="0"/>
              <a:t>但不拷贝父进程的页表项</a:t>
            </a:r>
          </a:p>
          <a:p>
            <a:pPr lvl="1" eaLnBrk="1" hangingPunct="1">
              <a:lnSpc>
                <a:spcPct val="90000"/>
              </a:lnSpc>
              <a:defRPr/>
            </a:pPr>
            <a:r>
              <a:rPr lang="zh-CN" altLang="en-US" dirty="0"/>
              <a:t>子进程只执行</a:t>
            </a:r>
            <a:r>
              <a:rPr lang="en-US" altLang="zh-CN" dirty="0" smtClean="0"/>
              <a:t>exec()</a:t>
            </a:r>
            <a:r>
              <a:rPr lang="zh-CN" altLang="en-US" dirty="0"/>
              <a:t>时，</a:t>
            </a:r>
            <a:r>
              <a:rPr lang="en-US" altLang="zh-CN" dirty="0" err="1"/>
              <a:t>vfork</a:t>
            </a:r>
            <a:r>
              <a:rPr lang="en-US" altLang="zh-CN" dirty="0"/>
              <a:t>()</a:t>
            </a:r>
            <a:r>
              <a:rPr lang="zh-CN" altLang="en-US" dirty="0"/>
              <a:t>为首选</a:t>
            </a:r>
          </a:p>
        </p:txBody>
      </p:sp>
      <p:pic>
        <p:nvPicPr>
          <p:cNvPr id="56325" name="Picture 5"/>
          <p:cNvPicPr>
            <a:picLocks noChangeAspect="1" noChangeArrowheads="1"/>
          </p:cNvPicPr>
          <p:nvPr/>
        </p:nvPicPr>
        <p:blipFill>
          <a:blip r:embed="rId2" cstate="print"/>
          <a:srcRect/>
          <a:stretch>
            <a:fillRect/>
          </a:stretch>
        </p:blipFill>
        <p:spPr bwMode="auto">
          <a:xfrm>
            <a:off x="785813" y="1345580"/>
            <a:ext cx="8208962" cy="1003300"/>
          </a:xfrm>
          <a:prstGeom prst="rect">
            <a:avLst/>
          </a:prstGeom>
          <a:noFill/>
          <a:ln w="9525">
            <a:noFill/>
            <a:miter lim="800000"/>
            <a:headEnd/>
            <a:tailEnd/>
          </a:ln>
        </p:spPr>
      </p:pic>
      <p:sp>
        <p:nvSpPr>
          <p:cNvPr id="6" name="Oval 5"/>
          <p:cNvSpPr>
            <a:spLocks noChangeArrowheads="1"/>
          </p:cNvSpPr>
          <p:nvPr/>
        </p:nvSpPr>
        <p:spPr bwMode="auto">
          <a:xfrm>
            <a:off x="2713038" y="1769442"/>
            <a:ext cx="4286250" cy="433388"/>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A9A1F99-973F-4DA3-9D25-13BD802B9AAF}" type="slidenum">
              <a:rPr lang="en-US" altLang="zh-CN"/>
              <a:pPr/>
              <a:t>136</a:t>
            </a:fld>
            <a:endParaRPr lang="en-US" altLang="zh-CN"/>
          </a:p>
        </p:txBody>
      </p:sp>
      <p:sp>
        <p:nvSpPr>
          <p:cNvPr id="576514" name="Rectangle 2"/>
          <p:cNvSpPr>
            <a:spLocks noGrp="1" noChangeArrowheads="1"/>
          </p:cNvSpPr>
          <p:nvPr>
            <p:ph type="title"/>
          </p:nvPr>
        </p:nvSpPr>
        <p:spPr/>
        <p:txBody>
          <a:bodyPr/>
          <a:lstStyle/>
          <a:p>
            <a:r>
              <a:rPr lang="en-US" altLang="zh-CN" dirty="0" err="1"/>
              <a:t>vfork</a:t>
            </a:r>
            <a:r>
              <a:rPr lang="en-US" altLang="zh-CN" dirty="0"/>
              <a:t>()</a:t>
            </a:r>
            <a:r>
              <a:rPr lang="zh-CN" altLang="en-US" dirty="0"/>
              <a:t>调用的实现机制</a:t>
            </a:r>
          </a:p>
        </p:txBody>
      </p:sp>
      <p:sp>
        <p:nvSpPr>
          <p:cNvPr id="576515" name="Rectangle 3"/>
          <p:cNvSpPr>
            <a:spLocks noGrp="1" noChangeArrowheads="1"/>
          </p:cNvSpPr>
          <p:nvPr>
            <p:ph type="body" idx="1"/>
          </p:nvPr>
        </p:nvSpPr>
        <p:spPr/>
        <p:txBody>
          <a:bodyPr/>
          <a:lstStyle/>
          <a:p>
            <a:r>
              <a:rPr lang="en-US" altLang="zh-CN" dirty="0" err="1"/>
              <a:t>vfork</a:t>
            </a:r>
            <a:r>
              <a:rPr lang="en-US" altLang="zh-CN" dirty="0"/>
              <a:t>()</a:t>
            </a:r>
            <a:r>
              <a:rPr lang="zh-CN" altLang="en-US" dirty="0"/>
              <a:t>的实现通过</a:t>
            </a:r>
            <a:r>
              <a:rPr lang="zh-CN" altLang="en-US" dirty="0" smtClean="0"/>
              <a:t>向</a:t>
            </a:r>
            <a:r>
              <a:rPr lang="en-US" altLang="zh-CN" dirty="0" err="1" smtClean="0"/>
              <a:t>do_fork</a:t>
            </a:r>
            <a:r>
              <a:rPr lang="en-US" altLang="zh-CN" dirty="0" smtClean="0"/>
              <a:t>()</a:t>
            </a:r>
            <a:r>
              <a:rPr lang="zh-CN" altLang="en-US" dirty="0"/>
              <a:t>传递一个特殊标志来进行</a:t>
            </a:r>
          </a:p>
          <a:p>
            <a:pPr lvl="1"/>
            <a:r>
              <a:rPr lang="zh-CN" altLang="en-US" dirty="0"/>
              <a:t>调用</a:t>
            </a:r>
            <a:r>
              <a:rPr lang="en-US" altLang="zh-CN" dirty="0" err="1"/>
              <a:t>copy_process</a:t>
            </a:r>
            <a:r>
              <a:rPr lang="en-US" altLang="zh-CN" dirty="0"/>
              <a:t>()</a:t>
            </a:r>
            <a:r>
              <a:rPr lang="zh-CN" altLang="en-US" dirty="0"/>
              <a:t>时，</a:t>
            </a:r>
            <a:r>
              <a:rPr lang="en-US" altLang="zh-CN" dirty="0" err="1"/>
              <a:t>task_struct</a:t>
            </a:r>
            <a:r>
              <a:rPr lang="zh-CN" altLang="en-US" dirty="0"/>
              <a:t>的</a:t>
            </a:r>
            <a:r>
              <a:rPr lang="en-US" altLang="zh-CN" dirty="0" err="1">
                <a:solidFill>
                  <a:srgbClr val="FF0D0D"/>
                </a:solidFill>
              </a:rPr>
              <a:t>vfork_done</a:t>
            </a:r>
            <a:r>
              <a:rPr lang="zh-CN" altLang="en-US" dirty="0"/>
              <a:t>成员设置为</a:t>
            </a:r>
            <a:r>
              <a:rPr lang="en-US" altLang="zh-CN" dirty="0" smtClean="0"/>
              <a:t>NULL</a:t>
            </a:r>
            <a:endParaRPr lang="zh-CN" altLang="en-US" dirty="0"/>
          </a:p>
          <a:p>
            <a:pPr lvl="1"/>
            <a:r>
              <a:rPr lang="zh-CN" altLang="en-US" dirty="0"/>
              <a:t>执行</a:t>
            </a:r>
            <a:r>
              <a:rPr lang="en-US" altLang="zh-CN" dirty="0" err="1"/>
              <a:t>do_fork</a:t>
            </a:r>
            <a:r>
              <a:rPr lang="en-US" altLang="zh-CN" dirty="0"/>
              <a:t>()</a:t>
            </a:r>
            <a:r>
              <a:rPr lang="zh-CN" altLang="en-US" dirty="0"/>
              <a:t>时，</a:t>
            </a:r>
            <a:r>
              <a:rPr lang="zh-CN" altLang="en-US" dirty="0" smtClean="0"/>
              <a:t>如果</a:t>
            </a:r>
            <a:r>
              <a:rPr lang="en-US" altLang="zh-CN" dirty="0" smtClean="0"/>
              <a:t>CLONE_VFORK=1</a:t>
            </a:r>
            <a:r>
              <a:rPr lang="zh-CN" altLang="en-US" dirty="0" smtClean="0"/>
              <a:t>，</a:t>
            </a:r>
            <a:r>
              <a:rPr lang="zh-CN" altLang="en-US" dirty="0"/>
              <a:t>则</a:t>
            </a:r>
            <a:r>
              <a:rPr lang="en-US" altLang="zh-CN" dirty="0" err="1"/>
              <a:t>vfork_done</a:t>
            </a:r>
            <a:r>
              <a:rPr lang="zh-CN" altLang="en-US" dirty="0"/>
              <a:t>指向一个特殊</a:t>
            </a:r>
            <a:r>
              <a:rPr lang="zh-CN" altLang="en-US" dirty="0" smtClean="0"/>
              <a:t>地址</a:t>
            </a:r>
            <a:endParaRPr lang="zh-CN" altLang="en-US" dirty="0"/>
          </a:p>
          <a:p>
            <a:pPr lvl="1"/>
            <a:r>
              <a:rPr lang="zh-CN" altLang="en-US" dirty="0"/>
              <a:t>子进程开始执行后，父进程阻塞，直到子进程通过</a:t>
            </a:r>
            <a:r>
              <a:rPr lang="en-US" altLang="zh-CN" dirty="0" err="1"/>
              <a:t>vfork_done</a:t>
            </a:r>
            <a:r>
              <a:rPr lang="zh-CN" altLang="en-US" dirty="0"/>
              <a:t>指针向它发送</a:t>
            </a:r>
            <a:r>
              <a:rPr lang="zh-CN" altLang="en-US" dirty="0" smtClean="0"/>
              <a:t>信号</a:t>
            </a:r>
            <a:endParaRPr lang="zh-CN" altLang="en-US" dirty="0"/>
          </a:p>
          <a:p>
            <a:pPr lvl="1"/>
            <a:r>
              <a:rPr lang="zh-CN" altLang="en-US" dirty="0"/>
              <a:t>调用</a:t>
            </a:r>
            <a:r>
              <a:rPr lang="en-US" altLang="zh-CN" dirty="0" err="1"/>
              <a:t>mm_release</a:t>
            </a:r>
            <a:r>
              <a:rPr lang="en-US" altLang="zh-CN" dirty="0"/>
              <a:t>()</a:t>
            </a:r>
            <a:r>
              <a:rPr lang="zh-CN" altLang="en-US" dirty="0"/>
              <a:t>时，该函数用于进程退出内存地址空间，并检查</a:t>
            </a:r>
            <a:r>
              <a:rPr lang="en-US" altLang="zh-CN" dirty="0" err="1"/>
              <a:t>vfork_done</a:t>
            </a:r>
            <a:r>
              <a:rPr lang="zh-CN" altLang="en-US" dirty="0"/>
              <a:t>是否为</a:t>
            </a:r>
            <a:r>
              <a:rPr lang="zh-CN" altLang="en-US" dirty="0" smtClean="0"/>
              <a:t>空</a:t>
            </a:r>
            <a:endParaRPr lang="zh-CN" altLang="en-US" dirty="0"/>
          </a:p>
          <a:p>
            <a:pPr lvl="2"/>
            <a:r>
              <a:rPr lang="zh-CN" altLang="en-US" dirty="0"/>
              <a:t>若不为空，则向父进程发送信号</a:t>
            </a:r>
          </a:p>
          <a:p>
            <a:pPr lvl="1"/>
            <a:r>
              <a:rPr lang="zh-CN" altLang="en-US" dirty="0"/>
              <a:t>回到</a:t>
            </a:r>
            <a:r>
              <a:rPr lang="en-US" altLang="zh-CN" dirty="0" err="1"/>
              <a:t>do_fork</a:t>
            </a:r>
            <a:r>
              <a:rPr lang="en-US" altLang="zh-CN" dirty="0"/>
              <a:t>()</a:t>
            </a:r>
            <a:r>
              <a:rPr lang="zh-CN" altLang="en-US" dirty="0"/>
              <a:t>，父进程唤醒并</a:t>
            </a:r>
            <a:r>
              <a:rPr lang="zh-CN" altLang="en-US" dirty="0" smtClean="0"/>
              <a:t>返回</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25E08292-4A68-4DB5-804C-F697EEB81F62}" type="slidenum">
              <a:rPr lang="en-US" altLang="zh-CN"/>
              <a:pPr>
                <a:defRPr/>
              </a:pPr>
              <a:t>137</a:t>
            </a:fld>
            <a:endParaRPr lang="en-US" altLang="zh-CN"/>
          </a:p>
        </p:txBody>
      </p:sp>
      <p:sp>
        <p:nvSpPr>
          <p:cNvPr id="576514" name="Rectangle 2"/>
          <p:cNvSpPr>
            <a:spLocks noGrp="1" noChangeArrowheads="1"/>
          </p:cNvSpPr>
          <p:nvPr>
            <p:ph type="title"/>
          </p:nvPr>
        </p:nvSpPr>
        <p:spPr/>
        <p:txBody>
          <a:bodyPr/>
          <a:lstStyle/>
          <a:p>
            <a:pPr eaLnBrk="1" hangingPunct="1">
              <a:defRPr/>
            </a:pPr>
            <a:r>
              <a:rPr lang="en-US" altLang="zh-CN" dirty="0" err="1"/>
              <a:t>vfork</a:t>
            </a:r>
            <a:r>
              <a:rPr lang="en-US" altLang="zh-CN" dirty="0"/>
              <a:t>()</a:t>
            </a:r>
            <a:r>
              <a:rPr lang="zh-CN" altLang="en-US" dirty="0"/>
              <a:t>调用的实现</a:t>
            </a:r>
            <a:r>
              <a:rPr lang="zh-CN" altLang="en-US" dirty="0" smtClean="0"/>
              <a:t>机制代码说明</a:t>
            </a:r>
            <a:endParaRPr lang="zh-CN" altLang="en-US" dirty="0"/>
          </a:p>
        </p:txBody>
      </p:sp>
      <p:sp>
        <p:nvSpPr>
          <p:cNvPr id="576515" name="Rectangle 3"/>
          <p:cNvSpPr>
            <a:spLocks noGrp="1" noChangeArrowheads="1"/>
          </p:cNvSpPr>
          <p:nvPr>
            <p:ph type="body" idx="1"/>
          </p:nvPr>
        </p:nvSpPr>
        <p:spPr/>
        <p:txBody>
          <a:bodyPr/>
          <a:lstStyle/>
          <a:p>
            <a:pPr eaLnBrk="1" hangingPunct="1">
              <a:defRPr/>
            </a:pPr>
            <a:r>
              <a:rPr lang="en-US" altLang="zh-CN" sz="2600" dirty="0" err="1" smtClean="0"/>
              <a:t>copy_process</a:t>
            </a:r>
            <a:r>
              <a:rPr lang="en-US" altLang="zh-CN" sz="2600" dirty="0" smtClean="0"/>
              <a:t>()</a:t>
            </a:r>
            <a:r>
              <a:rPr lang="zh-CN" altLang="en-US" sz="2600" dirty="0" smtClean="0"/>
              <a:t>将</a:t>
            </a:r>
            <a:r>
              <a:rPr lang="en-US" altLang="zh-CN" sz="2600" dirty="0" err="1" smtClean="0"/>
              <a:t>task_struct</a:t>
            </a:r>
            <a:r>
              <a:rPr lang="zh-CN" altLang="en-US" sz="2600" dirty="0" smtClean="0"/>
              <a:t>的</a:t>
            </a:r>
            <a:r>
              <a:rPr lang="en-US" altLang="zh-CN" sz="2600" dirty="0" err="1" smtClean="0">
                <a:solidFill>
                  <a:srgbClr val="FF0D0D"/>
                </a:solidFill>
              </a:rPr>
              <a:t>vfork_done</a:t>
            </a:r>
            <a:r>
              <a:rPr lang="zh-CN" altLang="en-US" sz="2600" dirty="0" smtClean="0"/>
              <a:t>设为</a:t>
            </a:r>
            <a:r>
              <a:rPr lang="en-US" altLang="zh-CN" sz="2600" dirty="0" smtClean="0"/>
              <a:t>NULL</a:t>
            </a:r>
            <a:endParaRPr lang="zh-CN" altLang="en-US" sz="2600" dirty="0" smtClean="0"/>
          </a:p>
          <a:p>
            <a:pPr eaLnBrk="1" hangingPunct="1">
              <a:defRPr/>
            </a:pPr>
            <a:endParaRPr lang="en-US" altLang="zh-CN" dirty="0" smtClean="0"/>
          </a:p>
          <a:p>
            <a:pPr eaLnBrk="1" hangingPunct="1">
              <a:defRPr/>
            </a:pPr>
            <a:r>
              <a:rPr lang="en-US" altLang="zh-CN" sz="2600" dirty="0" err="1" smtClean="0"/>
              <a:t>do_fork</a:t>
            </a:r>
            <a:r>
              <a:rPr lang="en-US" altLang="zh-CN" sz="2600" dirty="0" smtClean="0"/>
              <a:t>()</a:t>
            </a:r>
            <a:r>
              <a:rPr lang="zh-CN" altLang="en-US" sz="2600" dirty="0" smtClean="0"/>
              <a:t> 将</a:t>
            </a:r>
            <a:r>
              <a:rPr lang="en-US" altLang="zh-CN" sz="2600" dirty="0" err="1" smtClean="0"/>
              <a:t>vfork_done</a:t>
            </a:r>
            <a:r>
              <a:rPr lang="zh-CN" altLang="en-US" sz="2600" dirty="0" smtClean="0"/>
              <a:t>指向一个特殊地址</a:t>
            </a:r>
          </a:p>
          <a:p>
            <a:pPr lvl="1" eaLnBrk="1" hangingPunct="1">
              <a:defRPr/>
            </a:pPr>
            <a:endParaRPr lang="en-US" altLang="zh-CN" dirty="0" smtClean="0"/>
          </a:p>
          <a:p>
            <a:pPr lvl="1" eaLnBrk="1" hangingPunct="1">
              <a:defRPr/>
            </a:pPr>
            <a:endParaRPr lang="en-US" altLang="zh-CN" dirty="0" smtClean="0"/>
          </a:p>
          <a:p>
            <a:pPr eaLnBrk="1" hangingPunct="1">
              <a:defRPr/>
            </a:pPr>
            <a:endParaRPr lang="en-US" altLang="zh-CN" sz="2600" dirty="0" smtClean="0"/>
          </a:p>
          <a:p>
            <a:pPr eaLnBrk="1" hangingPunct="1">
              <a:defRPr/>
            </a:pPr>
            <a:r>
              <a:rPr lang="zh-CN" altLang="en-US" sz="2600" dirty="0" smtClean="0"/>
              <a:t>父</a:t>
            </a:r>
            <a:r>
              <a:rPr lang="zh-CN" altLang="en-US" sz="2600" dirty="0"/>
              <a:t>进程</a:t>
            </a:r>
            <a:r>
              <a:rPr lang="zh-CN" altLang="en-US" sz="2600" dirty="0" smtClean="0"/>
              <a:t>阻塞直到</a:t>
            </a:r>
            <a:r>
              <a:rPr lang="zh-CN" altLang="en-US" sz="2600" dirty="0"/>
              <a:t>子</a:t>
            </a:r>
            <a:r>
              <a:rPr lang="zh-CN" altLang="en-US" sz="2600" dirty="0" smtClean="0"/>
              <a:t>进程向其发送信号</a:t>
            </a:r>
            <a:endParaRPr lang="zh-CN" altLang="en-US" sz="2600" dirty="0"/>
          </a:p>
        </p:txBody>
      </p:sp>
      <p:pic>
        <p:nvPicPr>
          <p:cNvPr id="57349" name="Picture 3"/>
          <p:cNvPicPr>
            <a:picLocks noChangeAspect="1" noChangeArrowheads="1"/>
          </p:cNvPicPr>
          <p:nvPr/>
        </p:nvPicPr>
        <p:blipFill>
          <a:blip r:embed="rId2" cstate="print"/>
          <a:srcRect/>
          <a:stretch>
            <a:fillRect/>
          </a:stretch>
        </p:blipFill>
        <p:spPr bwMode="auto">
          <a:xfrm>
            <a:off x="1928813" y="2928938"/>
            <a:ext cx="5245100" cy="1000125"/>
          </a:xfrm>
          <a:prstGeom prst="rect">
            <a:avLst/>
          </a:prstGeom>
          <a:noFill/>
          <a:ln w="9525">
            <a:noFill/>
            <a:miter lim="800000"/>
            <a:headEnd/>
            <a:tailEnd/>
          </a:ln>
        </p:spPr>
      </p:pic>
      <p:pic>
        <p:nvPicPr>
          <p:cNvPr id="57350" name="Picture 4"/>
          <p:cNvPicPr>
            <a:picLocks noChangeAspect="1" noChangeArrowheads="1"/>
          </p:cNvPicPr>
          <p:nvPr/>
        </p:nvPicPr>
        <p:blipFill>
          <a:blip r:embed="rId3" cstate="print"/>
          <a:srcRect/>
          <a:stretch>
            <a:fillRect/>
          </a:stretch>
        </p:blipFill>
        <p:spPr bwMode="auto">
          <a:xfrm>
            <a:off x="642938" y="4643438"/>
            <a:ext cx="8286750" cy="2038350"/>
          </a:xfrm>
          <a:prstGeom prst="rect">
            <a:avLst/>
          </a:prstGeom>
          <a:noFill/>
          <a:ln w="9525">
            <a:noFill/>
            <a:miter lim="800000"/>
            <a:headEnd/>
            <a:tailEnd/>
          </a:ln>
        </p:spPr>
      </p:pic>
      <p:pic>
        <p:nvPicPr>
          <p:cNvPr id="57351" name="Picture 5"/>
          <p:cNvPicPr>
            <a:picLocks noChangeAspect="1" noChangeArrowheads="1"/>
          </p:cNvPicPr>
          <p:nvPr/>
        </p:nvPicPr>
        <p:blipFill>
          <a:blip r:embed="rId4" cstate="print"/>
          <a:srcRect/>
          <a:stretch>
            <a:fillRect/>
          </a:stretch>
        </p:blipFill>
        <p:spPr bwMode="auto">
          <a:xfrm>
            <a:off x="2286000" y="1857375"/>
            <a:ext cx="4452938" cy="428625"/>
          </a:xfrm>
          <a:prstGeom prst="rect">
            <a:avLst/>
          </a:prstGeom>
          <a:noFill/>
          <a:ln w="9525">
            <a:noFill/>
            <a:miter lim="800000"/>
            <a:headEnd/>
            <a:tailEnd/>
          </a:ln>
        </p:spPr>
      </p:pic>
      <p:sp>
        <p:nvSpPr>
          <p:cNvPr id="8" name="Oval 5"/>
          <p:cNvSpPr>
            <a:spLocks noChangeArrowheads="1"/>
          </p:cNvSpPr>
          <p:nvPr/>
        </p:nvSpPr>
        <p:spPr bwMode="auto">
          <a:xfrm>
            <a:off x="1820863" y="3482975"/>
            <a:ext cx="4608512" cy="433388"/>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9" name="Oval 5"/>
          <p:cNvSpPr>
            <a:spLocks noChangeArrowheads="1"/>
          </p:cNvSpPr>
          <p:nvPr/>
        </p:nvSpPr>
        <p:spPr bwMode="auto">
          <a:xfrm>
            <a:off x="857250" y="4995863"/>
            <a:ext cx="4608513" cy="433387"/>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0"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C840E26A-EBD9-473E-B0D1-4329A65847A4}" type="slidenum">
              <a:rPr lang="en-US" altLang="zh-CN"/>
              <a:pPr>
                <a:defRPr/>
              </a:pPr>
              <a:t>138</a:t>
            </a:fld>
            <a:endParaRPr lang="en-US" altLang="zh-CN"/>
          </a:p>
        </p:txBody>
      </p:sp>
      <p:sp>
        <p:nvSpPr>
          <p:cNvPr id="576514" name="Rectangle 2"/>
          <p:cNvSpPr>
            <a:spLocks noGrp="1" noChangeArrowheads="1"/>
          </p:cNvSpPr>
          <p:nvPr>
            <p:ph type="title"/>
          </p:nvPr>
        </p:nvSpPr>
        <p:spPr/>
        <p:txBody>
          <a:bodyPr/>
          <a:lstStyle/>
          <a:p>
            <a:pPr eaLnBrk="1" hangingPunct="1">
              <a:defRPr/>
            </a:pPr>
            <a:r>
              <a:rPr lang="en-US" altLang="zh-CN" dirty="0" err="1"/>
              <a:t>vfork</a:t>
            </a:r>
            <a:r>
              <a:rPr lang="en-US" altLang="zh-CN" dirty="0"/>
              <a:t>()</a:t>
            </a:r>
            <a:r>
              <a:rPr lang="zh-CN" altLang="en-US" dirty="0"/>
              <a:t>调用的实现</a:t>
            </a:r>
            <a:r>
              <a:rPr lang="zh-CN" altLang="en-US" dirty="0" smtClean="0"/>
              <a:t>机制代码说明</a:t>
            </a:r>
            <a:r>
              <a:rPr lang="en-US" altLang="zh-CN" dirty="0" smtClean="0"/>
              <a:t>(</a:t>
            </a:r>
            <a:r>
              <a:rPr lang="zh-CN" altLang="en-US" dirty="0" smtClean="0"/>
              <a:t>续</a:t>
            </a:r>
            <a:r>
              <a:rPr lang="en-US" altLang="zh-CN" dirty="0" smtClean="0"/>
              <a:t>)</a:t>
            </a:r>
            <a:endParaRPr lang="zh-CN" altLang="en-US" dirty="0"/>
          </a:p>
        </p:txBody>
      </p:sp>
      <p:sp>
        <p:nvSpPr>
          <p:cNvPr id="576515" name="Rectangle 3"/>
          <p:cNvSpPr>
            <a:spLocks noGrp="1" noChangeArrowheads="1"/>
          </p:cNvSpPr>
          <p:nvPr>
            <p:ph type="body" idx="1"/>
          </p:nvPr>
        </p:nvSpPr>
        <p:spPr/>
        <p:txBody>
          <a:bodyPr/>
          <a:lstStyle/>
          <a:p>
            <a:pPr eaLnBrk="1" hangingPunct="1">
              <a:defRPr/>
            </a:pPr>
            <a:r>
              <a:rPr lang="zh-CN" altLang="en-US" dirty="0" smtClean="0"/>
              <a:t>调用</a:t>
            </a:r>
            <a:r>
              <a:rPr lang="en-US" altLang="zh-CN" dirty="0" err="1"/>
              <a:t>mm_release</a:t>
            </a:r>
            <a:r>
              <a:rPr lang="en-US" altLang="zh-CN" dirty="0"/>
              <a:t>()</a:t>
            </a:r>
            <a:r>
              <a:rPr lang="zh-CN" altLang="en-US" dirty="0"/>
              <a:t>时</a:t>
            </a:r>
            <a:r>
              <a:rPr lang="zh-CN" altLang="en-US" dirty="0" smtClean="0"/>
              <a:t>，检查</a:t>
            </a:r>
            <a:r>
              <a:rPr lang="en-US" altLang="zh-CN" dirty="0" err="1"/>
              <a:t>vfork_done</a:t>
            </a:r>
            <a:r>
              <a:rPr lang="zh-CN" altLang="en-US" dirty="0"/>
              <a:t>是否为</a:t>
            </a:r>
            <a:r>
              <a:rPr lang="zh-CN" altLang="en-US" dirty="0" smtClean="0"/>
              <a:t>空</a:t>
            </a:r>
            <a:endParaRPr lang="zh-CN" altLang="en-US" dirty="0"/>
          </a:p>
          <a:p>
            <a:pPr lvl="1" eaLnBrk="1" hangingPunct="1">
              <a:defRPr/>
            </a:pPr>
            <a:r>
              <a:rPr lang="zh-CN" altLang="en-US" dirty="0"/>
              <a:t>若不为空，则向父进程发送</a:t>
            </a:r>
            <a:r>
              <a:rPr lang="zh-CN" altLang="en-US" dirty="0" smtClean="0"/>
              <a:t>信号</a:t>
            </a:r>
            <a:endParaRPr lang="zh-CN" altLang="en-US" dirty="0"/>
          </a:p>
        </p:txBody>
      </p:sp>
      <p:pic>
        <p:nvPicPr>
          <p:cNvPr id="58373" name="Picture 2"/>
          <p:cNvPicPr>
            <a:picLocks noChangeAspect="1" noChangeArrowheads="1"/>
          </p:cNvPicPr>
          <p:nvPr/>
        </p:nvPicPr>
        <p:blipFill>
          <a:blip r:embed="rId2" cstate="print"/>
          <a:srcRect/>
          <a:stretch>
            <a:fillRect/>
          </a:stretch>
        </p:blipFill>
        <p:spPr bwMode="auto">
          <a:xfrm>
            <a:off x="1285875" y="2500313"/>
            <a:ext cx="6929438" cy="2286000"/>
          </a:xfrm>
          <a:prstGeom prst="rect">
            <a:avLst/>
          </a:prstGeom>
          <a:noFill/>
          <a:ln w="9525">
            <a:noFill/>
            <a:miter lim="800000"/>
            <a:headEnd/>
            <a:tailEnd/>
          </a:ln>
        </p:spPr>
      </p:pic>
      <p:sp>
        <p:nvSpPr>
          <p:cNvPr id="6" name="Oval 5"/>
          <p:cNvSpPr>
            <a:spLocks noChangeArrowheads="1"/>
          </p:cNvSpPr>
          <p:nvPr/>
        </p:nvSpPr>
        <p:spPr bwMode="auto">
          <a:xfrm>
            <a:off x="928688" y="4138613"/>
            <a:ext cx="4608512" cy="433387"/>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51A32E1-2DDC-4566-88ED-1D459C737325}" type="slidenum">
              <a:rPr lang="en-US" altLang="zh-CN"/>
              <a:pPr>
                <a:defRPr/>
              </a:pPr>
              <a:t>139</a:t>
            </a:fld>
            <a:endParaRPr lang="en-US" altLang="zh-CN"/>
          </a:p>
        </p:txBody>
      </p:sp>
      <p:sp>
        <p:nvSpPr>
          <p:cNvPr id="575490" name="Rectangle 2"/>
          <p:cNvSpPr>
            <a:spLocks noGrp="1" noChangeArrowheads="1"/>
          </p:cNvSpPr>
          <p:nvPr>
            <p:ph type="title"/>
          </p:nvPr>
        </p:nvSpPr>
        <p:spPr/>
        <p:txBody>
          <a:bodyPr/>
          <a:lstStyle/>
          <a:p>
            <a:pPr eaLnBrk="1" hangingPunct="1">
              <a:defRPr/>
            </a:pPr>
            <a:r>
              <a:rPr lang="en-US" altLang="zh-CN" dirty="0"/>
              <a:t>clone()</a:t>
            </a:r>
            <a:r>
              <a:rPr lang="zh-CN" altLang="en-US" dirty="0"/>
              <a:t>系统调用</a:t>
            </a:r>
          </a:p>
        </p:txBody>
      </p:sp>
      <p:sp>
        <p:nvSpPr>
          <p:cNvPr id="575491" name="Rectangle 3"/>
          <p:cNvSpPr>
            <a:spLocks noGrp="1" noChangeArrowheads="1"/>
          </p:cNvSpPr>
          <p:nvPr>
            <p:ph type="body" idx="1"/>
          </p:nvPr>
        </p:nvSpPr>
        <p:spPr/>
        <p:txBody>
          <a:bodyPr/>
          <a:lstStyle/>
          <a:p>
            <a:pPr eaLnBrk="1" hangingPunct="1">
              <a:defRPr/>
            </a:pPr>
            <a:r>
              <a:rPr lang="zh-CN" altLang="en-US" dirty="0" smtClean="0"/>
              <a:t>函数</a:t>
            </a:r>
            <a:r>
              <a:rPr lang="zh-CN" altLang="en-US" dirty="0"/>
              <a:t>原型</a:t>
            </a:r>
          </a:p>
          <a:p>
            <a:pPr lvl="1" eaLnBrk="1" hangingPunct="1">
              <a:defRPr/>
            </a:pPr>
            <a:r>
              <a:rPr lang="en-US" altLang="zh-CN" dirty="0" err="1"/>
              <a:t>int</a:t>
            </a:r>
            <a:r>
              <a:rPr lang="en-US" altLang="zh-CN" dirty="0"/>
              <a:t> clone(</a:t>
            </a:r>
            <a:r>
              <a:rPr lang="en-US" altLang="zh-CN" dirty="0" err="1"/>
              <a:t>int</a:t>
            </a:r>
            <a:r>
              <a:rPr lang="en-US" altLang="zh-CN" dirty="0"/>
              <a:t> (*fn)(void *), void *</a:t>
            </a:r>
            <a:r>
              <a:rPr lang="en-US" altLang="zh-CN" dirty="0" err="1"/>
              <a:t>child_stack</a:t>
            </a:r>
            <a:r>
              <a:rPr lang="en-US" altLang="zh-CN" dirty="0"/>
              <a:t>, </a:t>
            </a:r>
            <a:r>
              <a:rPr lang="en-US" altLang="zh-CN" dirty="0" err="1"/>
              <a:t>int</a:t>
            </a:r>
            <a:r>
              <a:rPr lang="en-US" altLang="zh-CN" dirty="0"/>
              <a:t> </a:t>
            </a:r>
            <a:r>
              <a:rPr lang="en-US" altLang="zh-CN" dirty="0" err="1" smtClean="0">
                <a:solidFill>
                  <a:srgbClr val="FF0000"/>
                </a:solidFill>
              </a:rPr>
              <a:t>clone_flag</a:t>
            </a:r>
            <a:r>
              <a:rPr lang="en-US" altLang="zh-CN" dirty="0" smtClean="0"/>
              <a:t>, </a:t>
            </a:r>
            <a:r>
              <a:rPr lang="en-US" altLang="zh-CN" dirty="0"/>
              <a:t/>
            </a:r>
            <a:br>
              <a:rPr lang="en-US" altLang="zh-CN" dirty="0"/>
            </a:br>
            <a:r>
              <a:rPr lang="en-US" altLang="zh-CN" dirty="0"/>
              <a:t>void *</a:t>
            </a:r>
            <a:r>
              <a:rPr lang="en-US" altLang="zh-CN" dirty="0" err="1"/>
              <a:t>arg</a:t>
            </a:r>
            <a:r>
              <a:rPr lang="en-US" altLang="zh-CN" dirty="0"/>
              <a:t>); </a:t>
            </a:r>
            <a:endParaRPr lang="en-US" altLang="zh-CN" dirty="0" smtClean="0"/>
          </a:p>
          <a:p>
            <a:pPr eaLnBrk="1" hangingPunct="1">
              <a:defRPr/>
            </a:pPr>
            <a:r>
              <a:rPr lang="zh-CN" altLang="en-US" dirty="0" smtClean="0"/>
              <a:t>参数说明</a:t>
            </a:r>
            <a:endParaRPr lang="en-US" altLang="zh-CN" dirty="0"/>
          </a:p>
          <a:p>
            <a:pPr lvl="1" eaLnBrk="1" hangingPunct="1">
              <a:defRPr/>
            </a:pPr>
            <a:r>
              <a:rPr lang="en-US" altLang="zh-CN" dirty="0" smtClean="0"/>
              <a:t>fn</a:t>
            </a:r>
            <a:r>
              <a:rPr lang="zh-CN" altLang="en-US" dirty="0" smtClean="0"/>
              <a:t>：待执行</a:t>
            </a:r>
            <a:r>
              <a:rPr lang="zh-CN" altLang="en-US" dirty="0"/>
              <a:t>的程序 </a:t>
            </a:r>
          </a:p>
          <a:p>
            <a:pPr lvl="1" eaLnBrk="1" hangingPunct="1">
              <a:defRPr/>
            </a:pPr>
            <a:r>
              <a:rPr lang="en-US" altLang="zh-CN" dirty="0" err="1"/>
              <a:t>child_stack</a:t>
            </a:r>
            <a:r>
              <a:rPr lang="zh-CN" altLang="en-US" dirty="0" smtClean="0"/>
              <a:t>：进程</a:t>
            </a:r>
            <a:r>
              <a:rPr lang="zh-CN" altLang="en-US" dirty="0"/>
              <a:t>所使用的堆栈</a:t>
            </a:r>
          </a:p>
          <a:p>
            <a:pPr lvl="1" eaLnBrk="1" hangingPunct="1">
              <a:defRPr/>
            </a:pPr>
            <a:r>
              <a:rPr lang="en-US" altLang="zh-CN" dirty="0" err="1" smtClean="0"/>
              <a:t>clone_flag</a:t>
            </a:r>
            <a:r>
              <a:rPr lang="zh-CN" altLang="en-US" dirty="0" smtClean="0"/>
              <a:t>：</a:t>
            </a:r>
            <a:r>
              <a:rPr lang="zh-CN" altLang="en-US" dirty="0"/>
              <a:t>由用户指定，可以是多个标志的</a:t>
            </a:r>
            <a:r>
              <a:rPr lang="zh-CN" altLang="en-US" dirty="0" smtClean="0"/>
              <a:t>组合</a:t>
            </a:r>
            <a:endParaRPr lang="en-US" altLang="zh-CN" dirty="0" smtClean="0"/>
          </a:p>
          <a:p>
            <a:pPr lvl="1" eaLnBrk="1" hangingPunct="1">
              <a:defRPr/>
            </a:pPr>
            <a:r>
              <a:rPr lang="en-US" altLang="zh-CN" dirty="0" err="1" smtClean="0"/>
              <a:t>arg</a:t>
            </a:r>
            <a:r>
              <a:rPr lang="zh-CN" altLang="en-US" dirty="0" smtClean="0"/>
              <a:t>：执行</a:t>
            </a:r>
            <a:r>
              <a:rPr lang="en-US" altLang="zh-CN" dirty="0" smtClean="0"/>
              <a:t>fn</a:t>
            </a:r>
            <a:r>
              <a:rPr lang="zh-CN" altLang="en-US" dirty="0" smtClean="0"/>
              <a:t>所需的参数</a:t>
            </a:r>
            <a:endParaRPr lang="en-US" altLang="zh-CN" dirty="0" smtClean="0"/>
          </a:p>
          <a:p>
            <a:pPr eaLnBrk="1" hangingPunct="1">
              <a:defRPr/>
            </a:pPr>
            <a:r>
              <a:rPr lang="zh-CN" altLang="en-US" dirty="0" smtClean="0"/>
              <a:t>功能</a:t>
            </a:r>
            <a:endParaRPr lang="en-US" altLang="zh-CN" dirty="0" smtClean="0"/>
          </a:p>
          <a:p>
            <a:pPr lvl="1" eaLnBrk="1" hangingPunct="1">
              <a:defRPr/>
            </a:pPr>
            <a:r>
              <a:rPr lang="zh-CN" altLang="en-US" dirty="0" smtClean="0"/>
              <a:t>创建轻量级进程</a:t>
            </a:r>
            <a:r>
              <a:rPr lang="en-US" altLang="zh-CN" dirty="0" smtClean="0"/>
              <a:t>(LWP)</a:t>
            </a:r>
            <a:r>
              <a:rPr lang="zh-CN" altLang="en-US" dirty="0" smtClean="0"/>
              <a:t>的系统调用</a:t>
            </a:r>
            <a:endParaRPr lang="en-US" altLang="zh-CN" dirty="0" smtClean="0"/>
          </a:p>
          <a:p>
            <a:pPr lvl="1" eaLnBrk="1" hangingPunct="1">
              <a:defRPr/>
            </a:pPr>
            <a:r>
              <a:rPr lang="zh-CN" altLang="en-US" dirty="0" smtClean="0"/>
              <a:t>通过</a:t>
            </a:r>
            <a:r>
              <a:rPr lang="en-US" altLang="zh-CN" dirty="0" err="1" smtClean="0"/>
              <a:t>clone_flag</a:t>
            </a:r>
            <a:r>
              <a:rPr lang="zh-CN" altLang="en-US" dirty="0" smtClean="0"/>
              <a:t>控制</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120303DC-D35F-4683-B4B8-B3318026E2C1}" type="slidenum">
              <a:rPr lang="en-US" altLang="zh-CN"/>
              <a:pPr/>
              <a:t>14</a:t>
            </a:fld>
            <a:endParaRPr lang="en-US" altLang="zh-CN"/>
          </a:p>
        </p:txBody>
      </p:sp>
      <p:sp>
        <p:nvSpPr>
          <p:cNvPr id="637954" name="Rectangle 2"/>
          <p:cNvSpPr>
            <a:spLocks noGrp="1" noChangeArrowheads="1"/>
          </p:cNvSpPr>
          <p:nvPr>
            <p:ph type="title"/>
          </p:nvPr>
        </p:nvSpPr>
        <p:spPr/>
        <p:txBody>
          <a:bodyPr/>
          <a:lstStyle/>
          <a:p>
            <a:r>
              <a:rPr lang="en-US" altLang="zh-CN"/>
              <a:t>hlist</a:t>
            </a:r>
            <a:r>
              <a:rPr lang="zh-CN" altLang="en-US"/>
              <a:t>的定义</a:t>
            </a:r>
          </a:p>
        </p:txBody>
      </p:sp>
      <p:sp>
        <p:nvSpPr>
          <p:cNvPr id="637955" name="Rectangle 3"/>
          <p:cNvSpPr>
            <a:spLocks noGrp="1" noChangeArrowheads="1"/>
          </p:cNvSpPr>
          <p:nvPr>
            <p:ph type="body" idx="1"/>
          </p:nvPr>
        </p:nvSpPr>
        <p:spPr/>
        <p:txBody>
          <a:bodyPr/>
          <a:lstStyle/>
          <a:p>
            <a:pPr>
              <a:spcBef>
                <a:spcPts val="300"/>
              </a:spcBef>
            </a:pPr>
            <a:r>
              <a:rPr lang="en-US" altLang="zh-CN" dirty="0" err="1"/>
              <a:t>hlist</a:t>
            </a:r>
            <a:r>
              <a:rPr lang="zh-CN" altLang="en-US" dirty="0"/>
              <a:t>的表头既没有</a:t>
            </a:r>
            <a:r>
              <a:rPr lang="en-US" altLang="zh-CN" dirty="0" err="1"/>
              <a:t>prev</a:t>
            </a:r>
            <a:r>
              <a:rPr lang="zh-CN" altLang="en-US" dirty="0"/>
              <a:t>，又没有</a:t>
            </a:r>
            <a:r>
              <a:rPr lang="en-US" altLang="zh-CN" dirty="0"/>
              <a:t>next</a:t>
            </a:r>
            <a:r>
              <a:rPr lang="zh-CN" altLang="en-US" dirty="0"/>
              <a:t>，只有一个</a:t>
            </a:r>
            <a:r>
              <a:rPr lang="en-US" altLang="zh-CN" dirty="0"/>
              <a:t>first</a:t>
            </a:r>
          </a:p>
          <a:p>
            <a:pPr>
              <a:spcBef>
                <a:spcPts val="300"/>
              </a:spcBef>
            </a:pPr>
            <a:r>
              <a:rPr lang="zh-CN" altLang="en-US" dirty="0"/>
              <a:t>为能统一地修改表头的</a:t>
            </a:r>
            <a:r>
              <a:rPr lang="en-US" altLang="zh-CN" dirty="0"/>
              <a:t>first</a:t>
            </a:r>
            <a:r>
              <a:rPr lang="zh-CN" altLang="en-US" dirty="0"/>
              <a:t>指针，即表头的</a:t>
            </a:r>
            <a:r>
              <a:rPr lang="en-US" altLang="zh-CN" dirty="0"/>
              <a:t>first</a:t>
            </a:r>
            <a:r>
              <a:rPr lang="zh-CN" altLang="en-US" dirty="0"/>
              <a:t>指针必须修改指向新插入的节点，</a:t>
            </a:r>
            <a:r>
              <a:rPr lang="en-US" altLang="zh-CN" dirty="0" err="1"/>
              <a:t>hlist</a:t>
            </a:r>
            <a:r>
              <a:rPr lang="zh-CN" altLang="en-US" dirty="0"/>
              <a:t>设计了</a:t>
            </a:r>
            <a:r>
              <a:rPr lang="en-US" altLang="zh-CN" dirty="0" err="1">
                <a:solidFill>
                  <a:srgbClr val="FF0000"/>
                </a:solidFill>
              </a:rPr>
              <a:t>pprev</a:t>
            </a:r>
            <a:endParaRPr lang="en-US" altLang="zh-CN" dirty="0">
              <a:solidFill>
                <a:srgbClr val="FF0000"/>
              </a:solidFill>
            </a:endParaRPr>
          </a:p>
          <a:p>
            <a:pPr lvl="1">
              <a:spcBef>
                <a:spcPts val="300"/>
              </a:spcBef>
            </a:pPr>
            <a:r>
              <a:rPr lang="en-US" altLang="zh-CN" dirty="0" err="1"/>
              <a:t>hlist</a:t>
            </a:r>
            <a:r>
              <a:rPr lang="zh-CN" altLang="en-US" dirty="0"/>
              <a:t>的</a:t>
            </a:r>
            <a:r>
              <a:rPr lang="en-US" altLang="zh-CN" dirty="0" err="1"/>
              <a:t>pprev</a:t>
            </a:r>
            <a:r>
              <a:rPr lang="zh-CN" altLang="en-US" dirty="0"/>
              <a:t>不再是指向前一个节点的指针，而是指向前一个节点（可能是表头）中的</a:t>
            </a:r>
            <a:r>
              <a:rPr lang="en-US" altLang="zh-CN" dirty="0"/>
              <a:t>next</a:t>
            </a:r>
            <a:r>
              <a:rPr lang="zh-CN" altLang="en-US" dirty="0"/>
              <a:t>（对于表头则是</a:t>
            </a:r>
            <a:r>
              <a:rPr lang="en-US" altLang="zh-CN" dirty="0"/>
              <a:t>first</a:t>
            </a:r>
            <a:r>
              <a:rPr lang="zh-CN" altLang="en-US" dirty="0"/>
              <a:t>）指针</a:t>
            </a:r>
          </a:p>
          <a:p>
            <a:pPr lvl="1">
              <a:spcBef>
                <a:spcPts val="300"/>
              </a:spcBef>
            </a:pPr>
            <a:r>
              <a:rPr lang="zh-CN" altLang="en-US" dirty="0"/>
              <a:t>表头插入的操作可以通过一致</a:t>
            </a:r>
            <a:r>
              <a:rPr lang="zh-CN" altLang="en-US" dirty="0" smtClean="0"/>
              <a:t>的“</a:t>
            </a:r>
            <a:r>
              <a:rPr lang="zh-CN" altLang="en-US" dirty="0" smtClean="0">
                <a:solidFill>
                  <a:srgbClr val="FF0000"/>
                </a:solidFill>
              </a:rPr>
              <a:t>*</a:t>
            </a:r>
            <a:r>
              <a:rPr lang="en-US" altLang="zh-CN" dirty="0" smtClean="0">
                <a:solidFill>
                  <a:srgbClr val="FF0000"/>
                </a:solidFill>
              </a:rPr>
              <a:t>(</a:t>
            </a:r>
            <a:r>
              <a:rPr lang="en-US" altLang="zh-CN" dirty="0">
                <a:solidFill>
                  <a:srgbClr val="FF0000"/>
                </a:solidFill>
              </a:rPr>
              <a:t>node-&gt;</a:t>
            </a:r>
            <a:r>
              <a:rPr lang="en-US" altLang="zh-CN" dirty="0" err="1">
                <a:solidFill>
                  <a:srgbClr val="FF0000"/>
                </a:solidFill>
              </a:rPr>
              <a:t>pprev</a:t>
            </a:r>
            <a:r>
              <a:rPr lang="en-US" altLang="zh-CN" dirty="0">
                <a:solidFill>
                  <a:srgbClr val="FF0000"/>
                </a:solidFill>
              </a:rPr>
              <a:t>)</a:t>
            </a:r>
            <a:r>
              <a:rPr lang="en-US" altLang="zh-CN" dirty="0"/>
              <a:t>”</a:t>
            </a:r>
            <a:r>
              <a:rPr lang="zh-CN" altLang="en-US" dirty="0"/>
              <a:t>访问和修改前节点的</a:t>
            </a:r>
            <a:r>
              <a:rPr lang="en-US" altLang="zh-CN" dirty="0"/>
              <a:t>next(</a:t>
            </a:r>
            <a:r>
              <a:rPr lang="zh-CN" altLang="en-US" dirty="0"/>
              <a:t>或</a:t>
            </a:r>
            <a:r>
              <a:rPr lang="en-US" altLang="zh-CN" dirty="0"/>
              <a:t>first)</a:t>
            </a:r>
            <a:r>
              <a:rPr lang="zh-CN" altLang="en-US" dirty="0"/>
              <a:t>指针</a:t>
            </a: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7" name="Picture 9"/>
          <p:cNvPicPr>
            <a:picLocks noChangeAspect="1" noChangeArrowheads="1"/>
          </p:cNvPicPr>
          <p:nvPr/>
        </p:nvPicPr>
        <p:blipFill>
          <a:blip r:embed="rId2" cstate="print"/>
          <a:srcRect/>
          <a:stretch>
            <a:fillRect/>
          </a:stretch>
        </p:blipFill>
        <p:spPr bwMode="auto">
          <a:xfrm>
            <a:off x="1547664" y="4521169"/>
            <a:ext cx="6768752" cy="2336831"/>
          </a:xfrm>
          <a:prstGeom prst="rect">
            <a:avLst/>
          </a:prstGeom>
          <a:noFill/>
          <a:ln w="9525">
            <a:noFill/>
            <a:miter lim="800000"/>
            <a:headEnd/>
            <a:tailEnd/>
          </a:ln>
        </p:spPr>
      </p:pic>
      <p:sp>
        <p:nvSpPr>
          <p:cNvPr id="8" name="矩形 7"/>
          <p:cNvSpPr/>
          <p:nvPr/>
        </p:nvSpPr>
        <p:spPr>
          <a:xfrm>
            <a:off x="2555776" y="5013176"/>
            <a:ext cx="503664" cy="307777"/>
          </a:xfrm>
          <a:prstGeom prst="rect">
            <a:avLst/>
          </a:prstGeom>
        </p:spPr>
        <p:txBody>
          <a:bodyPr wrap="none">
            <a:spAutoFit/>
          </a:bodyPr>
          <a:lstStyle/>
          <a:p>
            <a:r>
              <a:rPr lang="en-US" altLang="zh-CN" b="1" dirty="0" smtClean="0"/>
              <a:t>first</a:t>
            </a:r>
            <a:endParaRPr lang="zh-CN" altLang="en-US" b="1" dirty="0"/>
          </a:p>
        </p:txBody>
      </p:sp>
    </p:spTree>
    <p:extLst>
      <p:ext uri="{BB962C8B-B14F-4D97-AF65-F5344CB8AC3E}">
        <p14:creationId xmlns:p14="http://schemas.microsoft.com/office/powerpoint/2010/main" val="355966480"/>
      </p:ext>
    </p:extLst>
  </p:cSld>
  <p:clrMapOvr>
    <a:masterClrMapping/>
  </p:clrMapOvr>
  <p:transition spd="med">
    <p:wedg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2"/>
          <p:cNvPicPr>
            <a:picLocks noChangeAspect="1" noChangeArrowheads="1"/>
          </p:cNvPicPr>
          <p:nvPr/>
        </p:nvPicPr>
        <p:blipFill>
          <a:blip r:embed="rId2" cstate="print"/>
          <a:srcRect/>
          <a:stretch>
            <a:fillRect/>
          </a:stretch>
        </p:blipFill>
        <p:spPr bwMode="auto">
          <a:xfrm>
            <a:off x="564654" y="1285875"/>
            <a:ext cx="6599634" cy="4256393"/>
          </a:xfrm>
          <a:prstGeom prst="rect">
            <a:avLst/>
          </a:prstGeom>
          <a:noFill/>
          <a:ln w="9525">
            <a:noFill/>
            <a:miter lim="800000"/>
            <a:headEnd/>
            <a:tailEnd/>
          </a:ln>
        </p:spPr>
      </p:pic>
      <p:sp>
        <p:nvSpPr>
          <p:cNvPr id="3" name="内容占位符 2"/>
          <p:cNvSpPr>
            <a:spLocks noGrp="1"/>
          </p:cNvSpPr>
          <p:nvPr>
            <p:ph idx="1"/>
          </p:nvPr>
        </p:nvSpPr>
        <p:spPr/>
        <p:txBody>
          <a:bodyPr/>
          <a:lstStyle/>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r>
              <a:rPr lang="en-US" altLang="zh-CN" dirty="0" smtClean="0"/>
              <a:t>fn</a:t>
            </a:r>
            <a:r>
              <a:rPr lang="zh-CN" altLang="en-US" dirty="0" smtClean="0"/>
              <a:t>及</a:t>
            </a:r>
            <a:r>
              <a:rPr lang="en-US" altLang="zh-CN" dirty="0" err="1" smtClean="0"/>
              <a:t>arg</a:t>
            </a:r>
            <a:r>
              <a:rPr lang="zh-CN" altLang="en-US" dirty="0" smtClean="0"/>
              <a:t>参数的获取</a:t>
            </a:r>
            <a:endParaRPr lang="en-US" altLang="zh-CN" dirty="0" smtClean="0"/>
          </a:p>
          <a:p>
            <a:pPr lvl="1" eaLnBrk="1" hangingPunct="1">
              <a:defRPr/>
            </a:pPr>
            <a:r>
              <a:rPr lang="en-US" altLang="zh-CN" dirty="0" err="1" smtClean="0"/>
              <a:t>do_fork</a:t>
            </a:r>
            <a:r>
              <a:rPr lang="en-US" altLang="zh-CN" dirty="0" smtClean="0"/>
              <a:t>()</a:t>
            </a:r>
            <a:r>
              <a:rPr lang="zh-CN" altLang="en-US" dirty="0" smtClean="0"/>
              <a:t>返回时</a:t>
            </a:r>
            <a:r>
              <a:rPr lang="en-US" altLang="zh-CN" dirty="0" smtClean="0"/>
              <a:t>,</a:t>
            </a:r>
            <a:r>
              <a:rPr lang="zh-CN" altLang="en-US" dirty="0" smtClean="0"/>
              <a:t>可通过进程切换机制（</a:t>
            </a:r>
            <a:r>
              <a:rPr lang="en-US" altLang="zh-CN" dirty="0" err="1" smtClean="0"/>
              <a:t>jmp+ret</a:t>
            </a:r>
            <a:r>
              <a:rPr lang="zh-CN" altLang="en-US" dirty="0" smtClean="0"/>
              <a:t>）使</a:t>
            </a:r>
            <a:r>
              <a:rPr lang="en-US" altLang="zh-CN" dirty="0" smtClean="0"/>
              <a:t>CPU</a:t>
            </a:r>
            <a:r>
              <a:rPr lang="zh-CN" altLang="en-US" dirty="0" smtClean="0"/>
              <a:t>从</a:t>
            </a:r>
            <a:r>
              <a:rPr lang="en-US" altLang="zh-CN" dirty="0" smtClean="0"/>
              <a:t>stack</a:t>
            </a:r>
            <a:r>
              <a:rPr lang="zh-CN" altLang="en-US" dirty="0" smtClean="0"/>
              <a:t>中获取返回地址，并得到</a:t>
            </a:r>
            <a:r>
              <a:rPr lang="en-US" altLang="zh-CN" dirty="0" smtClean="0"/>
              <a:t>fn</a:t>
            </a:r>
            <a:r>
              <a:rPr lang="zh-CN" altLang="en-US" dirty="0" smtClean="0"/>
              <a:t>地址</a:t>
            </a:r>
            <a:endParaRPr lang="zh-CN" altLang="en-US" dirty="0"/>
          </a:p>
        </p:txBody>
      </p:sp>
      <p:sp>
        <p:nvSpPr>
          <p:cNvPr id="2" name="标题 1"/>
          <p:cNvSpPr>
            <a:spLocks noGrp="1"/>
          </p:cNvSpPr>
          <p:nvPr>
            <p:ph type="title"/>
          </p:nvPr>
        </p:nvSpPr>
        <p:spPr/>
        <p:txBody>
          <a:bodyPr/>
          <a:lstStyle/>
          <a:p>
            <a:pPr eaLnBrk="1" hangingPunct="1">
              <a:defRPr/>
            </a:pPr>
            <a:r>
              <a:rPr lang="en-US" altLang="zh-CN" dirty="0" smtClean="0"/>
              <a:t>clone()</a:t>
            </a:r>
            <a:r>
              <a:rPr lang="zh-CN" altLang="en-US" dirty="0" smtClean="0"/>
              <a:t>函数对应的系统调用</a:t>
            </a:r>
            <a:endParaRPr lang="zh-CN" altLang="en-US" dirty="0"/>
          </a:p>
        </p:txBody>
      </p:sp>
      <p:sp>
        <p:nvSpPr>
          <p:cNvPr id="4" name="灯片编号占位符 3"/>
          <p:cNvSpPr>
            <a:spLocks noGrp="1"/>
          </p:cNvSpPr>
          <p:nvPr>
            <p:ph type="sldNum" sz="quarter" idx="10"/>
          </p:nvPr>
        </p:nvSpPr>
        <p:spPr/>
        <p:txBody>
          <a:bodyPr/>
          <a:lstStyle/>
          <a:p>
            <a:pPr>
              <a:defRPr/>
            </a:pPr>
            <a:fld id="{EB6551FD-FF63-4D83-8D2E-81E26113CAE0}" type="slidenum">
              <a:rPr lang="en-US" altLang="zh-CN" smtClean="0"/>
              <a:pPr>
                <a:defRPr/>
              </a:pPr>
              <a:t>140</a:t>
            </a:fld>
            <a:endParaRPr lang="en-US" altLang="zh-CN" dirty="0"/>
          </a:p>
        </p:txBody>
      </p:sp>
      <p:sp>
        <p:nvSpPr>
          <p:cNvPr id="6" name="Oval 5"/>
          <p:cNvSpPr>
            <a:spLocks noChangeArrowheads="1"/>
          </p:cNvSpPr>
          <p:nvPr/>
        </p:nvSpPr>
        <p:spPr bwMode="auto">
          <a:xfrm>
            <a:off x="928688" y="4495800"/>
            <a:ext cx="7215187" cy="649288"/>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sz="2400" dirty="0">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矩形 7"/>
          <p:cNvSpPr/>
          <p:nvPr/>
        </p:nvSpPr>
        <p:spPr>
          <a:xfrm>
            <a:off x="4499992" y="2060848"/>
            <a:ext cx="2518638" cy="307777"/>
          </a:xfrm>
          <a:prstGeom prst="rect">
            <a:avLst/>
          </a:prstGeom>
        </p:spPr>
        <p:txBody>
          <a:bodyPr wrap="none">
            <a:spAutoFit/>
          </a:bodyPr>
          <a:lstStyle/>
          <a:p>
            <a:r>
              <a:rPr lang="zh-CN" altLang="en-US" b="1" dirty="0" smtClean="0">
                <a:latin typeface="楷体" pitchFamily="49" charset="-122"/>
                <a:ea typeface="楷体" pitchFamily="49" charset="-122"/>
              </a:rPr>
              <a:t>子进程在用户态时使用的栈低</a:t>
            </a:r>
            <a:endParaRPr lang="zh-CN" altLang="en-US" b="1" dirty="0">
              <a:latin typeface="楷体" pitchFamily="49" charset="-122"/>
              <a:ea typeface="楷体" pitchFamily="49" charset="-122"/>
            </a:endParaRPr>
          </a:p>
        </p:txBody>
      </p:sp>
      <p:sp>
        <p:nvSpPr>
          <p:cNvPr id="11" name="矩形 10"/>
          <p:cNvSpPr/>
          <p:nvPr/>
        </p:nvSpPr>
        <p:spPr>
          <a:xfrm>
            <a:off x="6697394" y="2348880"/>
            <a:ext cx="2339102" cy="307777"/>
          </a:xfrm>
          <a:prstGeom prst="rect">
            <a:avLst/>
          </a:prstGeom>
        </p:spPr>
        <p:txBody>
          <a:bodyPr wrap="none">
            <a:spAutoFit/>
          </a:bodyPr>
          <a:lstStyle/>
          <a:p>
            <a:r>
              <a:rPr lang="zh-CN" altLang="en-US" b="1" dirty="0" smtClean="0">
                <a:latin typeface="楷体" pitchFamily="49" charset="-122"/>
                <a:ea typeface="楷体" pitchFamily="49" charset="-122"/>
              </a:rPr>
              <a:t>父子进程的用户态变量地址</a:t>
            </a:r>
          </a:p>
        </p:txBody>
      </p:sp>
      <p:sp>
        <p:nvSpPr>
          <p:cNvPr id="10" name="圆角矩形标注 9"/>
          <p:cNvSpPr/>
          <p:nvPr/>
        </p:nvSpPr>
        <p:spPr bwMode="auto">
          <a:xfrm>
            <a:off x="2483768" y="1700808"/>
            <a:ext cx="6336704" cy="1736646"/>
          </a:xfrm>
          <a:prstGeom prst="wedgeRoundRectCallout">
            <a:avLst>
              <a:gd name="adj1" fmla="val -50435"/>
              <a:gd name="adj2" fmla="val 95222"/>
              <a:gd name="adj3" fmla="val 16667"/>
            </a:avLst>
          </a:prstGeom>
          <a:solidFill>
            <a:schemeClr val="tx2">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altLang="zh-CN" sz="1600" b="1" smtClean="0"/>
              <a:t>int clone(int (*fn)(void *), </a:t>
            </a:r>
            <a:r>
              <a:rPr lang="en-US" altLang="zh-CN" sz="1600" b="1" smtClean="0">
                <a:solidFill>
                  <a:srgbClr val="0000FF"/>
                </a:solidFill>
              </a:rPr>
              <a:t>void *child_stack</a:t>
            </a:r>
            <a:r>
              <a:rPr lang="en-US" altLang="zh-CN" sz="1600" b="1" smtClean="0"/>
              <a:t>, int clone_flag, </a:t>
            </a:r>
            <a:br>
              <a:rPr lang="en-US" altLang="zh-CN" sz="1600" b="1" smtClean="0"/>
            </a:br>
            <a:r>
              <a:rPr lang="en-US" altLang="zh-CN" sz="1600" b="1" smtClean="0"/>
              <a:t>void *arg)</a:t>
            </a:r>
          </a:p>
          <a:p>
            <a:r>
              <a:rPr lang="zh-CN" altLang="en-US" sz="1600" b="1" smtClean="0">
                <a:solidFill>
                  <a:srgbClr val="0000FF"/>
                </a:solidFill>
              </a:rPr>
              <a:t>如果没有提供</a:t>
            </a:r>
            <a:r>
              <a:rPr lang="en-US" altLang="zh-CN" sz="1600" b="1" smtClean="0">
                <a:solidFill>
                  <a:srgbClr val="0000FF"/>
                </a:solidFill>
              </a:rPr>
              <a:t>child_stack</a:t>
            </a:r>
            <a:r>
              <a:rPr lang="zh-CN" altLang="en-US" sz="1600" b="1" smtClean="0">
                <a:solidFill>
                  <a:srgbClr val="0000FF"/>
                </a:solidFill>
              </a:rPr>
              <a:t>参数，就使用父进程的栈顶（即堆栈指针）作为子进程的栈低</a:t>
            </a:r>
            <a:r>
              <a:rPr lang="en-US" altLang="zh-CN" sz="1600" b="1" smtClean="0">
                <a:solidFill>
                  <a:srgbClr val="0000FF"/>
                </a:solidFill>
              </a:rPr>
              <a:t>(</a:t>
            </a:r>
            <a:r>
              <a:rPr lang="zh-CN" altLang="en-US" sz="1600" b="1" smtClean="0">
                <a:solidFill>
                  <a:srgbClr val="0000FF"/>
                </a:solidFill>
              </a:rPr>
              <a:t>如果不使用</a:t>
            </a:r>
            <a:r>
              <a:rPr lang="en-US" altLang="zh-CN" sz="1600" b="1" smtClean="0">
                <a:solidFill>
                  <a:srgbClr val="0000FF"/>
                </a:solidFill>
              </a:rPr>
              <a:t>CLONE_VFORK</a:t>
            </a:r>
            <a:r>
              <a:rPr lang="zh-CN" altLang="en-US" sz="1600" b="1" smtClean="0">
                <a:solidFill>
                  <a:srgbClr val="0000FF"/>
                </a:solidFill>
              </a:rPr>
              <a:t>标志，会有问题</a:t>
            </a:r>
            <a:r>
              <a:rPr lang="en-US" altLang="zh-CN" sz="1600" b="1" smtClean="0">
                <a:solidFill>
                  <a:srgbClr val="0000FF"/>
                </a:solidFill>
              </a:rPr>
              <a:t>)</a:t>
            </a:r>
          </a:p>
          <a:p>
            <a:r>
              <a:rPr lang="zh-CN" altLang="en-US" sz="1600" b="1" smtClean="0">
                <a:solidFill>
                  <a:srgbClr val="0000FF"/>
                </a:solidFill>
              </a:rPr>
              <a:t>否则用</a:t>
            </a:r>
            <a:r>
              <a:rPr lang="en-US" altLang="zh-CN" sz="1600" b="1" smtClean="0">
                <a:solidFill>
                  <a:srgbClr val="0000FF"/>
                </a:solidFill>
              </a:rPr>
              <a:t>child_stack</a:t>
            </a:r>
            <a:r>
              <a:rPr lang="zh-CN" altLang="en-US" sz="1600" b="1" smtClean="0">
                <a:solidFill>
                  <a:srgbClr val="0000FF"/>
                </a:solidFill>
              </a:rPr>
              <a:t>为栈低</a:t>
            </a:r>
            <a:r>
              <a:rPr lang="en-US" altLang="zh-CN" sz="1600" b="1" smtClean="0">
                <a:solidFill>
                  <a:srgbClr val="0000FF"/>
                </a:solidFill>
              </a:rPr>
              <a:t>(</a:t>
            </a:r>
            <a:r>
              <a:rPr lang="zh-CN" altLang="en-US" sz="1600" b="1" smtClean="0">
                <a:solidFill>
                  <a:srgbClr val="0000FF"/>
                </a:solidFill>
              </a:rPr>
              <a:t>理想情况下指向父进程事先分配的一块空闲内存区</a:t>
            </a:r>
            <a:r>
              <a:rPr lang="en-US" altLang="zh-CN" sz="1600" b="1" smtClean="0">
                <a:solidFill>
                  <a:srgbClr val="0000FF"/>
                </a:solidFill>
              </a:rPr>
              <a:t>)</a:t>
            </a:r>
            <a:endParaRPr kumimoji="1" lang="zh-CN" altLang="en-US" sz="16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dirty="0" smtClean="0"/>
              <a:t>clone()</a:t>
            </a:r>
            <a:r>
              <a:rPr lang="zh-CN" altLang="en-US" dirty="0" smtClean="0"/>
              <a:t>函数的常用</a:t>
            </a:r>
            <a:r>
              <a:rPr lang="en-US" altLang="zh-CN" dirty="0" smtClean="0"/>
              <a:t>CLONE</a:t>
            </a:r>
            <a:r>
              <a:rPr lang="zh-CN" altLang="en-US" dirty="0" smtClean="0"/>
              <a:t>标志</a:t>
            </a:r>
            <a:endParaRPr lang="zh-CN" altLang="en-US" dirty="0"/>
          </a:p>
        </p:txBody>
      </p:sp>
      <p:sp>
        <p:nvSpPr>
          <p:cNvPr id="3" name="内容占位符 2"/>
          <p:cNvSpPr>
            <a:spLocks noGrp="1"/>
          </p:cNvSpPr>
          <p:nvPr>
            <p:ph idx="1"/>
          </p:nvPr>
        </p:nvSpPr>
        <p:spPr/>
        <p:txBody>
          <a:bodyPr/>
          <a:lstStyle/>
          <a:p>
            <a:pPr eaLnBrk="1" hangingPunct="1">
              <a:defRPr/>
            </a:pPr>
            <a:r>
              <a:rPr lang="en-US" sz="2400" dirty="0" smtClean="0"/>
              <a:t>CLONE_VM：</a:t>
            </a:r>
            <a:r>
              <a:rPr lang="zh-CN" altLang="en-US" sz="2400" dirty="0" smtClean="0"/>
              <a:t>父子进程共享内存描述符及所有页表</a:t>
            </a:r>
            <a:endParaRPr lang="en-US" sz="2400" dirty="0" smtClean="0"/>
          </a:p>
          <a:p>
            <a:pPr eaLnBrk="1" hangingPunct="1">
              <a:defRPr/>
            </a:pPr>
            <a:r>
              <a:rPr lang="en-US" sz="2400" dirty="0" smtClean="0"/>
              <a:t>CLONE_FS</a:t>
            </a:r>
            <a:r>
              <a:rPr lang="zh-CN" altLang="en-US" sz="2400" dirty="0" smtClean="0"/>
              <a:t>：父子进程共享文件系统信息</a:t>
            </a:r>
            <a:endParaRPr lang="en-US" sz="2400" dirty="0" smtClean="0"/>
          </a:p>
          <a:p>
            <a:pPr eaLnBrk="1" hangingPunct="1">
              <a:defRPr/>
            </a:pPr>
            <a:r>
              <a:rPr lang="en-US" sz="2400" dirty="0" smtClean="0"/>
              <a:t>CLONE_FILES</a:t>
            </a:r>
            <a:r>
              <a:rPr lang="zh-CN" altLang="en-US" sz="2400" dirty="0" smtClean="0"/>
              <a:t>：父子进程共享打开的文件</a:t>
            </a:r>
            <a:endParaRPr lang="en-US" sz="2400" dirty="0" smtClean="0"/>
          </a:p>
          <a:p>
            <a:pPr eaLnBrk="1" hangingPunct="1">
              <a:defRPr/>
            </a:pPr>
            <a:r>
              <a:rPr lang="en-US" sz="2400" dirty="0" smtClean="0"/>
              <a:t>CLONE_SIGHAND：</a:t>
            </a:r>
            <a:r>
              <a:rPr lang="zh-CN" altLang="en-US" sz="2400" dirty="0" smtClean="0"/>
              <a:t>父子进程共享信号描述符</a:t>
            </a:r>
          </a:p>
          <a:p>
            <a:pPr eaLnBrk="1" hangingPunct="1">
              <a:defRPr/>
            </a:pPr>
            <a:r>
              <a:rPr lang="en-US" sz="2400" dirty="0" smtClean="0"/>
              <a:t>CLONE_PTRACE：</a:t>
            </a:r>
            <a:r>
              <a:rPr lang="zh-CN" altLang="en-US" sz="2400" dirty="0" smtClean="0"/>
              <a:t>若父进程被跟踪，子进程也被跟踪</a:t>
            </a:r>
            <a:endParaRPr lang="en-US" sz="2400" dirty="0" smtClean="0"/>
          </a:p>
          <a:p>
            <a:pPr eaLnBrk="1" hangingPunct="1">
              <a:defRPr/>
            </a:pPr>
            <a:r>
              <a:rPr lang="en-US" sz="2400" dirty="0" smtClean="0"/>
              <a:t>CLONE_PARENT：</a:t>
            </a:r>
            <a:r>
              <a:rPr lang="zh-CN" altLang="en-US" sz="2400" dirty="0" smtClean="0"/>
              <a:t>父进程的</a:t>
            </a:r>
            <a:r>
              <a:rPr lang="en-US" sz="2400" dirty="0" err="1" smtClean="0"/>
              <a:t>real_parent</a:t>
            </a:r>
            <a:r>
              <a:rPr lang="zh-CN" altLang="en-US" sz="2400" dirty="0" smtClean="0"/>
              <a:t>登记为子进程的</a:t>
            </a:r>
            <a:r>
              <a:rPr lang="en-US" sz="2400" dirty="0" smtClean="0"/>
              <a:t>parent</a:t>
            </a:r>
            <a:r>
              <a:rPr lang="zh-CN" altLang="en-US" sz="2400" dirty="0" smtClean="0"/>
              <a:t>和</a:t>
            </a:r>
            <a:r>
              <a:rPr lang="en-US" sz="2400" dirty="0" err="1" smtClean="0"/>
              <a:t>real_parent</a:t>
            </a:r>
            <a:endParaRPr lang="en-US" sz="2400" dirty="0" smtClean="0"/>
          </a:p>
          <a:p>
            <a:pPr eaLnBrk="1" hangingPunct="1">
              <a:defRPr/>
            </a:pPr>
            <a:r>
              <a:rPr lang="en-US" sz="2400" dirty="0" smtClean="0"/>
              <a:t>CLONE_THREAD：</a:t>
            </a:r>
            <a:r>
              <a:rPr lang="zh-CN" altLang="en-US" sz="2400" dirty="0" smtClean="0"/>
              <a:t>子进程加入父进程的线程组</a:t>
            </a:r>
          </a:p>
          <a:p>
            <a:pPr eaLnBrk="1" hangingPunct="1">
              <a:defRPr/>
            </a:pPr>
            <a:r>
              <a:rPr lang="en-US" sz="2400" dirty="0" smtClean="0"/>
              <a:t>CLONE_STOPPED：</a:t>
            </a:r>
            <a:r>
              <a:rPr lang="zh-CN" altLang="en-US" sz="2400" dirty="0" smtClean="0"/>
              <a:t>创建新进程但不运行之</a:t>
            </a:r>
            <a:endParaRPr lang="zh-CN" altLang="en-US" sz="2400" dirty="0"/>
          </a:p>
        </p:txBody>
      </p:sp>
      <p:sp>
        <p:nvSpPr>
          <p:cNvPr id="4" name="灯片编号占位符 3"/>
          <p:cNvSpPr>
            <a:spLocks noGrp="1"/>
          </p:cNvSpPr>
          <p:nvPr>
            <p:ph type="sldNum" sz="quarter" idx="10"/>
          </p:nvPr>
        </p:nvSpPr>
        <p:spPr/>
        <p:txBody>
          <a:bodyPr/>
          <a:lstStyle/>
          <a:p>
            <a:pPr>
              <a:defRPr/>
            </a:pPr>
            <a:fld id="{9341B8CC-2A9B-435A-BE35-1338E0A62EC2}" type="slidenum">
              <a:rPr lang="en-US" altLang="zh-CN" smtClean="0"/>
              <a:pPr>
                <a:defRPr/>
              </a:pPr>
              <a:t>141</a:t>
            </a:fld>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dirty="0" smtClean="0"/>
              <a:t>CLONE</a:t>
            </a:r>
            <a:r>
              <a:rPr lang="zh-CN" altLang="en-US" dirty="0" smtClean="0"/>
              <a:t>标志对</a:t>
            </a:r>
            <a:r>
              <a:rPr lang="en-US" altLang="zh-CN" dirty="0" err="1" smtClean="0"/>
              <a:t>do_fork</a:t>
            </a:r>
            <a:r>
              <a:rPr lang="en-US" altLang="zh-CN" dirty="0" smtClean="0"/>
              <a:t>()</a:t>
            </a:r>
            <a:r>
              <a:rPr lang="zh-CN" altLang="en-US" dirty="0" smtClean="0"/>
              <a:t>的影响示例</a:t>
            </a:r>
            <a:endParaRPr lang="zh-CN" altLang="en-US" dirty="0"/>
          </a:p>
        </p:txBody>
      </p:sp>
      <p:sp>
        <p:nvSpPr>
          <p:cNvPr id="3" name="内容占位符 2"/>
          <p:cNvSpPr>
            <a:spLocks noGrp="1"/>
          </p:cNvSpPr>
          <p:nvPr>
            <p:ph idx="1"/>
          </p:nvPr>
        </p:nvSpPr>
        <p:spPr/>
        <p:txBody>
          <a:bodyPr/>
          <a:lstStyle/>
          <a:p>
            <a:pPr eaLnBrk="1" hangingPunct="1">
              <a:defRPr/>
            </a:pPr>
            <a:r>
              <a:rPr lang="en-US" altLang="zh-CN" dirty="0" smtClean="0"/>
              <a:t>CLONE_FS</a:t>
            </a:r>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r>
              <a:rPr lang="en-US" altLang="zh-CN" dirty="0" smtClean="0"/>
              <a:t>CLONE_FILES</a:t>
            </a:r>
            <a:endParaRPr lang="zh-CN" altLang="en-US" dirty="0"/>
          </a:p>
        </p:txBody>
      </p:sp>
      <p:sp>
        <p:nvSpPr>
          <p:cNvPr id="4" name="灯片编号占位符 3"/>
          <p:cNvSpPr>
            <a:spLocks noGrp="1"/>
          </p:cNvSpPr>
          <p:nvPr>
            <p:ph type="sldNum" sz="quarter" idx="10"/>
          </p:nvPr>
        </p:nvSpPr>
        <p:spPr/>
        <p:txBody>
          <a:bodyPr/>
          <a:lstStyle/>
          <a:p>
            <a:pPr>
              <a:defRPr/>
            </a:pPr>
            <a:fld id="{3D6D89CB-922E-403A-8697-BD2AEF49CA1A}" type="slidenum">
              <a:rPr lang="en-US" altLang="zh-CN" smtClean="0"/>
              <a:pPr>
                <a:defRPr/>
              </a:pPr>
              <a:t>142</a:t>
            </a:fld>
            <a:endParaRPr lang="en-US" altLang="zh-CN"/>
          </a:p>
        </p:txBody>
      </p:sp>
      <p:pic>
        <p:nvPicPr>
          <p:cNvPr id="63493" name="Picture 2"/>
          <p:cNvPicPr>
            <a:picLocks noChangeAspect="1" noChangeArrowheads="1"/>
          </p:cNvPicPr>
          <p:nvPr/>
        </p:nvPicPr>
        <p:blipFill>
          <a:blip r:embed="rId2" cstate="print"/>
          <a:srcRect/>
          <a:stretch>
            <a:fillRect/>
          </a:stretch>
        </p:blipFill>
        <p:spPr bwMode="auto">
          <a:xfrm>
            <a:off x="1571625" y="4857750"/>
            <a:ext cx="6734175" cy="1714500"/>
          </a:xfrm>
          <a:prstGeom prst="rect">
            <a:avLst/>
          </a:prstGeom>
          <a:noFill/>
          <a:ln w="9525">
            <a:noFill/>
            <a:miter lim="800000"/>
            <a:headEnd/>
            <a:tailEnd/>
          </a:ln>
        </p:spPr>
      </p:pic>
      <p:pic>
        <p:nvPicPr>
          <p:cNvPr id="63494" name="Picture 3"/>
          <p:cNvPicPr>
            <a:picLocks noChangeAspect="1" noChangeArrowheads="1"/>
          </p:cNvPicPr>
          <p:nvPr/>
        </p:nvPicPr>
        <p:blipFill>
          <a:blip r:embed="rId3" cstate="print"/>
          <a:srcRect/>
          <a:stretch>
            <a:fillRect/>
          </a:stretch>
        </p:blipFill>
        <p:spPr bwMode="auto">
          <a:xfrm>
            <a:off x="1500188" y="1790700"/>
            <a:ext cx="7102475" cy="2424113"/>
          </a:xfrm>
          <a:prstGeom prst="rect">
            <a:avLst/>
          </a:prstGeom>
          <a:noFill/>
          <a:ln w="9525">
            <a:noFill/>
            <a:miter lim="800000"/>
            <a:headEnd/>
            <a:tailEnd/>
          </a:ln>
        </p:spPr>
      </p:pic>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0B9D38F6-475A-44B6-801A-7FC4CAD15DAD}" type="slidenum">
              <a:rPr lang="en-US" altLang="zh-CN"/>
              <a:pPr>
                <a:defRPr/>
              </a:pPr>
              <a:t>143</a:t>
            </a:fld>
            <a:endParaRPr lang="en-US" altLang="zh-CN"/>
          </a:p>
        </p:txBody>
      </p:sp>
      <p:sp>
        <p:nvSpPr>
          <p:cNvPr id="577538" name="Rectangle 2"/>
          <p:cNvSpPr>
            <a:spLocks noGrp="1" noChangeArrowheads="1"/>
          </p:cNvSpPr>
          <p:nvPr>
            <p:ph type="title"/>
          </p:nvPr>
        </p:nvSpPr>
        <p:spPr/>
        <p:txBody>
          <a:bodyPr/>
          <a:lstStyle/>
          <a:p>
            <a:pPr eaLnBrk="1" hangingPunct="1">
              <a:defRPr/>
            </a:pPr>
            <a:r>
              <a:rPr lang="en-US" altLang="zh-CN" dirty="0"/>
              <a:t>clone</a:t>
            </a:r>
            <a:r>
              <a:rPr lang="en-US" altLang="zh-CN" dirty="0" smtClean="0"/>
              <a:t>()</a:t>
            </a:r>
            <a:r>
              <a:rPr lang="zh-CN" altLang="en-US" dirty="0" smtClean="0"/>
              <a:t>函数调用示例</a:t>
            </a:r>
            <a:endParaRPr lang="zh-CN" altLang="en-US" dirty="0"/>
          </a:p>
        </p:txBody>
      </p:sp>
      <p:sp>
        <p:nvSpPr>
          <p:cNvPr id="577539" name="Rectangle 3"/>
          <p:cNvSpPr>
            <a:spLocks noGrp="1" noChangeArrowheads="1"/>
          </p:cNvSpPr>
          <p:nvPr>
            <p:ph type="body" idx="1"/>
          </p:nvPr>
        </p:nvSpPr>
        <p:spPr/>
        <p:txBody>
          <a:bodyPr/>
          <a:lstStyle/>
          <a:p>
            <a:pPr eaLnBrk="1" hangingPunct="1">
              <a:defRPr/>
            </a:pPr>
            <a:endParaRPr lang="zh-CN" altLang="zh-CN" dirty="0"/>
          </a:p>
        </p:txBody>
      </p:sp>
      <p:pic>
        <p:nvPicPr>
          <p:cNvPr id="64517" name="Picture 4"/>
          <p:cNvPicPr>
            <a:picLocks noChangeAspect="1" noChangeArrowheads="1"/>
          </p:cNvPicPr>
          <p:nvPr/>
        </p:nvPicPr>
        <p:blipFill>
          <a:blip r:embed="rId2" cstate="print"/>
          <a:srcRect/>
          <a:stretch>
            <a:fillRect/>
          </a:stretch>
        </p:blipFill>
        <p:spPr bwMode="auto">
          <a:xfrm>
            <a:off x="827088" y="2276475"/>
            <a:ext cx="8137525" cy="2944813"/>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513888E6-D3B1-4F84-8B26-1D876D576593}" type="slidenum">
              <a:rPr lang="en-US" altLang="zh-CN"/>
              <a:pPr>
                <a:defRPr/>
              </a:pPr>
              <a:t>144</a:t>
            </a:fld>
            <a:endParaRPr lang="en-US" altLang="zh-CN"/>
          </a:p>
        </p:txBody>
      </p:sp>
      <p:sp>
        <p:nvSpPr>
          <p:cNvPr id="572418" name="Rectangle 2"/>
          <p:cNvSpPr>
            <a:spLocks noGrp="1" noChangeArrowheads="1"/>
          </p:cNvSpPr>
          <p:nvPr>
            <p:ph type="title"/>
          </p:nvPr>
        </p:nvSpPr>
        <p:spPr/>
        <p:txBody>
          <a:bodyPr/>
          <a:lstStyle/>
          <a:p>
            <a:pPr eaLnBrk="1" hangingPunct="1">
              <a:defRPr/>
            </a:pPr>
            <a:r>
              <a:rPr lang="en-US" altLang="zh-CN"/>
              <a:t>exec()</a:t>
            </a:r>
            <a:r>
              <a:rPr lang="zh-CN" altLang="en-US"/>
              <a:t>函数</a:t>
            </a:r>
          </a:p>
        </p:txBody>
      </p:sp>
      <p:sp>
        <p:nvSpPr>
          <p:cNvPr id="572419" name="Rectangle 3"/>
          <p:cNvSpPr>
            <a:spLocks noGrp="1" noChangeArrowheads="1"/>
          </p:cNvSpPr>
          <p:nvPr>
            <p:ph type="body" idx="1"/>
          </p:nvPr>
        </p:nvSpPr>
        <p:spPr/>
        <p:txBody>
          <a:bodyPr/>
          <a:lstStyle/>
          <a:p>
            <a:pPr eaLnBrk="1" hangingPunct="1">
              <a:defRPr/>
            </a:pPr>
            <a:r>
              <a:rPr lang="zh-CN" altLang="en-US" dirty="0" smtClean="0"/>
              <a:t>大多情况下子</a:t>
            </a:r>
            <a:r>
              <a:rPr lang="zh-CN" altLang="en-US" dirty="0"/>
              <a:t>进程从</a:t>
            </a:r>
            <a:r>
              <a:rPr lang="en-US" altLang="zh-CN" dirty="0"/>
              <a:t>fork</a:t>
            </a:r>
            <a:r>
              <a:rPr lang="zh-CN" altLang="en-US" dirty="0"/>
              <a:t>返回</a:t>
            </a:r>
            <a:r>
              <a:rPr lang="zh-CN" altLang="en-US" dirty="0" smtClean="0"/>
              <a:t>后都调用</a:t>
            </a:r>
            <a:r>
              <a:rPr lang="en-US" altLang="zh-CN" dirty="0" smtClean="0"/>
              <a:t>exec()</a:t>
            </a:r>
            <a:r>
              <a:rPr lang="zh-CN" altLang="en-US" dirty="0" smtClean="0"/>
              <a:t>函数来执行</a:t>
            </a:r>
            <a:r>
              <a:rPr lang="zh-CN" altLang="en-US" dirty="0"/>
              <a:t>新的程序</a:t>
            </a:r>
          </a:p>
          <a:p>
            <a:pPr lvl="1"/>
            <a:r>
              <a:rPr lang="zh-CN" altLang="en-US" dirty="0" smtClean="0"/>
              <a:t>这种情况下，子进程根本不需要读或者修改父进程拥有的所有资源</a:t>
            </a:r>
          </a:p>
          <a:p>
            <a:pPr lvl="2"/>
            <a:r>
              <a:rPr lang="zh-CN" altLang="en-US" dirty="0" smtClean="0"/>
              <a:t>因此</a:t>
            </a:r>
            <a:r>
              <a:rPr lang="en-US" altLang="zh-CN" dirty="0" smtClean="0"/>
              <a:t>fork</a:t>
            </a:r>
            <a:r>
              <a:rPr lang="zh-CN" altLang="en-US" dirty="0" smtClean="0"/>
              <a:t>中地址空间的复制依赖于写时拷贝技术，降低</a:t>
            </a:r>
            <a:r>
              <a:rPr lang="en-US" altLang="zh-CN" dirty="0" smtClean="0"/>
              <a:t>fork</a:t>
            </a:r>
            <a:r>
              <a:rPr lang="zh-CN" altLang="en-US" dirty="0" smtClean="0"/>
              <a:t>的开销</a:t>
            </a:r>
          </a:p>
          <a:p>
            <a:pPr lvl="1" eaLnBrk="1" hangingPunct="1">
              <a:defRPr/>
            </a:pPr>
            <a:r>
              <a:rPr lang="zh-CN" altLang="en-US" dirty="0" smtClean="0"/>
              <a:t>进程</a:t>
            </a:r>
            <a:r>
              <a:rPr lang="zh-CN" altLang="en-US" dirty="0"/>
              <a:t>调用</a:t>
            </a:r>
            <a:r>
              <a:rPr lang="en-US" altLang="zh-CN" dirty="0" smtClean="0"/>
              <a:t>exec()</a:t>
            </a:r>
            <a:r>
              <a:rPr lang="zh-CN" altLang="en-US" dirty="0" smtClean="0"/>
              <a:t>函数</a:t>
            </a:r>
            <a:r>
              <a:rPr lang="zh-CN" altLang="en-US" dirty="0"/>
              <a:t>时，该进程完全由新程序</a:t>
            </a:r>
            <a:r>
              <a:rPr lang="zh-CN" altLang="en-US" dirty="0" smtClean="0"/>
              <a:t>替代，新</a:t>
            </a:r>
            <a:r>
              <a:rPr lang="zh-CN" altLang="en-US" dirty="0"/>
              <a:t>程序从</a:t>
            </a:r>
            <a:r>
              <a:rPr lang="en-US" altLang="zh-CN" dirty="0"/>
              <a:t>main</a:t>
            </a:r>
            <a:r>
              <a:rPr lang="zh-CN" altLang="en-US" dirty="0"/>
              <a:t>开始执行</a:t>
            </a:r>
          </a:p>
          <a:p>
            <a:pPr lvl="1" eaLnBrk="1" hangingPunct="1">
              <a:defRPr/>
            </a:pPr>
            <a:r>
              <a:rPr lang="en-US" altLang="zh-CN" dirty="0" smtClean="0"/>
              <a:t>exec()</a:t>
            </a:r>
            <a:r>
              <a:rPr lang="zh-CN" altLang="en-US" dirty="0" smtClean="0"/>
              <a:t>并不</a:t>
            </a:r>
            <a:r>
              <a:rPr lang="zh-CN" altLang="en-US" dirty="0"/>
              <a:t>创建新进程，前后进程</a:t>
            </a:r>
            <a:r>
              <a:rPr lang="en-US" altLang="zh-CN" dirty="0" smtClean="0"/>
              <a:t>ID</a:t>
            </a:r>
            <a:r>
              <a:rPr lang="zh-CN" altLang="en-US" dirty="0" smtClean="0"/>
              <a:t>不变，但用</a:t>
            </a:r>
            <a:r>
              <a:rPr lang="zh-CN" altLang="en-US" dirty="0"/>
              <a:t>另外一个程序</a:t>
            </a:r>
            <a:r>
              <a:rPr lang="zh-CN" altLang="en-US" dirty="0" smtClean="0"/>
              <a:t>替代当前</a:t>
            </a:r>
            <a:r>
              <a:rPr lang="zh-CN" altLang="en-US" dirty="0"/>
              <a:t>进程的</a:t>
            </a:r>
            <a:r>
              <a:rPr lang="zh-CN" altLang="en-US" dirty="0" smtClean="0"/>
              <a:t>正文、数据</a:t>
            </a:r>
            <a:r>
              <a:rPr lang="zh-CN" altLang="en-US" dirty="0"/>
              <a:t>、</a:t>
            </a:r>
            <a:r>
              <a:rPr lang="zh-CN" altLang="en-US" dirty="0" smtClean="0"/>
              <a:t>堆栈等</a:t>
            </a:r>
            <a:endParaRPr lang="en-US" altLang="zh-CN" dirty="0" smtClean="0"/>
          </a:p>
          <a:p>
            <a:pPr lvl="1" eaLnBrk="1" hangingPunct="1">
              <a:defRPr/>
            </a:pPr>
            <a:endParaRPr lang="en-US" altLang="zh-CN"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58D88E90-9F6D-4439-80A0-E6AAA208636C}" type="slidenum">
              <a:rPr lang="en-US" altLang="zh-CN"/>
              <a:pPr/>
              <a:t>145</a:t>
            </a:fld>
            <a:endParaRPr lang="en-US" altLang="zh-CN"/>
          </a:p>
        </p:txBody>
      </p:sp>
      <p:sp>
        <p:nvSpPr>
          <p:cNvPr id="679938" name="Rectangle 2"/>
          <p:cNvSpPr>
            <a:spLocks noGrp="1" noChangeArrowheads="1"/>
          </p:cNvSpPr>
          <p:nvPr>
            <p:ph type="title"/>
          </p:nvPr>
        </p:nvSpPr>
        <p:spPr/>
        <p:txBody>
          <a:bodyPr/>
          <a:lstStyle/>
          <a:p>
            <a:r>
              <a:rPr lang="en-US" altLang="zh-CN"/>
              <a:t>exec()</a:t>
            </a:r>
            <a:r>
              <a:rPr lang="zh-CN" altLang="en-US"/>
              <a:t>执行流程</a:t>
            </a:r>
          </a:p>
        </p:txBody>
      </p:sp>
      <p:sp>
        <p:nvSpPr>
          <p:cNvPr id="679939" name="Rectangle 3"/>
          <p:cNvSpPr>
            <a:spLocks noGrp="1" noChangeArrowheads="1"/>
          </p:cNvSpPr>
          <p:nvPr>
            <p:ph type="body" idx="1"/>
          </p:nvPr>
        </p:nvSpPr>
        <p:spPr/>
        <p:txBody>
          <a:bodyPr/>
          <a:lstStyle/>
          <a:p>
            <a:endParaRPr lang="zh-CN" altLang="zh-CN"/>
          </a:p>
        </p:txBody>
      </p:sp>
      <p:pic>
        <p:nvPicPr>
          <p:cNvPr id="679941" name="Picture 5"/>
          <p:cNvPicPr>
            <a:picLocks noChangeAspect="1" noChangeArrowheads="1"/>
          </p:cNvPicPr>
          <p:nvPr/>
        </p:nvPicPr>
        <p:blipFill>
          <a:blip r:embed="rId2" cstate="print"/>
          <a:srcRect/>
          <a:stretch>
            <a:fillRect/>
          </a:stretch>
        </p:blipFill>
        <p:spPr bwMode="auto">
          <a:xfrm>
            <a:off x="1258888" y="1283274"/>
            <a:ext cx="7127875" cy="5559425"/>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7DBBF5E2-E85B-4970-B9CE-EE3D57D7FD45}" type="slidenum">
              <a:rPr lang="en-US" altLang="zh-CN"/>
              <a:pPr>
                <a:defRPr/>
              </a:pPr>
              <a:t>146</a:t>
            </a:fld>
            <a:endParaRPr lang="en-US" altLang="zh-CN"/>
          </a:p>
        </p:txBody>
      </p:sp>
      <p:sp>
        <p:nvSpPr>
          <p:cNvPr id="678914" name="Rectangle 2"/>
          <p:cNvSpPr>
            <a:spLocks noGrp="1" noChangeArrowheads="1"/>
          </p:cNvSpPr>
          <p:nvPr>
            <p:ph type="title"/>
          </p:nvPr>
        </p:nvSpPr>
        <p:spPr/>
        <p:txBody>
          <a:bodyPr/>
          <a:lstStyle/>
          <a:p>
            <a:pPr eaLnBrk="1" hangingPunct="1">
              <a:defRPr/>
            </a:pPr>
            <a:r>
              <a:rPr lang="en-US" altLang="zh-CN"/>
              <a:t>exec()</a:t>
            </a:r>
            <a:r>
              <a:rPr lang="zh-CN" altLang="en-US"/>
              <a:t>函数调用示例</a:t>
            </a:r>
          </a:p>
        </p:txBody>
      </p:sp>
      <p:sp>
        <p:nvSpPr>
          <p:cNvPr id="678915" name="Rectangle 3"/>
          <p:cNvSpPr>
            <a:spLocks noGrp="1" noChangeArrowheads="1"/>
          </p:cNvSpPr>
          <p:nvPr>
            <p:ph type="body" idx="1"/>
          </p:nvPr>
        </p:nvSpPr>
        <p:spPr/>
        <p:txBody>
          <a:bodyPr/>
          <a:lstStyle/>
          <a:p>
            <a:pPr eaLnBrk="1" hangingPunct="1">
              <a:defRPr/>
            </a:pPr>
            <a:endParaRPr lang="zh-CN" altLang="zh-CN"/>
          </a:p>
        </p:txBody>
      </p:sp>
      <p:pic>
        <p:nvPicPr>
          <p:cNvPr id="66565" name="Picture 4"/>
          <p:cNvPicPr>
            <a:picLocks noChangeAspect="1" noChangeArrowheads="1"/>
          </p:cNvPicPr>
          <p:nvPr/>
        </p:nvPicPr>
        <p:blipFill>
          <a:blip r:embed="rId2" cstate="print"/>
          <a:srcRect/>
          <a:stretch>
            <a:fillRect/>
          </a:stretch>
        </p:blipFill>
        <p:spPr bwMode="auto">
          <a:xfrm>
            <a:off x="827584" y="2348880"/>
            <a:ext cx="8064896" cy="3159425"/>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D71306C9-C142-4788-A89C-1F2361307C73}" type="slidenum">
              <a:rPr lang="en-US" altLang="zh-CN"/>
              <a:pPr>
                <a:defRPr/>
              </a:pPr>
              <a:t>147</a:t>
            </a:fld>
            <a:endParaRPr lang="en-US" altLang="zh-CN"/>
          </a:p>
        </p:txBody>
      </p:sp>
      <p:sp>
        <p:nvSpPr>
          <p:cNvPr id="578562" name="Rectangle 2"/>
          <p:cNvSpPr>
            <a:spLocks noGrp="1" noChangeArrowheads="1"/>
          </p:cNvSpPr>
          <p:nvPr>
            <p:ph type="title"/>
          </p:nvPr>
        </p:nvSpPr>
        <p:spPr/>
        <p:txBody>
          <a:bodyPr/>
          <a:lstStyle/>
          <a:p>
            <a:pPr eaLnBrk="1" hangingPunct="1">
              <a:defRPr/>
            </a:pPr>
            <a:r>
              <a:rPr lang="zh-CN" altLang="en-US"/>
              <a:t>进程等待</a:t>
            </a:r>
          </a:p>
        </p:txBody>
      </p:sp>
      <p:sp>
        <p:nvSpPr>
          <p:cNvPr id="578563" name="Rectangle 3"/>
          <p:cNvSpPr>
            <a:spLocks noGrp="1" noChangeArrowheads="1"/>
          </p:cNvSpPr>
          <p:nvPr>
            <p:ph type="body" idx="1"/>
          </p:nvPr>
        </p:nvSpPr>
        <p:spPr/>
        <p:txBody>
          <a:bodyPr/>
          <a:lstStyle/>
          <a:p>
            <a:pPr eaLnBrk="1" hangingPunct="1">
              <a:spcBef>
                <a:spcPts val="300"/>
              </a:spcBef>
            </a:pPr>
            <a:r>
              <a:rPr lang="zh-CN" altLang="en-US" dirty="0" smtClean="0"/>
              <a:t>函数原型</a:t>
            </a:r>
          </a:p>
          <a:p>
            <a:pPr lvl="1" eaLnBrk="1" hangingPunct="1">
              <a:spcBef>
                <a:spcPts val="300"/>
              </a:spcBef>
            </a:pPr>
            <a:r>
              <a:rPr lang="en-US" altLang="zh-CN" dirty="0" err="1" smtClean="0"/>
              <a:t>pid_t</a:t>
            </a:r>
            <a:r>
              <a:rPr lang="en-US" altLang="zh-CN" dirty="0" smtClean="0"/>
              <a:t> wait(</a:t>
            </a:r>
            <a:r>
              <a:rPr lang="en-US" altLang="zh-CN" dirty="0" err="1" smtClean="0"/>
              <a:t>int</a:t>
            </a:r>
            <a:r>
              <a:rPr lang="en-US" altLang="zh-CN" dirty="0" smtClean="0"/>
              <a:t> *status);</a:t>
            </a:r>
          </a:p>
          <a:p>
            <a:pPr lvl="1" eaLnBrk="1" hangingPunct="1">
              <a:spcBef>
                <a:spcPts val="300"/>
              </a:spcBef>
            </a:pPr>
            <a:r>
              <a:rPr lang="en-US" altLang="zh-CN" dirty="0" err="1" smtClean="0"/>
              <a:t>pid_t</a:t>
            </a:r>
            <a:r>
              <a:rPr lang="en-US" altLang="zh-CN" dirty="0" smtClean="0"/>
              <a:t> </a:t>
            </a:r>
            <a:r>
              <a:rPr lang="en-US" altLang="zh-CN" dirty="0" err="1" smtClean="0"/>
              <a:t>waitpid</a:t>
            </a:r>
            <a:r>
              <a:rPr lang="en-US" altLang="zh-CN" dirty="0" smtClean="0"/>
              <a:t>(</a:t>
            </a:r>
            <a:r>
              <a:rPr lang="en-US" altLang="zh-CN" dirty="0" err="1" smtClean="0"/>
              <a:t>pid_t</a:t>
            </a:r>
            <a:r>
              <a:rPr lang="en-US" altLang="zh-CN" dirty="0" smtClean="0"/>
              <a:t> </a:t>
            </a:r>
            <a:r>
              <a:rPr lang="en-US" altLang="zh-CN" dirty="0" err="1" smtClean="0"/>
              <a:t>pid</a:t>
            </a:r>
            <a:r>
              <a:rPr lang="en-US" altLang="zh-CN" dirty="0" smtClean="0"/>
              <a:t>, </a:t>
            </a:r>
            <a:r>
              <a:rPr lang="en-US" altLang="zh-CN" dirty="0" err="1" smtClean="0"/>
              <a:t>int</a:t>
            </a:r>
            <a:r>
              <a:rPr lang="en-US" altLang="zh-CN" dirty="0" smtClean="0"/>
              <a:t> *status, </a:t>
            </a:r>
            <a:r>
              <a:rPr lang="en-US" altLang="zh-CN" dirty="0" err="1" smtClean="0"/>
              <a:t>int</a:t>
            </a:r>
            <a:r>
              <a:rPr lang="en-US" altLang="zh-CN" dirty="0" smtClean="0"/>
              <a:t> options);</a:t>
            </a:r>
          </a:p>
          <a:p>
            <a:pPr eaLnBrk="1" hangingPunct="1">
              <a:spcBef>
                <a:spcPts val="300"/>
              </a:spcBef>
            </a:pPr>
            <a:r>
              <a:rPr lang="zh-CN" altLang="en-US" dirty="0" smtClean="0"/>
              <a:t>说明</a:t>
            </a:r>
            <a:endParaRPr lang="en-US" altLang="zh-CN" dirty="0" smtClean="0"/>
          </a:p>
          <a:p>
            <a:pPr lvl="1" eaLnBrk="1" hangingPunct="1">
              <a:spcBef>
                <a:spcPts val="300"/>
              </a:spcBef>
            </a:pPr>
            <a:r>
              <a:rPr lang="zh-CN" altLang="en-US" dirty="0" smtClean="0"/>
              <a:t>均通过</a:t>
            </a:r>
            <a:r>
              <a:rPr lang="en-US" altLang="zh-CN" dirty="0" smtClean="0">
                <a:solidFill>
                  <a:srgbClr val="FF0D0D"/>
                </a:solidFill>
              </a:rPr>
              <a:t>wait4()</a:t>
            </a:r>
            <a:r>
              <a:rPr lang="zh-CN" altLang="en-US" dirty="0" smtClean="0"/>
              <a:t>系统调用实现</a:t>
            </a:r>
          </a:p>
          <a:p>
            <a:pPr lvl="1" eaLnBrk="1" hangingPunct="1">
              <a:spcBef>
                <a:spcPts val="300"/>
              </a:spcBef>
            </a:pPr>
            <a:r>
              <a:rPr lang="zh-CN" altLang="en-US" dirty="0" smtClean="0"/>
              <a:t>进程终止时，会向父进程发送</a:t>
            </a:r>
            <a:r>
              <a:rPr lang="en-US" altLang="zh-CN" dirty="0" smtClean="0">
                <a:solidFill>
                  <a:srgbClr val="FF0D0D"/>
                </a:solidFill>
              </a:rPr>
              <a:t>SIGCHLD</a:t>
            </a:r>
            <a:r>
              <a:rPr lang="zh-CN" altLang="en-US" dirty="0" smtClean="0"/>
              <a:t>信号</a:t>
            </a:r>
          </a:p>
          <a:p>
            <a:pPr eaLnBrk="1" hangingPunct="1">
              <a:spcBef>
                <a:spcPts val="300"/>
              </a:spcBef>
            </a:pPr>
            <a:r>
              <a:rPr lang="zh-CN" altLang="en-US" dirty="0" smtClean="0"/>
              <a:t>调用</a:t>
            </a:r>
            <a:r>
              <a:rPr lang="en-US" altLang="zh-CN" dirty="0" smtClean="0"/>
              <a:t>wait( )</a:t>
            </a:r>
            <a:r>
              <a:rPr lang="zh-CN" altLang="en-US" dirty="0" smtClean="0"/>
              <a:t>和</a:t>
            </a:r>
            <a:r>
              <a:rPr lang="en-US" altLang="zh-CN" dirty="0" err="1" smtClean="0"/>
              <a:t>waitpid</a:t>
            </a:r>
            <a:r>
              <a:rPr lang="en-US" altLang="zh-CN" dirty="0" smtClean="0"/>
              <a:t>( )</a:t>
            </a:r>
            <a:r>
              <a:rPr lang="zh-CN" altLang="en-US" dirty="0" smtClean="0"/>
              <a:t>的进程的可能状态</a:t>
            </a:r>
          </a:p>
          <a:p>
            <a:pPr lvl="1" eaLnBrk="1" hangingPunct="1">
              <a:spcBef>
                <a:spcPts val="300"/>
              </a:spcBef>
            </a:pPr>
            <a:r>
              <a:rPr lang="zh-CN" altLang="en-US" dirty="0" smtClean="0"/>
              <a:t>阻塞</a:t>
            </a:r>
            <a:endParaRPr lang="en-US" altLang="zh-CN" dirty="0" smtClean="0"/>
          </a:p>
          <a:p>
            <a:pPr lvl="2" eaLnBrk="1" hangingPunct="1">
              <a:spcBef>
                <a:spcPts val="300"/>
              </a:spcBef>
            </a:pPr>
            <a:r>
              <a:rPr lang="zh-CN" altLang="en-US" dirty="0" smtClean="0"/>
              <a:t>如果子进程还在运行</a:t>
            </a:r>
          </a:p>
          <a:p>
            <a:pPr lvl="1" eaLnBrk="1" hangingPunct="1">
              <a:spcBef>
                <a:spcPts val="300"/>
              </a:spcBef>
            </a:pPr>
            <a:r>
              <a:rPr lang="zh-CN" altLang="en-US" dirty="0" smtClean="0"/>
              <a:t>正常返回</a:t>
            </a:r>
            <a:endParaRPr lang="en-US" altLang="zh-CN" dirty="0" smtClean="0"/>
          </a:p>
          <a:p>
            <a:pPr lvl="2" eaLnBrk="1" hangingPunct="1">
              <a:spcBef>
                <a:spcPts val="300"/>
              </a:spcBef>
            </a:pPr>
            <a:r>
              <a:rPr lang="zh-CN" altLang="en-US" dirty="0" smtClean="0"/>
              <a:t>返回子进程的终止状态（其中一个子进程终止</a:t>
            </a:r>
            <a:r>
              <a:rPr lang="en-US" altLang="zh-CN" dirty="0" smtClean="0"/>
              <a:t>)</a:t>
            </a:r>
          </a:p>
          <a:p>
            <a:pPr lvl="1" eaLnBrk="1" hangingPunct="1">
              <a:spcBef>
                <a:spcPts val="300"/>
              </a:spcBef>
            </a:pPr>
            <a:r>
              <a:rPr lang="zh-CN" altLang="en-US" dirty="0" smtClean="0"/>
              <a:t>出错返回</a:t>
            </a:r>
            <a:endParaRPr lang="en-US" altLang="zh-CN" dirty="0" smtClean="0"/>
          </a:p>
          <a:p>
            <a:pPr lvl="2" eaLnBrk="1" hangingPunct="1">
              <a:spcBef>
                <a:spcPts val="300"/>
              </a:spcBef>
            </a:pPr>
            <a:r>
              <a:rPr lang="zh-CN" altLang="en-US" dirty="0" smtClean="0"/>
              <a:t>没有子进程</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28D9D62-D199-4224-AFEA-763B9DF6AA24}" type="slidenum">
              <a:rPr lang="en-US" altLang="zh-CN"/>
              <a:pPr/>
              <a:t>148</a:t>
            </a:fld>
            <a:endParaRPr lang="en-US" altLang="zh-CN"/>
          </a:p>
        </p:txBody>
      </p:sp>
      <p:sp>
        <p:nvSpPr>
          <p:cNvPr id="579586" name="Rectangle 2"/>
          <p:cNvSpPr>
            <a:spLocks noGrp="1" noChangeArrowheads="1"/>
          </p:cNvSpPr>
          <p:nvPr>
            <p:ph type="title"/>
          </p:nvPr>
        </p:nvSpPr>
        <p:spPr/>
        <p:txBody>
          <a:bodyPr/>
          <a:lstStyle/>
          <a:p>
            <a:r>
              <a:rPr lang="en-US" altLang="zh-CN"/>
              <a:t>wait()</a:t>
            </a:r>
            <a:r>
              <a:rPr lang="zh-CN" altLang="en-US"/>
              <a:t>函数</a:t>
            </a:r>
          </a:p>
        </p:txBody>
      </p:sp>
      <p:sp>
        <p:nvSpPr>
          <p:cNvPr id="579587" name="Rectangle 3"/>
          <p:cNvSpPr>
            <a:spLocks noGrp="1" noChangeArrowheads="1"/>
          </p:cNvSpPr>
          <p:nvPr>
            <p:ph type="body" idx="1"/>
          </p:nvPr>
        </p:nvSpPr>
        <p:spPr/>
        <p:txBody>
          <a:bodyPr/>
          <a:lstStyle/>
          <a:p>
            <a:r>
              <a:rPr lang="zh-CN" altLang="en-US" dirty="0"/>
              <a:t>阻塞调用进程，分析是否有某个子进程已经退出</a:t>
            </a:r>
          </a:p>
          <a:p>
            <a:pPr lvl="1"/>
            <a:r>
              <a:rPr lang="zh-CN" altLang="en-US" dirty="0"/>
              <a:t>若找到僵尸子进程，收集该进程信息，将其彻底销毁</a:t>
            </a:r>
          </a:p>
          <a:p>
            <a:pPr lvl="1"/>
            <a:r>
              <a:rPr lang="zh-CN" altLang="en-US" dirty="0"/>
              <a:t>若未找到子进程，则一直阻塞到有一个出现为止</a:t>
            </a:r>
          </a:p>
          <a:p>
            <a:r>
              <a:rPr lang="zh-CN" altLang="en-US" dirty="0"/>
              <a:t>参数</a:t>
            </a:r>
            <a:r>
              <a:rPr lang="en-US" altLang="zh-CN" dirty="0"/>
              <a:t>status</a:t>
            </a:r>
            <a:r>
              <a:rPr lang="zh-CN" altLang="en-US" dirty="0"/>
              <a:t>保存被收集进程退出时的</a:t>
            </a:r>
            <a:r>
              <a:rPr lang="zh-CN" altLang="en-US" dirty="0" smtClean="0"/>
              <a:t>状态</a:t>
            </a:r>
            <a:endParaRPr lang="en-US" altLang="zh-CN" dirty="0" smtClean="0"/>
          </a:p>
          <a:p>
            <a:pPr lvl="1"/>
            <a:r>
              <a:rPr lang="zh-CN" altLang="en-US" dirty="0" smtClean="0"/>
              <a:t>若</a:t>
            </a:r>
            <a:r>
              <a:rPr lang="zh-CN" altLang="en-US" dirty="0"/>
              <a:t>不关心子进程退出状态，则可令</a:t>
            </a:r>
            <a:r>
              <a:rPr lang="en-US" altLang="zh-CN" dirty="0"/>
              <a:t>status</a:t>
            </a:r>
            <a:r>
              <a:rPr lang="zh-CN" altLang="en-US" dirty="0"/>
              <a:t>为</a:t>
            </a:r>
            <a:r>
              <a:rPr lang="en-US" altLang="zh-CN" dirty="0"/>
              <a:t>NULL</a:t>
            </a:r>
          </a:p>
          <a:p>
            <a:pPr lvl="1"/>
            <a:r>
              <a:rPr lang="en-US" altLang="zh-CN" dirty="0" err="1"/>
              <a:t>pid</a:t>
            </a:r>
            <a:r>
              <a:rPr lang="en-US" altLang="zh-CN" dirty="0"/>
              <a:t> = wait(NULL);</a:t>
            </a:r>
          </a:p>
          <a:p>
            <a:pPr lvl="2"/>
            <a:r>
              <a:rPr lang="zh-CN" altLang="en-US" dirty="0"/>
              <a:t>如果成功，</a:t>
            </a:r>
            <a:r>
              <a:rPr lang="en-US" altLang="zh-CN" dirty="0"/>
              <a:t>wait( )</a:t>
            </a:r>
            <a:r>
              <a:rPr lang="zh-CN" altLang="en-US" dirty="0"/>
              <a:t>会返回被收集的子进程的进程</a:t>
            </a:r>
            <a:r>
              <a:rPr lang="en-US" altLang="zh-CN" dirty="0" smtClean="0"/>
              <a:t>ID</a:t>
            </a:r>
            <a:endParaRPr lang="zh-CN" altLang="en-US" dirty="0"/>
          </a:p>
          <a:p>
            <a:pPr lvl="2"/>
            <a:r>
              <a:rPr lang="zh-CN" altLang="en-US" dirty="0"/>
              <a:t>如果调用进程没有子进程，则会失败，此时</a:t>
            </a:r>
            <a:r>
              <a:rPr lang="en-US" altLang="zh-CN" dirty="0"/>
              <a:t>wait( )</a:t>
            </a:r>
            <a:r>
              <a:rPr lang="zh-CN" altLang="en-US" dirty="0"/>
              <a:t>返回</a:t>
            </a:r>
            <a:r>
              <a:rPr lang="en-US" altLang="zh-CN" dirty="0"/>
              <a:t>-1</a:t>
            </a:r>
            <a:r>
              <a:rPr lang="zh-CN" altLang="en-US" dirty="0"/>
              <a:t>，同时</a:t>
            </a:r>
            <a:r>
              <a:rPr lang="en-US" altLang="zh-CN" dirty="0" err="1"/>
              <a:t>errno</a:t>
            </a:r>
            <a:r>
              <a:rPr lang="zh-CN" altLang="en-US" dirty="0"/>
              <a:t>被置为</a:t>
            </a:r>
            <a:r>
              <a:rPr lang="en-US" altLang="zh-CN" dirty="0" smtClean="0"/>
              <a:t>ECHILD</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BD56897A-43BC-48A4-983C-F1C2A6ED6290}" type="slidenum">
              <a:rPr lang="en-US" altLang="zh-CN"/>
              <a:pPr>
                <a:defRPr/>
              </a:pPr>
              <a:t>149</a:t>
            </a:fld>
            <a:endParaRPr lang="en-US" altLang="zh-CN"/>
          </a:p>
        </p:txBody>
      </p:sp>
      <p:sp>
        <p:nvSpPr>
          <p:cNvPr id="681986" name="Rectangle 2"/>
          <p:cNvSpPr>
            <a:spLocks noGrp="1" noChangeArrowheads="1"/>
          </p:cNvSpPr>
          <p:nvPr>
            <p:ph type="title"/>
          </p:nvPr>
        </p:nvSpPr>
        <p:spPr/>
        <p:txBody>
          <a:bodyPr/>
          <a:lstStyle/>
          <a:p>
            <a:pPr eaLnBrk="1" hangingPunct="1">
              <a:defRPr/>
            </a:pPr>
            <a:r>
              <a:rPr lang="zh-CN" altLang="en-US"/>
              <a:t>进程撤消</a:t>
            </a:r>
          </a:p>
        </p:txBody>
      </p:sp>
      <p:sp>
        <p:nvSpPr>
          <p:cNvPr id="681987" name="Rectangle 3"/>
          <p:cNvSpPr>
            <a:spLocks noGrp="1" noChangeArrowheads="1"/>
          </p:cNvSpPr>
          <p:nvPr>
            <p:ph type="body" idx="1"/>
          </p:nvPr>
        </p:nvSpPr>
        <p:spPr/>
        <p:txBody>
          <a:bodyPr/>
          <a:lstStyle/>
          <a:p>
            <a:pPr eaLnBrk="1" hangingPunct="1">
              <a:defRPr/>
            </a:pPr>
            <a:r>
              <a:rPr lang="zh-CN" altLang="en-US" dirty="0"/>
              <a:t>撤销时机</a:t>
            </a:r>
          </a:p>
          <a:p>
            <a:pPr lvl="1" eaLnBrk="1" hangingPunct="1">
              <a:defRPr/>
            </a:pPr>
            <a:r>
              <a:rPr lang="zh-CN" altLang="en-US" dirty="0"/>
              <a:t>主动撤销：执行完代码，通知内核释放进程的资源</a:t>
            </a:r>
          </a:p>
          <a:p>
            <a:pPr lvl="1" eaLnBrk="1" hangingPunct="1">
              <a:defRPr/>
            </a:pPr>
            <a:r>
              <a:rPr lang="zh-CN" altLang="en-US" dirty="0" smtClean="0"/>
              <a:t>被动撤消：内核强迫杀死进程</a:t>
            </a:r>
            <a:endParaRPr lang="zh-CN" altLang="en-US" dirty="0"/>
          </a:p>
          <a:p>
            <a:pPr lvl="2" eaLnBrk="1" hangingPunct="1">
              <a:defRPr/>
            </a:pPr>
            <a:r>
              <a:rPr lang="zh-CN" altLang="en-US" dirty="0" smtClean="0"/>
              <a:t>进程</a:t>
            </a:r>
            <a:r>
              <a:rPr lang="zh-CN" altLang="en-US" dirty="0"/>
              <a:t>接收到一个不能处理或忽视的</a:t>
            </a:r>
            <a:r>
              <a:rPr lang="zh-CN" altLang="en-US" dirty="0" smtClean="0"/>
              <a:t>信号</a:t>
            </a:r>
            <a:endParaRPr lang="zh-CN" altLang="en-US" dirty="0"/>
          </a:p>
          <a:p>
            <a:pPr lvl="2" eaLnBrk="1" hangingPunct="1">
              <a:defRPr/>
            </a:pPr>
            <a:r>
              <a:rPr lang="zh-CN" altLang="en-US" dirty="0" smtClean="0"/>
              <a:t>在</a:t>
            </a:r>
            <a:r>
              <a:rPr lang="zh-CN" altLang="en-US" dirty="0"/>
              <a:t>内核态产生一个不可恢复的</a:t>
            </a:r>
            <a:r>
              <a:rPr lang="en-US" altLang="zh-CN" dirty="0"/>
              <a:t>CPU</a:t>
            </a:r>
            <a:r>
              <a:rPr lang="zh-CN" altLang="en-US" dirty="0"/>
              <a:t>异常，而内核此时正代表该进程在运行</a:t>
            </a:r>
          </a:p>
          <a:p>
            <a:pPr eaLnBrk="1" hangingPunct="1">
              <a:defRPr/>
            </a:pPr>
            <a:r>
              <a:rPr lang="zh-CN" altLang="en-US" dirty="0"/>
              <a:t>撤消相关进程状态</a:t>
            </a:r>
          </a:p>
          <a:p>
            <a:pPr lvl="1" eaLnBrk="1" hangingPunct="1">
              <a:defRPr/>
            </a:pPr>
            <a:r>
              <a:rPr lang="zh-CN" altLang="en-US" dirty="0"/>
              <a:t>进程已</a:t>
            </a:r>
            <a:r>
              <a:rPr lang="zh-CN" altLang="en-US" dirty="0" smtClean="0"/>
              <a:t>死，</a:t>
            </a:r>
            <a:r>
              <a:rPr lang="zh-CN" altLang="en-US" dirty="0"/>
              <a:t>但必须保存它的描述符，在得到通知后才可以删除</a:t>
            </a:r>
          </a:p>
          <a:p>
            <a:pPr lvl="1" eaLnBrk="1" hangingPunct="1">
              <a:defRPr/>
            </a:pPr>
            <a:r>
              <a:rPr lang="zh-CN" altLang="en-US" dirty="0"/>
              <a:t>僵死</a:t>
            </a:r>
            <a:r>
              <a:rPr lang="zh-CN" altLang="en-US" dirty="0" smtClean="0"/>
              <a:t>状态，表明</a:t>
            </a:r>
            <a:r>
              <a:rPr lang="zh-CN" altLang="en-US" dirty="0"/>
              <a:t>进程已死，但需要等待父进程</a:t>
            </a:r>
            <a:r>
              <a:rPr lang="zh-CN" altLang="en-US" dirty="0" smtClean="0"/>
              <a:t>删除（如通过</a:t>
            </a:r>
            <a:r>
              <a:rPr lang="en-US" altLang="zh-CN" dirty="0" smtClean="0"/>
              <a:t>wait()</a:t>
            </a:r>
            <a:r>
              <a:rPr lang="zh-CN" altLang="en-US" dirty="0" smtClean="0"/>
              <a:t>）</a:t>
            </a: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fld id="{BAA078E8-7D00-4420-B407-DB41B83E8180}" type="slidenum">
              <a:rPr lang="en-US" altLang="zh-CN"/>
              <a:pPr/>
              <a:t>15</a:t>
            </a:fld>
            <a:endParaRPr lang="en-US" altLang="zh-CN"/>
          </a:p>
        </p:txBody>
      </p:sp>
      <p:sp>
        <p:nvSpPr>
          <p:cNvPr id="640002" name="Rectangle 2"/>
          <p:cNvSpPr>
            <a:spLocks noGrp="1" noChangeArrowheads="1"/>
          </p:cNvSpPr>
          <p:nvPr>
            <p:ph type="title"/>
          </p:nvPr>
        </p:nvSpPr>
        <p:spPr/>
        <p:txBody>
          <a:bodyPr/>
          <a:lstStyle/>
          <a:p>
            <a:r>
              <a:rPr lang="en-US" altLang="zh-CN" dirty="0" err="1"/>
              <a:t>hlist</a:t>
            </a:r>
            <a:r>
              <a:rPr lang="zh-CN" altLang="en-US" dirty="0"/>
              <a:t>相关操作</a:t>
            </a:r>
          </a:p>
        </p:txBody>
      </p:sp>
      <p:sp>
        <p:nvSpPr>
          <p:cNvPr id="640003" name="Rectangle 3"/>
          <p:cNvSpPr>
            <a:spLocks noGrp="1" noChangeArrowheads="1"/>
          </p:cNvSpPr>
          <p:nvPr>
            <p:ph type="body" idx="1"/>
          </p:nvPr>
        </p:nvSpPr>
        <p:spPr/>
        <p:txBody>
          <a:bodyPr/>
          <a:lstStyle/>
          <a:p>
            <a:r>
              <a:rPr lang="en-US" altLang="zh-CN" dirty="0" err="1" smtClean="0"/>
              <a:t>hlist_add_before</a:t>
            </a:r>
            <a:r>
              <a:rPr lang="zh-CN" altLang="en-US" dirty="0"/>
              <a:t>函数定义（</a:t>
            </a:r>
            <a:r>
              <a:rPr lang="zh-CN" altLang="en-US" sz="2400" dirty="0">
                <a:solidFill>
                  <a:schemeClr val="tx2"/>
                </a:solidFill>
                <a:ea typeface="楷体_GB2312" pitchFamily="49" charset="-122"/>
              </a:rPr>
              <a:t>在</a:t>
            </a:r>
            <a:r>
              <a:rPr lang="en-US" altLang="zh-CN" sz="2400" dirty="0">
                <a:solidFill>
                  <a:schemeClr val="tx2"/>
                </a:solidFill>
                <a:ea typeface="楷体_GB2312" pitchFamily="49" charset="-122"/>
              </a:rPr>
              <a:t>next</a:t>
            </a:r>
            <a:r>
              <a:rPr lang="zh-CN" altLang="en-US" sz="2400" dirty="0">
                <a:solidFill>
                  <a:schemeClr val="tx2"/>
                </a:solidFill>
                <a:ea typeface="楷体_GB2312" pitchFamily="49" charset="-122"/>
              </a:rPr>
              <a:t>前面加入节点</a:t>
            </a:r>
            <a:r>
              <a:rPr lang="en-US" altLang="zh-CN" sz="2400" i="1" dirty="0">
                <a:solidFill>
                  <a:srgbClr val="FF0000"/>
                </a:solidFill>
                <a:ea typeface="楷体_GB2312" pitchFamily="49" charset="-122"/>
              </a:rPr>
              <a:t>n</a:t>
            </a:r>
            <a:r>
              <a:rPr lang="en-US" altLang="zh-CN" dirty="0"/>
              <a:t> </a:t>
            </a:r>
            <a:r>
              <a:rPr lang="zh-CN" altLang="en-US" dirty="0"/>
              <a:t>）</a:t>
            </a:r>
          </a:p>
          <a:p>
            <a:pPr lvl="1"/>
            <a:r>
              <a:rPr lang="en-US" altLang="zh-CN" dirty="0"/>
              <a:t>n</a:t>
            </a:r>
            <a:r>
              <a:rPr lang="en-US" altLang="zh-CN" dirty="0" smtClean="0"/>
              <a:t>ext</a:t>
            </a:r>
            <a:r>
              <a:rPr lang="zh-CN" altLang="en-US" dirty="0"/>
              <a:t>不能为空</a:t>
            </a:r>
          </a:p>
        </p:txBody>
      </p:sp>
      <p:pic>
        <p:nvPicPr>
          <p:cNvPr id="640005" name="Picture 5"/>
          <p:cNvPicPr>
            <a:picLocks noChangeAspect="1" noChangeArrowheads="1"/>
          </p:cNvPicPr>
          <p:nvPr/>
        </p:nvPicPr>
        <p:blipFill>
          <a:blip r:embed="rId2" cstate="print"/>
          <a:srcRect/>
          <a:stretch>
            <a:fillRect/>
          </a:stretch>
        </p:blipFill>
        <p:spPr bwMode="auto">
          <a:xfrm>
            <a:off x="827583" y="2204864"/>
            <a:ext cx="8279243" cy="2232248"/>
          </a:xfrm>
          <a:prstGeom prst="rect">
            <a:avLst/>
          </a:prstGeom>
          <a:noFill/>
        </p:spPr>
      </p:pic>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9" name="矩形 8"/>
          <p:cNvSpPr/>
          <p:nvPr/>
        </p:nvSpPr>
        <p:spPr>
          <a:xfrm>
            <a:off x="4169668" y="2980234"/>
            <a:ext cx="1322734" cy="307777"/>
          </a:xfrm>
          <a:prstGeom prst="rect">
            <a:avLst/>
          </a:prstGeom>
        </p:spPr>
        <p:txBody>
          <a:bodyPr wrap="none">
            <a:spAutoFit/>
          </a:bodyPr>
          <a:lstStyle/>
          <a:p>
            <a:r>
              <a:rPr lang="zh-CN" altLang="en-US" b="1" dirty="0" smtClean="0">
                <a:solidFill>
                  <a:srgbClr val="0000FF"/>
                </a:solidFill>
              </a:rPr>
              <a:t> </a:t>
            </a:r>
            <a:r>
              <a:rPr lang="en-US" altLang="zh-CN" b="1" dirty="0" smtClean="0">
                <a:solidFill>
                  <a:srgbClr val="0000FF"/>
                </a:solidFill>
              </a:rPr>
              <a:t>//</a:t>
            </a:r>
            <a:r>
              <a:rPr lang="zh-CN" altLang="en-US" b="1" dirty="0" smtClean="0">
                <a:solidFill>
                  <a:srgbClr val="0000FF"/>
                </a:solidFill>
              </a:rPr>
              <a:t>修改</a:t>
            </a:r>
            <a:r>
              <a:rPr lang="en-US" altLang="zh-CN" b="1" dirty="0" smtClean="0">
                <a:solidFill>
                  <a:srgbClr val="0000FF"/>
                </a:solidFill>
              </a:rPr>
              <a:t>n</a:t>
            </a:r>
            <a:r>
              <a:rPr lang="zh-CN" altLang="en-US" b="1" dirty="0" smtClean="0">
                <a:solidFill>
                  <a:srgbClr val="0000FF"/>
                </a:solidFill>
              </a:rPr>
              <a:t>的</a:t>
            </a:r>
            <a:r>
              <a:rPr lang="en-US" altLang="zh-CN" b="1" dirty="0" err="1" smtClean="0">
                <a:solidFill>
                  <a:srgbClr val="0000FF"/>
                </a:solidFill>
              </a:rPr>
              <a:t>ppre</a:t>
            </a:r>
            <a:endParaRPr lang="en-US" altLang="zh-CN" b="1" dirty="0" smtClean="0">
              <a:solidFill>
                <a:srgbClr val="0000FF"/>
              </a:solidFill>
            </a:endParaRPr>
          </a:p>
        </p:txBody>
      </p:sp>
      <p:sp>
        <p:nvSpPr>
          <p:cNvPr id="10" name="矩形 9"/>
          <p:cNvSpPr/>
          <p:nvPr/>
        </p:nvSpPr>
        <p:spPr>
          <a:xfrm>
            <a:off x="3131840" y="3268266"/>
            <a:ext cx="1295547" cy="307777"/>
          </a:xfrm>
          <a:prstGeom prst="rect">
            <a:avLst/>
          </a:prstGeom>
        </p:spPr>
        <p:txBody>
          <a:bodyPr wrap="none">
            <a:spAutoFit/>
          </a:bodyPr>
          <a:lstStyle/>
          <a:p>
            <a:r>
              <a:rPr lang="zh-CN" altLang="en-US" b="1" dirty="0" smtClean="0">
                <a:solidFill>
                  <a:srgbClr val="0000FF"/>
                </a:solidFill>
              </a:rPr>
              <a:t> </a:t>
            </a:r>
            <a:r>
              <a:rPr lang="en-US" altLang="zh-CN" b="1" dirty="0" smtClean="0">
                <a:solidFill>
                  <a:srgbClr val="0000FF"/>
                </a:solidFill>
              </a:rPr>
              <a:t>//</a:t>
            </a:r>
            <a:r>
              <a:rPr lang="zh-CN" altLang="en-US" b="1" dirty="0" smtClean="0">
                <a:solidFill>
                  <a:srgbClr val="0000FF"/>
                </a:solidFill>
              </a:rPr>
              <a:t>修改</a:t>
            </a:r>
            <a:r>
              <a:rPr lang="en-US" altLang="zh-CN" b="1" dirty="0" smtClean="0">
                <a:solidFill>
                  <a:srgbClr val="0000FF"/>
                </a:solidFill>
              </a:rPr>
              <a:t>n</a:t>
            </a:r>
            <a:r>
              <a:rPr lang="zh-CN" altLang="en-US" b="1" dirty="0" smtClean="0">
                <a:solidFill>
                  <a:srgbClr val="0000FF"/>
                </a:solidFill>
              </a:rPr>
              <a:t>的</a:t>
            </a:r>
            <a:r>
              <a:rPr lang="en-US" altLang="zh-CN" b="1" dirty="0" smtClean="0">
                <a:solidFill>
                  <a:srgbClr val="0000FF"/>
                </a:solidFill>
              </a:rPr>
              <a:t>next</a:t>
            </a:r>
          </a:p>
        </p:txBody>
      </p:sp>
      <p:sp>
        <p:nvSpPr>
          <p:cNvPr id="11" name="矩形 10"/>
          <p:cNvSpPr/>
          <p:nvPr/>
        </p:nvSpPr>
        <p:spPr>
          <a:xfrm>
            <a:off x="4323178" y="3625279"/>
            <a:ext cx="4065472" cy="307777"/>
          </a:xfrm>
          <a:prstGeom prst="rect">
            <a:avLst/>
          </a:prstGeom>
        </p:spPr>
        <p:txBody>
          <a:bodyPr wrap="none">
            <a:spAutoFit/>
          </a:bodyPr>
          <a:lstStyle/>
          <a:p>
            <a:r>
              <a:rPr lang="zh-CN" altLang="en-US" b="1" dirty="0" smtClean="0">
                <a:solidFill>
                  <a:srgbClr val="0000FF"/>
                </a:solidFill>
              </a:rPr>
              <a:t> </a:t>
            </a:r>
            <a:r>
              <a:rPr lang="en-US" altLang="zh-CN" b="1" dirty="0" smtClean="0">
                <a:solidFill>
                  <a:srgbClr val="0000FF"/>
                </a:solidFill>
              </a:rPr>
              <a:t>//</a:t>
            </a:r>
            <a:r>
              <a:rPr lang="zh-CN" altLang="en-US" b="1" dirty="0" smtClean="0">
                <a:solidFill>
                  <a:srgbClr val="0000FF"/>
                </a:solidFill>
              </a:rPr>
              <a:t>修改下一个节点的</a:t>
            </a:r>
            <a:r>
              <a:rPr lang="en-US" altLang="zh-CN" b="1" dirty="0" err="1" smtClean="0">
                <a:solidFill>
                  <a:srgbClr val="0000FF"/>
                </a:solidFill>
              </a:rPr>
              <a:t>ppre</a:t>
            </a:r>
            <a:r>
              <a:rPr lang="zh-CN" altLang="en-US" b="1" dirty="0" smtClean="0">
                <a:solidFill>
                  <a:srgbClr val="0000FF"/>
                </a:solidFill>
              </a:rPr>
              <a:t>，指向前一个节点的</a:t>
            </a:r>
            <a:r>
              <a:rPr lang="en-US" altLang="zh-CN" b="1" dirty="0" smtClean="0">
                <a:solidFill>
                  <a:srgbClr val="0000FF"/>
                </a:solidFill>
              </a:rPr>
              <a:t>next</a:t>
            </a:r>
          </a:p>
        </p:txBody>
      </p:sp>
      <p:sp>
        <p:nvSpPr>
          <p:cNvPr id="12" name="矩形 11"/>
          <p:cNvSpPr/>
          <p:nvPr/>
        </p:nvSpPr>
        <p:spPr>
          <a:xfrm>
            <a:off x="3345312" y="3913311"/>
            <a:ext cx="5302990" cy="307777"/>
          </a:xfrm>
          <a:prstGeom prst="rect">
            <a:avLst/>
          </a:prstGeom>
        </p:spPr>
        <p:txBody>
          <a:bodyPr wrap="none">
            <a:spAutoFit/>
          </a:bodyPr>
          <a:lstStyle/>
          <a:p>
            <a:r>
              <a:rPr lang="zh-CN" altLang="en-US" b="1" dirty="0" smtClean="0">
                <a:solidFill>
                  <a:srgbClr val="0000FF"/>
                </a:solidFill>
              </a:rPr>
              <a:t> </a:t>
            </a:r>
            <a:r>
              <a:rPr lang="en-US" altLang="zh-CN" b="1" dirty="0" smtClean="0">
                <a:solidFill>
                  <a:srgbClr val="0000FF"/>
                </a:solidFill>
              </a:rPr>
              <a:t>//</a:t>
            </a:r>
            <a:r>
              <a:rPr lang="zh-CN" altLang="en-US" b="1" dirty="0" smtClean="0">
                <a:solidFill>
                  <a:srgbClr val="0000FF"/>
                </a:solidFill>
              </a:rPr>
              <a:t>修改前一个节点的</a:t>
            </a:r>
            <a:r>
              <a:rPr lang="en-US" altLang="zh-CN" b="1" dirty="0" smtClean="0">
                <a:solidFill>
                  <a:srgbClr val="0000FF"/>
                </a:solidFill>
              </a:rPr>
              <a:t>next</a:t>
            </a:r>
            <a:r>
              <a:rPr lang="zh-CN" altLang="en-US" b="1" dirty="0">
                <a:solidFill>
                  <a:srgbClr val="0000FF"/>
                </a:solidFill>
              </a:rPr>
              <a:t>指针</a:t>
            </a:r>
            <a:r>
              <a:rPr lang="zh-CN" altLang="en-US" b="1" dirty="0" smtClean="0">
                <a:solidFill>
                  <a:srgbClr val="0000FF"/>
                </a:solidFill>
              </a:rPr>
              <a:t>，对于头节点，</a:t>
            </a:r>
            <a:r>
              <a:rPr lang="en-US" altLang="zh-CN" b="1" dirty="0" smtClean="0">
                <a:solidFill>
                  <a:srgbClr val="0000FF"/>
                </a:solidFill>
              </a:rPr>
              <a:t>*(n-&gt;</a:t>
            </a:r>
            <a:r>
              <a:rPr lang="en-US" altLang="zh-CN" b="1" dirty="0" err="1" smtClean="0">
                <a:solidFill>
                  <a:srgbClr val="0000FF"/>
                </a:solidFill>
              </a:rPr>
              <a:t>pprev</a:t>
            </a:r>
            <a:r>
              <a:rPr lang="en-US" altLang="zh-CN" b="1" dirty="0" smtClean="0">
                <a:solidFill>
                  <a:srgbClr val="0000FF"/>
                </a:solidFill>
              </a:rPr>
              <a:t>)</a:t>
            </a:r>
            <a:r>
              <a:rPr lang="zh-CN" altLang="en-US" b="1" dirty="0" smtClean="0">
                <a:solidFill>
                  <a:srgbClr val="0000FF"/>
                </a:solidFill>
              </a:rPr>
              <a:t>即为</a:t>
            </a:r>
            <a:r>
              <a:rPr lang="en-US" altLang="zh-CN" b="1" dirty="0" smtClean="0">
                <a:solidFill>
                  <a:srgbClr val="0000FF"/>
                </a:solidFill>
              </a:rPr>
              <a:t>first</a:t>
            </a:r>
          </a:p>
        </p:txBody>
      </p:sp>
      <p:pic>
        <p:nvPicPr>
          <p:cNvPr id="13" name="Picture 9"/>
          <p:cNvPicPr>
            <a:picLocks noChangeAspect="1" noChangeArrowheads="1"/>
          </p:cNvPicPr>
          <p:nvPr/>
        </p:nvPicPr>
        <p:blipFill>
          <a:blip r:embed="rId3" cstate="print"/>
          <a:srcRect/>
          <a:stretch>
            <a:fillRect/>
          </a:stretch>
        </p:blipFill>
        <p:spPr bwMode="auto">
          <a:xfrm>
            <a:off x="1475656" y="4521169"/>
            <a:ext cx="6768752" cy="2336831"/>
          </a:xfrm>
          <a:prstGeom prst="rect">
            <a:avLst/>
          </a:prstGeom>
          <a:noFill/>
          <a:ln w="9525">
            <a:noFill/>
            <a:miter lim="800000"/>
            <a:headEnd/>
            <a:tailEnd/>
          </a:ln>
        </p:spPr>
      </p:pic>
      <p:sp>
        <p:nvSpPr>
          <p:cNvPr id="14" name="矩形 13"/>
          <p:cNvSpPr/>
          <p:nvPr/>
        </p:nvSpPr>
        <p:spPr>
          <a:xfrm>
            <a:off x="2556168" y="4921423"/>
            <a:ext cx="503664" cy="307777"/>
          </a:xfrm>
          <a:prstGeom prst="rect">
            <a:avLst/>
          </a:prstGeom>
        </p:spPr>
        <p:txBody>
          <a:bodyPr wrap="none">
            <a:spAutoFit/>
          </a:bodyPr>
          <a:lstStyle/>
          <a:p>
            <a:r>
              <a:rPr lang="en-US" altLang="zh-CN" b="1" dirty="0" smtClean="0"/>
              <a:t>first</a:t>
            </a:r>
            <a:endParaRPr lang="zh-CN" altLang="en-US" b="1" dirty="0"/>
          </a:p>
        </p:txBody>
      </p:sp>
      <p:sp>
        <p:nvSpPr>
          <p:cNvPr id="15" name="矩形 14"/>
          <p:cNvSpPr/>
          <p:nvPr/>
        </p:nvSpPr>
        <p:spPr bwMode="auto">
          <a:xfrm>
            <a:off x="4427984" y="4941168"/>
            <a:ext cx="864096" cy="824841"/>
          </a:xfrm>
          <a:prstGeom prst="rect">
            <a:avLst/>
          </a:prstGeom>
          <a:solidFill>
            <a:srgbClr val="66FFCC">
              <a:alpha val="2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nvGrpSpPr>
          <p:cNvPr id="2" name="组合 24"/>
          <p:cNvGrpSpPr/>
          <p:nvPr/>
        </p:nvGrpSpPr>
        <p:grpSpPr>
          <a:xfrm>
            <a:off x="1187624" y="4149080"/>
            <a:ext cx="2702396" cy="1208028"/>
            <a:chOff x="1187624" y="4149080"/>
            <a:chExt cx="2702396" cy="1208028"/>
          </a:xfrm>
        </p:grpSpPr>
        <p:cxnSp>
          <p:nvCxnSpPr>
            <p:cNvPr id="19" name="直接连接符 18"/>
            <p:cNvCxnSpPr/>
            <p:nvPr/>
          </p:nvCxnSpPr>
          <p:spPr bwMode="auto">
            <a:xfrm>
              <a:off x="1187624" y="4149080"/>
              <a:ext cx="1440160" cy="0"/>
            </a:xfrm>
            <a:prstGeom prst="line">
              <a:avLst/>
            </a:prstGeom>
            <a:noFill/>
            <a:ln w="19050" cap="flat" cmpd="sng" algn="ctr">
              <a:solidFill>
                <a:srgbClr val="FF0000"/>
              </a:solidFill>
              <a:prstDash val="solid"/>
              <a:round/>
              <a:headEnd type="none" w="med" len="med"/>
              <a:tailEnd type="none" w="med" len="med"/>
            </a:ln>
            <a:effectLst/>
          </p:spPr>
        </p:cxnSp>
        <p:cxnSp>
          <p:nvCxnSpPr>
            <p:cNvPr id="22" name="直接箭头连接符 21"/>
            <p:cNvCxnSpPr/>
            <p:nvPr/>
          </p:nvCxnSpPr>
          <p:spPr bwMode="auto">
            <a:xfrm>
              <a:off x="1979712" y="4149080"/>
              <a:ext cx="1224136" cy="792088"/>
            </a:xfrm>
            <a:prstGeom prst="straightConnector1">
              <a:avLst/>
            </a:prstGeom>
            <a:noFill/>
            <a:ln w="19050" cap="flat" cmpd="sng" algn="ctr">
              <a:solidFill>
                <a:srgbClr val="FF0000"/>
              </a:solidFill>
              <a:prstDash val="solid"/>
              <a:round/>
              <a:headEnd type="none" w="med" len="med"/>
              <a:tailEnd type="arrow"/>
            </a:ln>
            <a:effectLst/>
          </p:spPr>
        </p:cxnSp>
        <p:sp>
          <p:nvSpPr>
            <p:cNvPr id="24" name="矩形 23"/>
            <p:cNvSpPr/>
            <p:nvPr/>
          </p:nvSpPr>
          <p:spPr bwMode="auto">
            <a:xfrm>
              <a:off x="3025924" y="4987776"/>
              <a:ext cx="864096" cy="369332"/>
            </a:xfrm>
            <a:prstGeom prst="rect">
              <a:avLst/>
            </a:prstGeom>
            <a:solidFill>
              <a:srgbClr val="FF0000">
                <a:alpha val="2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20" name="矩形 19"/>
          <p:cNvSpPr/>
          <p:nvPr/>
        </p:nvSpPr>
        <p:spPr bwMode="auto">
          <a:xfrm>
            <a:off x="5893544" y="4966569"/>
            <a:ext cx="864096" cy="720197"/>
          </a:xfrm>
          <a:prstGeom prst="rect">
            <a:avLst/>
          </a:prstGeom>
          <a:solidFill>
            <a:srgbClr val="FFFF00">
              <a:alpha val="2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sz="1200"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8" name="矩形 17"/>
          <p:cNvSpPr/>
          <p:nvPr/>
        </p:nvSpPr>
        <p:spPr>
          <a:xfrm>
            <a:off x="6228184" y="5059784"/>
            <a:ext cx="561372" cy="338554"/>
          </a:xfrm>
          <a:prstGeom prst="rect">
            <a:avLst/>
          </a:prstGeom>
        </p:spPr>
        <p:txBody>
          <a:bodyPr wrap="none">
            <a:spAutoFit/>
          </a:bodyPr>
          <a:lstStyle/>
          <a:p>
            <a:r>
              <a:rPr lang="en-US" altLang="zh-CN" sz="1600" b="1" dirty="0" smtClean="0">
                <a:solidFill>
                  <a:srgbClr val="0000FF"/>
                </a:solidFill>
              </a:rPr>
              <a:t>next</a:t>
            </a:r>
            <a:endParaRPr lang="zh-CN" altLang="en-US" sz="1600" dirty="0"/>
          </a:p>
        </p:txBody>
      </p:sp>
      <p:sp>
        <p:nvSpPr>
          <p:cNvPr id="23" name="矩形 22"/>
          <p:cNvSpPr/>
          <p:nvPr/>
        </p:nvSpPr>
        <p:spPr>
          <a:xfrm>
            <a:off x="4993600" y="4941168"/>
            <a:ext cx="298480" cy="338554"/>
          </a:xfrm>
          <a:prstGeom prst="rect">
            <a:avLst/>
          </a:prstGeom>
        </p:spPr>
        <p:txBody>
          <a:bodyPr wrap="none">
            <a:spAutoFit/>
          </a:bodyPr>
          <a:lstStyle/>
          <a:p>
            <a:r>
              <a:rPr lang="en-US" altLang="zh-CN" sz="1600" b="1" dirty="0" smtClean="0">
                <a:solidFill>
                  <a:srgbClr val="0000FF"/>
                </a:solidFill>
              </a:rPr>
              <a:t>n</a:t>
            </a:r>
            <a:endParaRPr lang="zh-CN" altLang="en-US" sz="1600" dirty="0"/>
          </a:p>
        </p:txBody>
      </p:sp>
    </p:spTree>
    <p:extLst>
      <p:ext uri="{BB962C8B-B14F-4D97-AF65-F5344CB8AC3E}">
        <p14:creationId xmlns:p14="http://schemas.microsoft.com/office/powerpoint/2010/main" val="1805521952"/>
      </p:ext>
    </p:extLst>
  </p:cSld>
  <p:clrMapOvr>
    <a:masterClrMapping/>
  </p:clrMapOvr>
  <p:transition spd="med">
    <p:wedg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73C7376-581B-4069-BBA5-0F8318D621CB}" type="slidenum">
              <a:rPr lang="en-US" altLang="zh-CN"/>
              <a:pPr>
                <a:defRPr/>
              </a:pPr>
              <a:t>150</a:t>
            </a:fld>
            <a:endParaRPr lang="en-US" altLang="zh-CN"/>
          </a:p>
        </p:txBody>
      </p:sp>
      <p:sp>
        <p:nvSpPr>
          <p:cNvPr id="588802" name="Rectangle 2"/>
          <p:cNvSpPr>
            <a:spLocks noGrp="1" noChangeArrowheads="1"/>
          </p:cNvSpPr>
          <p:nvPr>
            <p:ph type="title"/>
          </p:nvPr>
        </p:nvSpPr>
        <p:spPr/>
        <p:txBody>
          <a:bodyPr/>
          <a:lstStyle/>
          <a:p>
            <a:pPr eaLnBrk="1" hangingPunct="1">
              <a:defRPr/>
            </a:pPr>
            <a:r>
              <a:rPr lang="zh-CN" altLang="en-US"/>
              <a:t>撤消过程</a:t>
            </a:r>
          </a:p>
        </p:txBody>
      </p:sp>
      <p:sp>
        <p:nvSpPr>
          <p:cNvPr id="588803" name="Rectangle 3"/>
          <p:cNvSpPr>
            <a:spLocks noGrp="1" noChangeArrowheads="1"/>
          </p:cNvSpPr>
          <p:nvPr>
            <p:ph type="body" idx="1"/>
          </p:nvPr>
        </p:nvSpPr>
        <p:spPr/>
        <p:txBody>
          <a:bodyPr/>
          <a:lstStyle/>
          <a:p>
            <a:pPr eaLnBrk="1" hangingPunct="1">
              <a:defRPr/>
            </a:pPr>
            <a:r>
              <a:rPr lang="zh-CN" altLang="en-US" dirty="0"/>
              <a:t>进程</a:t>
            </a:r>
            <a:r>
              <a:rPr lang="zh-CN" altLang="en-US" dirty="0" smtClean="0"/>
              <a:t>终止</a:t>
            </a:r>
            <a:endParaRPr lang="en-US" altLang="zh-CN" dirty="0" smtClean="0"/>
          </a:p>
          <a:p>
            <a:pPr lvl="1" eaLnBrk="1" hangingPunct="1">
              <a:defRPr/>
            </a:pPr>
            <a:r>
              <a:rPr lang="zh-CN" altLang="en-US" dirty="0" smtClean="0"/>
              <a:t>释放</a:t>
            </a:r>
            <a:r>
              <a:rPr lang="zh-CN" altLang="en-US" dirty="0"/>
              <a:t>进程占有的大部分资源</a:t>
            </a:r>
          </a:p>
          <a:p>
            <a:pPr lvl="1" eaLnBrk="1" hangingPunct="1">
              <a:defRPr/>
            </a:pPr>
            <a:r>
              <a:rPr lang="zh-CN" altLang="en-US" dirty="0" smtClean="0"/>
              <a:t>进程终止相关内核函数</a:t>
            </a:r>
            <a:endParaRPr lang="en-US" altLang="zh-CN" dirty="0" smtClean="0"/>
          </a:p>
          <a:p>
            <a:pPr lvl="2" eaLnBrk="1" hangingPunct="1">
              <a:defRPr/>
            </a:pPr>
            <a:r>
              <a:rPr lang="en-US" altLang="zh-CN" dirty="0" err="1" smtClean="0"/>
              <a:t>do_exit_group</a:t>
            </a:r>
            <a:r>
              <a:rPr lang="en-US" altLang="zh-CN" dirty="0" smtClean="0"/>
              <a:t>()</a:t>
            </a:r>
            <a:r>
              <a:rPr lang="zh-CN" altLang="en-US" dirty="0" smtClean="0"/>
              <a:t>：终止整个进程</a:t>
            </a:r>
            <a:endParaRPr lang="en-US" altLang="zh-CN" dirty="0" smtClean="0"/>
          </a:p>
          <a:p>
            <a:pPr lvl="2" eaLnBrk="1" hangingPunct="1">
              <a:defRPr/>
            </a:pPr>
            <a:r>
              <a:rPr lang="en-US" altLang="zh-CN" dirty="0" err="1" smtClean="0"/>
              <a:t>do_exit</a:t>
            </a:r>
            <a:r>
              <a:rPr lang="zh-CN" altLang="en-US" dirty="0" smtClean="0"/>
              <a:t>：终止某个线程</a:t>
            </a:r>
            <a:endParaRPr lang="en-US" altLang="zh-CN" dirty="0" smtClean="0"/>
          </a:p>
          <a:p>
            <a:pPr lvl="1" eaLnBrk="1" hangingPunct="1">
              <a:defRPr/>
            </a:pPr>
            <a:r>
              <a:rPr lang="en-US" altLang="zh-CN" dirty="0" smtClean="0">
                <a:solidFill>
                  <a:srgbClr val="FF0000"/>
                </a:solidFill>
              </a:rPr>
              <a:t>exit</a:t>
            </a:r>
            <a:r>
              <a:rPr lang="en-US" altLang="zh-CN" dirty="0">
                <a:solidFill>
                  <a:srgbClr val="FF0000"/>
                </a:solidFill>
              </a:rPr>
              <a:t>()</a:t>
            </a:r>
            <a:r>
              <a:rPr lang="zh-CN" altLang="en-US" dirty="0"/>
              <a:t>或</a:t>
            </a:r>
            <a:r>
              <a:rPr lang="en-US" altLang="zh-CN" dirty="0">
                <a:solidFill>
                  <a:srgbClr val="FF0000"/>
                </a:solidFill>
              </a:rPr>
              <a:t>_exit()</a:t>
            </a:r>
            <a:r>
              <a:rPr lang="zh-CN" altLang="en-US" dirty="0"/>
              <a:t>系统</a:t>
            </a:r>
            <a:r>
              <a:rPr lang="zh-CN" altLang="en-US" dirty="0" smtClean="0"/>
              <a:t>调用说明</a:t>
            </a:r>
            <a:endParaRPr lang="zh-CN" altLang="en-US" dirty="0"/>
          </a:p>
          <a:p>
            <a:pPr lvl="2" eaLnBrk="1" hangingPunct="1">
              <a:defRPr/>
            </a:pPr>
            <a:r>
              <a:rPr lang="zh-CN" altLang="en-US" dirty="0" smtClean="0"/>
              <a:t>该系统</a:t>
            </a:r>
            <a:r>
              <a:rPr lang="zh-CN" altLang="en-US" dirty="0"/>
              <a:t>调用</a:t>
            </a:r>
            <a:r>
              <a:rPr lang="zh-CN" altLang="en-US" dirty="0" smtClean="0"/>
              <a:t>可由</a:t>
            </a:r>
            <a:r>
              <a:rPr lang="zh-CN" altLang="en-US" dirty="0"/>
              <a:t>编程者</a:t>
            </a:r>
            <a:r>
              <a:rPr lang="zh-CN" altLang="en-US" dirty="0" smtClean="0"/>
              <a:t>明确地在</a:t>
            </a:r>
            <a:r>
              <a:rPr lang="zh-CN" altLang="en-US" dirty="0"/>
              <a:t>代码中插入</a:t>
            </a:r>
          </a:p>
          <a:p>
            <a:pPr lvl="2" eaLnBrk="1" hangingPunct="1">
              <a:defRPr/>
            </a:pPr>
            <a:r>
              <a:rPr lang="zh-CN" altLang="en-US" dirty="0"/>
              <a:t>控制流到达主</a:t>
            </a:r>
            <a:r>
              <a:rPr lang="zh-CN" altLang="en-US" dirty="0" smtClean="0"/>
              <a:t>过程最后</a:t>
            </a:r>
            <a:r>
              <a:rPr lang="zh-CN" altLang="en-US" dirty="0"/>
              <a:t>一条语句时</a:t>
            </a:r>
            <a:r>
              <a:rPr lang="zh-CN" altLang="en-US" dirty="0" smtClean="0"/>
              <a:t>，自动执行</a:t>
            </a:r>
            <a:r>
              <a:rPr lang="en-US" altLang="zh-CN" dirty="0"/>
              <a:t>exit</a:t>
            </a:r>
            <a:r>
              <a:rPr lang="en-US" altLang="zh-CN" dirty="0" smtClean="0"/>
              <a:t>()</a:t>
            </a:r>
            <a:endParaRPr lang="zh-CN" altLang="en-US" dirty="0"/>
          </a:p>
          <a:p>
            <a:pPr eaLnBrk="1" hangingPunct="1">
              <a:defRPr/>
            </a:pPr>
            <a:r>
              <a:rPr lang="zh-CN" altLang="en-US" dirty="0" smtClean="0"/>
              <a:t>进程删除 </a:t>
            </a:r>
            <a:endParaRPr lang="en-US" altLang="zh-CN" dirty="0" smtClean="0"/>
          </a:p>
          <a:p>
            <a:pPr lvl="1" eaLnBrk="1" hangingPunct="1">
              <a:defRPr/>
            </a:pPr>
            <a:r>
              <a:rPr lang="zh-CN" altLang="en-US" dirty="0" smtClean="0"/>
              <a:t>彻底删除</a:t>
            </a:r>
            <a:r>
              <a:rPr lang="zh-CN" altLang="en-US" dirty="0"/>
              <a:t>进程的所有数据结构</a:t>
            </a:r>
          </a:p>
          <a:p>
            <a:pPr lvl="1" eaLnBrk="1" hangingPunct="1">
              <a:defRPr/>
            </a:pPr>
            <a:r>
              <a:rPr lang="zh-CN" altLang="en-US" dirty="0" smtClean="0"/>
              <a:t>父</a:t>
            </a:r>
            <a:r>
              <a:rPr lang="zh-CN" altLang="en-US" dirty="0"/>
              <a:t>进程调用</a:t>
            </a:r>
            <a:r>
              <a:rPr lang="en-US" altLang="zh-CN" dirty="0"/>
              <a:t>wait()</a:t>
            </a:r>
            <a:r>
              <a:rPr lang="zh-CN" altLang="en-US" dirty="0"/>
              <a:t>类系统</a:t>
            </a:r>
            <a:r>
              <a:rPr lang="zh-CN" altLang="en-US" dirty="0" smtClean="0"/>
              <a:t>调用获知子进程合法终止后，即可删除该进程</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73C7376-581B-4069-BBA5-0F8318D621CB}" type="slidenum">
              <a:rPr lang="en-US" altLang="zh-CN"/>
              <a:pPr>
                <a:defRPr/>
              </a:pPr>
              <a:t>151</a:t>
            </a:fld>
            <a:endParaRPr lang="en-US" altLang="zh-CN"/>
          </a:p>
        </p:txBody>
      </p:sp>
      <p:sp>
        <p:nvSpPr>
          <p:cNvPr id="588802" name="Rectangle 2"/>
          <p:cNvSpPr>
            <a:spLocks noGrp="1" noChangeArrowheads="1"/>
          </p:cNvSpPr>
          <p:nvPr>
            <p:ph type="title"/>
          </p:nvPr>
        </p:nvSpPr>
        <p:spPr/>
        <p:txBody>
          <a:bodyPr/>
          <a:lstStyle/>
          <a:p>
            <a:pPr eaLnBrk="1" hangingPunct="1">
              <a:defRPr/>
            </a:pPr>
            <a:r>
              <a:rPr lang="en-US" altLang="zh-CN" dirty="0" err="1" smtClean="0"/>
              <a:t>do_group_exit</a:t>
            </a:r>
            <a:r>
              <a:rPr lang="en-US" altLang="zh-CN" dirty="0" smtClean="0"/>
              <a:t>()</a:t>
            </a:r>
            <a:r>
              <a:rPr lang="zh-CN" altLang="en-US" dirty="0" smtClean="0"/>
              <a:t>函数处理流程</a:t>
            </a:r>
            <a:endParaRPr lang="zh-CN" altLang="en-US" dirty="0"/>
          </a:p>
        </p:txBody>
      </p:sp>
      <p:sp>
        <p:nvSpPr>
          <p:cNvPr id="588803" name="Rectangle 3"/>
          <p:cNvSpPr>
            <a:spLocks noGrp="1" noChangeArrowheads="1"/>
          </p:cNvSpPr>
          <p:nvPr>
            <p:ph type="body" idx="1"/>
          </p:nvPr>
        </p:nvSpPr>
        <p:spPr/>
        <p:txBody>
          <a:bodyPr/>
          <a:lstStyle/>
          <a:p>
            <a:pPr eaLnBrk="1" hangingPunct="1">
              <a:defRPr/>
            </a:pPr>
            <a:r>
              <a:rPr lang="zh-CN" altLang="en-US" dirty="0" smtClean="0"/>
              <a:t>整个组内至少有一个线程调用它</a:t>
            </a:r>
            <a:r>
              <a:rPr lang="en-US" altLang="zh-CN" dirty="0" smtClean="0"/>
              <a:t>, </a:t>
            </a:r>
            <a:r>
              <a:rPr lang="zh-CN" altLang="en-US" dirty="0" smtClean="0"/>
              <a:t>用于整组协调</a:t>
            </a:r>
            <a:endParaRPr lang="zh-CN" altLang="en-US" dirty="0"/>
          </a:p>
          <a:p>
            <a:pPr lvl="1" eaLnBrk="1" hangingPunct="1">
              <a:defRPr/>
            </a:pPr>
            <a:r>
              <a:rPr lang="zh-CN" altLang="en-US" dirty="0" smtClean="0"/>
              <a:t>检查线程组的退出过程是否启动</a:t>
            </a:r>
            <a:endParaRPr lang="en-US" altLang="zh-CN" dirty="0" smtClean="0"/>
          </a:p>
          <a:p>
            <a:pPr lvl="2" eaLnBrk="1" hangingPunct="1">
              <a:defRPr/>
            </a:pPr>
            <a:r>
              <a:rPr lang="zh-CN" altLang="en-US" dirty="0" smtClean="0"/>
              <a:t>检查</a:t>
            </a:r>
            <a:r>
              <a:rPr lang="en-US" altLang="zh-CN" dirty="0" err="1" smtClean="0"/>
              <a:t>signal_group_exit</a:t>
            </a:r>
            <a:r>
              <a:rPr lang="en-US" altLang="zh-CN" dirty="0" smtClean="0"/>
              <a:t>(</a:t>
            </a:r>
            <a:r>
              <a:rPr lang="zh-CN" altLang="en-US" dirty="0" smtClean="0"/>
              <a:t>线程组内的公共数据</a:t>
            </a:r>
            <a:r>
              <a:rPr lang="en-US" altLang="zh-CN" dirty="0" smtClean="0"/>
              <a:t>)</a:t>
            </a:r>
            <a:r>
              <a:rPr lang="zh-CN" altLang="en-US" dirty="0" smtClean="0"/>
              <a:t>是否非零，如果没有启动</a:t>
            </a:r>
            <a:r>
              <a:rPr lang="en-US" altLang="zh-CN" dirty="0" smtClean="0"/>
              <a:t>, </a:t>
            </a:r>
            <a:r>
              <a:rPr lang="zh-CN" altLang="en-US" dirty="0" smtClean="0"/>
              <a:t>执行以下操作来启动退出过程</a:t>
            </a:r>
            <a:endParaRPr lang="en-US" altLang="zh-CN" dirty="0" smtClean="0"/>
          </a:p>
          <a:p>
            <a:pPr lvl="3" eaLnBrk="1" hangingPunct="1">
              <a:defRPr/>
            </a:pPr>
            <a:r>
              <a:rPr lang="zh-CN" altLang="en-US" dirty="0"/>
              <a:t>设置</a:t>
            </a:r>
            <a:r>
              <a:rPr lang="zh-CN" altLang="en-US" dirty="0" smtClean="0"/>
              <a:t>启动</a:t>
            </a:r>
            <a:r>
              <a:rPr lang="zh-CN" altLang="en-US" dirty="0"/>
              <a:t>标志</a:t>
            </a:r>
            <a:r>
              <a:rPr lang="en-US" altLang="zh-CN" dirty="0" err="1" smtClean="0"/>
              <a:t>signal_group_exit</a:t>
            </a:r>
            <a:endParaRPr lang="en-US" altLang="zh-CN" dirty="0" smtClean="0"/>
          </a:p>
          <a:p>
            <a:pPr lvl="3" eaLnBrk="1" hangingPunct="1">
              <a:defRPr/>
            </a:pPr>
            <a:r>
              <a:rPr lang="zh-CN" altLang="en-US" dirty="0"/>
              <a:t>在</a:t>
            </a:r>
            <a:r>
              <a:rPr lang="en-US" altLang="zh-CN" dirty="0"/>
              <a:t>current-&gt;signal-&gt;</a:t>
            </a:r>
            <a:r>
              <a:rPr lang="en-US" altLang="zh-CN" dirty="0" err="1" smtClean="0"/>
              <a:t>group_exit_cold</a:t>
            </a:r>
            <a:r>
              <a:rPr lang="zh-CN" altLang="en-US" dirty="0" smtClean="0"/>
              <a:t>中存储</a:t>
            </a:r>
            <a:r>
              <a:rPr lang="zh-CN" altLang="en-US" dirty="0"/>
              <a:t>终止码</a:t>
            </a:r>
            <a:r>
              <a:rPr lang="en-US" altLang="zh-CN" dirty="0"/>
              <a:t>(</a:t>
            </a:r>
            <a:r>
              <a:rPr lang="en-US" altLang="zh-CN" dirty="0" err="1"/>
              <a:t>exit_group</a:t>
            </a:r>
            <a:r>
              <a:rPr lang="zh-CN" altLang="en-US" dirty="0"/>
              <a:t>的参数</a:t>
            </a:r>
            <a:r>
              <a:rPr lang="en-US" altLang="zh-CN" dirty="0" smtClean="0"/>
              <a:t>)</a:t>
            </a:r>
          </a:p>
          <a:p>
            <a:pPr lvl="3" eaLnBrk="1" hangingPunct="1">
              <a:defRPr/>
            </a:pPr>
            <a:r>
              <a:rPr lang="zh-CN" altLang="en-US" dirty="0"/>
              <a:t>向其他线程发</a:t>
            </a:r>
            <a:r>
              <a:rPr lang="en-US" altLang="zh-CN" dirty="0"/>
              <a:t>SIG_KILL</a:t>
            </a:r>
            <a:r>
              <a:rPr lang="zh-CN" altLang="en-US" dirty="0"/>
              <a:t>信号</a:t>
            </a:r>
            <a:r>
              <a:rPr lang="en-US" altLang="zh-CN" dirty="0"/>
              <a:t>, </a:t>
            </a:r>
            <a:r>
              <a:rPr lang="zh-CN" altLang="en-US" dirty="0" smtClean="0"/>
              <a:t>接收到信号后相应进程调用</a:t>
            </a:r>
            <a:r>
              <a:rPr lang="en-US" altLang="zh-CN" dirty="0" err="1" smtClean="0"/>
              <a:t>do_exit</a:t>
            </a:r>
            <a:r>
              <a:rPr lang="en-US" altLang="zh-CN" dirty="0" smtClean="0"/>
              <a:t>()</a:t>
            </a:r>
          </a:p>
          <a:p>
            <a:pPr lvl="2" eaLnBrk="1" hangingPunct="1">
              <a:defRPr/>
            </a:pPr>
            <a:r>
              <a:rPr lang="zh-CN" altLang="en-US" dirty="0" smtClean="0"/>
              <a:t> 调用</a:t>
            </a:r>
            <a:r>
              <a:rPr lang="en-US" altLang="zh-CN" dirty="0" err="1" smtClean="0"/>
              <a:t>do_exit</a:t>
            </a:r>
            <a:r>
              <a:rPr lang="en-US" altLang="zh-CN" dirty="0" smtClean="0"/>
              <a:t>, </a:t>
            </a:r>
            <a:r>
              <a:rPr lang="zh-CN" altLang="en-US" dirty="0" smtClean="0"/>
              <a:t>使本线程退出</a:t>
            </a:r>
            <a:endParaRPr lang="en-US" altLang="zh-CN"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C605D7EA-1BEF-48B4-8994-057F1A4DCEF5}" type="slidenum">
              <a:rPr lang="en-US" altLang="zh-CN"/>
              <a:pPr>
                <a:defRPr/>
              </a:pPr>
              <a:t>152</a:t>
            </a:fld>
            <a:endParaRPr lang="en-US" altLang="zh-CN"/>
          </a:p>
        </p:txBody>
      </p:sp>
      <p:sp>
        <p:nvSpPr>
          <p:cNvPr id="587778" name="Rectangle 2"/>
          <p:cNvSpPr>
            <a:spLocks noGrp="1" noChangeArrowheads="1"/>
          </p:cNvSpPr>
          <p:nvPr>
            <p:ph type="title"/>
          </p:nvPr>
        </p:nvSpPr>
        <p:spPr/>
        <p:txBody>
          <a:bodyPr/>
          <a:lstStyle/>
          <a:p>
            <a:pPr eaLnBrk="1" hangingPunct="1">
              <a:defRPr/>
            </a:pPr>
            <a:r>
              <a:rPr lang="en-US" altLang="zh-CN" dirty="0" err="1" smtClean="0"/>
              <a:t>do_exit</a:t>
            </a:r>
            <a:r>
              <a:rPr lang="en-US" altLang="zh-CN" dirty="0" smtClean="0"/>
              <a:t>()</a:t>
            </a:r>
            <a:endParaRPr lang="zh-CN" altLang="en-US" dirty="0"/>
          </a:p>
        </p:txBody>
      </p:sp>
      <p:sp>
        <p:nvSpPr>
          <p:cNvPr id="587779" name="Rectangle 3"/>
          <p:cNvSpPr>
            <a:spLocks noGrp="1" noChangeArrowheads="1"/>
          </p:cNvSpPr>
          <p:nvPr>
            <p:ph type="body" idx="1"/>
          </p:nvPr>
        </p:nvSpPr>
        <p:spPr/>
        <p:txBody>
          <a:bodyPr/>
          <a:lstStyle/>
          <a:p>
            <a:pPr eaLnBrk="1" hangingPunct="1">
              <a:defRPr/>
            </a:pPr>
            <a:r>
              <a:rPr lang="zh-CN" altLang="en-US" sz="2400" dirty="0" smtClean="0"/>
              <a:t>函数原型</a:t>
            </a:r>
            <a:endParaRPr lang="zh-CN" altLang="en-US" sz="2400" dirty="0"/>
          </a:p>
          <a:p>
            <a:pPr lvl="1" eaLnBrk="1" hangingPunct="1">
              <a:defRPr/>
            </a:pPr>
            <a:r>
              <a:rPr lang="en-US" altLang="zh-CN" sz="2000" dirty="0"/>
              <a:t>exit(</a:t>
            </a:r>
            <a:r>
              <a:rPr lang="en-US" altLang="zh-CN" sz="2000" dirty="0" err="1"/>
              <a:t>int</a:t>
            </a:r>
            <a:r>
              <a:rPr lang="en-US" altLang="zh-CN" sz="2000" dirty="0"/>
              <a:t> status)  </a:t>
            </a:r>
          </a:p>
          <a:p>
            <a:pPr lvl="1" eaLnBrk="1" hangingPunct="1">
              <a:defRPr/>
            </a:pPr>
            <a:r>
              <a:rPr lang="en-US" altLang="zh-CN" sz="2000" dirty="0"/>
              <a:t>_exit(</a:t>
            </a:r>
            <a:r>
              <a:rPr lang="en-US" altLang="zh-CN" sz="2000" dirty="0" err="1"/>
              <a:t>int</a:t>
            </a:r>
            <a:r>
              <a:rPr lang="en-US" altLang="zh-CN" sz="2000" dirty="0"/>
              <a:t> status) </a:t>
            </a:r>
          </a:p>
          <a:p>
            <a:pPr eaLnBrk="1" hangingPunct="1">
              <a:defRPr/>
            </a:pPr>
            <a:r>
              <a:rPr lang="en-US" altLang="zh-CN" sz="2400" dirty="0"/>
              <a:t>status</a:t>
            </a:r>
            <a:r>
              <a:rPr lang="zh-CN" altLang="en-US" sz="2400" dirty="0"/>
              <a:t>说明</a:t>
            </a:r>
          </a:p>
          <a:p>
            <a:pPr lvl="1" eaLnBrk="1" hangingPunct="1">
              <a:defRPr/>
            </a:pPr>
            <a:r>
              <a:rPr lang="zh-CN" altLang="en-US" sz="2000" dirty="0"/>
              <a:t>正常结束时返回</a:t>
            </a:r>
            <a:r>
              <a:rPr lang="en-US" altLang="zh-CN" sz="2000" dirty="0"/>
              <a:t>0</a:t>
            </a:r>
            <a:r>
              <a:rPr lang="zh-CN" altLang="en-US" sz="2000" dirty="0"/>
              <a:t>，否则表示出错信息</a:t>
            </a:r>
          </a:p>
          <a:p>
            <a:pPr eaLnBrk="1" hangingPunct="1">
              <a:defRPr/>
            </a:pPr>
            <a:r>
              <a:rPr lang="zh-CN" altLang="en-US" sz="2400" dirty="0"/>
              <a:t>两函数共性</a:t>
            </a:r>
          </a:p>
          <a:p>
            <a:pPr lvl="1" eaLnBrk="1" hangingPunct="1">
              <a:defRPr/>
            </a:pPr>
            <a:r>
              <a:rPr lang="zh-CN" altLang="en-US" sz="2000" dirty="0"/>
              <a:t>都通过</a:t>
            </a:r>
            <a:r>
              <a:rPr lang="en-US" altLang="zh-CN" sz="2000" dirty="0" err="1">
                <a:solidFill>
                  <a:srgbClr val="FF0D0D"/>
                </a:solidFill>
              </a:rPr>
              <a:t>do_exit</a:t>
            </a:r>
            <a:r>
              <a:rPr lang="en-US" altLang="zh-CN" sz="2000" dirty="0">
                <a:solidFill>
                  <a:srgbClr val="FF0D0D"/>
                </a:solidFill>
              </a:rPr>
              <a:t>()</a:t>
            </a:r>
            <a:r>
              <a:rPr lang="en-US" altLang="zh-CN" sz="2000" dirty="0"/>
              <a:t> </a:t>
            </a:r>
            <a:r>
              <a:rPr lang="zh-CN" altLang="en-US" sz="2000" dirty="0"/>
              <a:t>系统调用</a:t>
            </a:r>
          </a:p>
          <a:p>
            <a:pPr lvl="1" eaLnBrk="1" hangingPunct="1">
              <a:defRPr/>
            </a:pPr>
            <a:endParaRPr lang="zh-CN" altLang="en-US" sz="2000" dirty="0"/>
          </a:p>
          <a:p>
            <a:pPr lvl="1" eaLnBrk="1" hangingPunct="1">
              <a:defRPr/>
            </a:pPr>
            <a:endParaRPr lang="zh-CN" altLang="en-US" sz="2000" dirty="0"/>
          </a:p>
          <a:p>
            <a:pPr lvl="1" eaLnBrk="1" hangingPunct="1">
              <a:defRPr/>
            </a:pPr>
            <a:endParaRPr lang="zh-CN" altLang="en-US" sz="2000" dirty="0"/>
          </a:p>
          <a:p>
            <a:pPr lvl="1" eaLnBrk="1" hangingPunct="1">
              <a:defRPr/>
            </a:pPr>
            <a:endParaRPr lang="zh-CN" altLang="en-US" sz="2000" dirty="0"/>
          </a:p>
          <a:p>
            <a:pPr eaLnBrk="1" hangingPunct="1">
              <a:defRPr/>
            </a:pPr>
            <a:r>
              <a:rPr lang="zh-CN" altLang="en-US" sz="2400" dirty="0"/>
              <a:t>两函数区别</a:t>
            </a:r>
          </a:p>
          <a:p>
            <a:pPr lvl="1" eaLnBrk="1" hangingPunct="1">
              <a:defRPr/>
            </a:pPr>
            <a:r>
              <a:rPr lang="en-US" altLang="zh-CN" sz="2000" dirty="0"/>
              <a:t>_exit()</a:t>
            </a:r>
            <a:r>
              <a:rPr lang="zh-CN" altLang="en-US" sz="2000" dirty="0"/>
              <a:t>直接使进程停止工作，做清除和销毁工作</a:t>
            </a:r>
          </a:p>
          <a:p>
            <a:pPr lvl="1" eaLnBrk="1" hangingPunct="1">
              <a:defRPr/>
            </a:pPr>
            <a:r>
              <a:rPr lang="en-US" altLang="zh-CN" sz="2000" dirty="0"/>
              <a:t>exit()</a:t>
            </a:r>
            <a:r>
              <a:rPr lang="zh-CN" altLang="en-US" sz="2000" dirty="0"/>
              <a:t>在调用</a:t>
            </a:r>
            <a:r>
              <a:rPr lang="en-US" altLang="zh-CN" sz="2000" dirty="0" err="1"/>
              <a:t>do_exit</a:t>
            </a:r>
            <a:r>
              <a:rPr lang="en-US" altLang="zh-CN" sz="2000" dirty="0"/>
              <a:t>()</a:t>
            </a:r>
            <a:r>
              <a:rPr lang="zh-CN" altLang="en-US" sz="2000" dirty="0"/>
              <a:t>系统调用前检查文件打开情况，清理</a:t>
            </a:r>
            <a:r>
              <a:rPr lang="en-US" altLang="zh-CN" sz="2000" dirty="0"/>
              <a:t>I/O</a:t>
            </a:r>
            <a:r>
              <a:rPr lang="zh-CN" altLang="en-US" sz="2000" dirty="0"/>
              <a:t>缓冲</a:t>
            </a:r>
          </a:p>
        </p:txBody>
      </p:sp>
      <p:pic>
        <p:nvPicPr>
          <p:cNvPr id="70661" name="Picture 4"/>
          <p:cNvPicPr>
            <a:picLocks noChangeAspect="1" noChangeArrowheads="1"/>
          </p:cNvPicPr>
          <p:nvPr/>
        </p:nvPicPr>
        <p:blipFill>
          <a:blip r:embed="rId2" cstate="print"/>
          <a:srcRect/>
          <a:stretch>
            <a:fillRect/>
          </a:stretch>
        </p:blipFill>
        <p:spPr bwMode="auto">
          <a:xfrm>
            <a:off x="1908175" y="4052888"/>
            <a:ext cx="6192838" cy="1447800"/>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4A121B6-18EB-40A1-842A-04076B77337B}" type="slidenum">
              <a:rPr lang="en-US" altLang="zh-CN"/>
              <a:pPr/>
              <a:t>153</a:t>
            </a:fld>
            <a:endParaRPr lang="en-US" altLang="zh-CN"/>
          </a:p>
        </p:txBody>
      </p:sp>
      <p:sp>
        <p:nvSpPr>
          <p:cNvPr id="589826" name="Rectangle 2"/>
          <p:cNvSpPr>
            <a:spLocks noGrp="1" noChangeArrowheads="1"/>
          </p:cNvSpPr>
          <p:nvPr>
            <p:ph type="title"/>
          </p:nvPr>
        </p:nvSpPr>
        <p:spPr/>
        <p:txBody>
          <a:bodyPr/>
          <a:lstStyle/>
          <a:p>
            <a:r>
              <a:rPr lang="en-US" altLang="zh-CN" dirty="0" err="1" smtClean="0"/>
              <a:t>do_exit</a:t>
            </a:r>
            <a:r>
              <a:rPr lang="en-US" altLang="zh-CN" dirty="0" smtClean="0"/>
              <a:t>()</a:t>
            </a:r>
            <a:r>
              <a:rPr lang="zh-CN" altLang="en-US" dirty="0" smtClean="0"/>
              <a:t>进程</a:t>
            </a:r>
            <a:r>
              <a:rPr lang="zh-CN" altLang="en-US" dirty="0"/>
              <a:t>终止流程</a:t>
            </a:r>
          </a:p>
        </p:txBody>
      </p:sp>
      <p:sp>
        <p:nvSpPr>
          <p:cNvPr id="589827" name="Rectangle 3"/>
          <p:cNvSpPr>
            <a:spLocks noGrp="1" noChangeArrowheads="1"/>
          </p:cNvSpPr>
          <p:nvPr>
            <p:ph type="body" idx="1"/>
          </p:nvPr>
        </p:nvSpPr>
        <p:spPr>
          <a:xfrm>
            <a:off x="611188" y="1268413"/>
            <a:ext cx="8532812" cy="5589587"/>
          </a:xfrm>
        </p:spPr>
        <p:txBody>
          <a:bodyPr/>
          <a:lstStyle/>
          <a:p>
            <a:pPr>
              <a:lnSpc>
                <a:spcPct val="90000"/>
              </a:lnSpc>
            </a:pPr>
            <a:r>
              <a:rPr lang="zh-CN" altLang="en-US" dirty="0" smtClean="0"/>
              <a:t>设置线程终止标志</a:t>
            </a:r>
            <a:endParaRPr lang="en-US" altLang="zh-CN" dirty="0" smtClean="0"/>
          </a:p>
          <a:p>
            <a:pPr lvl="1">
              <a:lnSpc>
                <a:spcPct val="90000"/>
              </a:lnSpc>
            </a:pPr>
            <a:r>
              <a:rPr lang="en-US" altLang="zh-CN" dirty="0" smtClean="0">
                <a:solidFill>
                  <a:srgbClr val="FF0000"/>
                </a:solidFill>
              </a:rPr>
              <a:t>flag </a:t>
            </a:r>
            <a:r>
              <a:rPr lang="en-US" altLang="zh-CN" dirty="0">
                <a:solidFill>
                  <a:srgbClr val="FF0000"/>
                </a:solidFill>
              </a:rPr>
              <a:t>= </a:t>
            </a:r>
            <a:r>
              <a:rPr lang="en-US" altLang="zh-CN" dirty="0" smtClean="0">
                <a:solidFill>
                  <a:srgbClr val="FF0000"/>
                </a:solidFill>
              </a:rPr>
              <a:t>PF_EXITING</a:t>
            </a:r>
          </a:p>
          <a:p>
            <a:pPr lvl="1">
              <a:lnSpc>
                <a:spcPct val="90000"/>
              </a:lnSpc>
            </a:pPr>
            <a:r>
              <a:rPr lang="zh-CN" altLang="en-US" dirty="0" smtClean="0"/>
              <a:t>设置</a:t>
            </a:r>
            <a:r>
              <a:rPr lang="en-US" altLang="zh-CN" dirty="0" err="1" smtClean="0"/>
              <a:t>task_struct</a:t>
            </a:r>
            <a:r>
              <a:rPr lang="zh-CN" altLang="en-US" dirty="0" smtClean="0"/>
              <a:t>的</a:t>
            </a:r>
            <a:r>
              <a:rPr lang="en-US" altLang="zh-CN" dirty="0" err="1" smtClean="0">
                <a:solidFill>
                  <a:srgbClr val="FF0000"/>
                </a:solidFill>
              </a:rPr>
              <a:t>exit_code</a:t>
            </a:r>
            <a:r>
              <a:rPr lang="en-US" altLang="zh-CN" dirty="0" smtClean="0"/>
              <a:t> </a:t>
            </a:r>
            <a:r>
              <a:rPr lang="zh-CN" altLang="en-US" dirty="0" smtClean="0"/>
              <a:t>，等于</a:t>
            </a:r>
            <a:endParaRPr lang="en-US" altLang="zh-CN" dirty="0" smtClean="0"/>
          </a:p>
          <a:p>
            <a:pPr lvl="2">
              <a:lnSpc>
                <a:spcPct val="90000"/>
              </a:lnSpc>
            </a:pPr>
            <a:r>
              <a:rPr lang="zh-CN" altLang="en-US" dirty="0" smtClean="0"/>
              <a:t>系统调用参数，或</a:t>
            </a:r>
            <a:endParaRPr lang="en-US" altLang="zh-CN" dirty="0" smtClean="0"/>
          </a:p>
          <a:p>
            <a:pPr lvl="2">
              <a:lnSpc>
                <a:spcPct val="90000"/>
              </a:lnSpc>
            </a:pPr>
            <a:r>
              <a:rPr lang="zh-CN" altLang="en-US" dirty="0" smtClean="0"/>
              <a:t>内核提供的错误码</a:t>
            </a:r>
            <a:r>
              <a:rPr lang="en-US" altLang="zh-CN" dirty="0" smtClean="0"/>
              <a:t>, </a:t>
            </a:r>
            <a:r>
              <a:rPr lang="zh-CN" altLang="en-US" dirty="0" smtClean="0"/>
              <a:t>表示异常终止</a:t>
            </a:r>
            <a:endParaRPr lang="en-US" altLang="zh-CN" dirty="0">
              <a:solidFill>
                <a:srgbClr val="FF0000"/>
              </a:solidFill>
            </a:endParaRPr>
          </a:p>
          <a:p>
            <a:pPr>
              <a:lnSpc>
                <a:spcPct val="90000"/>
              </a:lnSpc>
            </a:pPr>
            <a:r>
              <a:rPr lang="zh-CN" altLang="en-US" dirty="0" smtClean="0"/>
              <a:t>释放资源</a:t>
            </a:r>
            <a:endParaRPr lang="en-US" altLang="zh-CN" dirty="0" smtClean="0"/>
          </a:p>
          <a:p>
            <a:pPr lvl="1">
              <a:lnSpc>
                <a:spcPct val="90000"/>
              </a:lnSpc>
            </a:pPr>
            <a:r>
              <a:rPr lang="zh-CN" altLang="en-US" dirty="0" smtClean="0"/>
              <a:t>调用</a:t>
            </a:r>
            <a:r>
              <a:rPr lang="en-US" altLang="zh-CN" dirty="0" err="1">
                <a:solidFill>
                  <a:srgbClr val="FF0000"/>
                </a:solidFill>
              </a:rPr>
              <a:t>del_timer_sync</a:t>
            </a:r>
            <a:r>
              <a:rPr lang="en-US" altLang="zh-CN" dirty="0">
                <a:solidFill>
                  <a:srgbClr val="FF0000"/>
                </a:solidFill>
              </a:rPr>
              <a:t>()</a:t>
            </a:r>
            <a:r>
              <a:rPr lang="zh-CN" altLang="en-US" dirty="0" smtClean="0"/>
              <a:t>删除该进程的定时器</a:t>
            </a:r>
            <a:endParaRPr lang="zh-CN" altLang="en-US" dirty="0"/>
          </a:p>
          <a:p>
            <a:pPr lvl="1">
              <a:lnSpc>
                <a:spcPct val="90000"/>
              </a:lnSpc>
            </a:pPr>
            <a:r>
              <a:rPr lang="zh-CN" altLang="en-US" dirty="0"/>
              <a:t>释放</a:t>
            </a:r>
            <a:r>
              <a:rPr lang="zh-CN" altLang="en-US" dirty="0" smtClean="0"/>
              <a:t>进程占用</a:t>
            </a:r>
            <a:r>
              <a:rPr lang="zh-CN" altLang="en-US" dirty="0"/>
              <a:t>的各种</a:t>
            </a:r>
            <a:r>
              <a:rPr lang="zh-CN" altLang="en-US" dirty="0" smtClean="0"/>
              <a:t>资源</a:t>
            </a:r>
            <a:endParaRPr lang="en-US" altLang="zh-CN" dirty="0" smtClean="0"/>
          </a:p>
          <a:p>
            <a:pPr lvl="2">
              <a:lnSpc>
                <a:spcPct val="90000"/>
              </a:lnSpc>
            </a:pPr>
            <a:r>
              <a:rPr lang="zh-CN" altLang="en-US" dirty="0" smtClean="0"/>
              <a:t>调用</a:t>
            </a:r>
            <a:r>
              <a:rPr lang="en-US" altLang="zh-CN" dirty="0"/>
              <a:t>_</a:t>
            </a:r>
            <a:r>
              <a:rPr lang="en-US" altLang="zh-CN" dirty="0" err="1"/>
              <a:t>exit_</a:t>
            </a:r>
            <a:r>
              <a:rPr lang="en-US" altLang="zh-CN" dirty="0" err="1">
                <a:solidFill>
                  <a:srgbClr val="FF0D0D"/>
                </a:solidFill>
              </a:rPr>
              <a:t>XXX</a:t>
            </a:r>
            <a:r>
              <a:rPr lang="en-US" altLang="zh-CN" dirty="0"/>
              <a:t>()</a:t>
            </a:r>
            <a:r>
              <a:rPr lang="zh-CN" altLang="en-US" dirty="0"/>
              <a:t>，其中</a:t>
            </a:r>
          </a:p>
          <a:p>
            <a:pPr lvl="3">
              <a:lnSpc>
                <a:spcPct val="90000"/>
              </a:lnSpc>
            </a:pPr>
            <a:r>
              <a:rPr lang="en-US" altLang="zh-CN" sz="1800" dirty="0">
                <a:solidFill>
                  <a:srgbClr val="FF0D0D"/>
                </a:solidFill>
              </a:rPr>
              <a:t>_</a:t>
            </a:r>
            <a:r>
              <a:rPr lang="en-US" altLang="zh-CN" sz="1800" dirty="0" err="1" smtClean="0">
                <a:solidFill>
                  <a:srgbClr val="FF0D0D"/>
                </a:solidFill>
              </a:rPr>
              <a:t>exit_mm</a:t>
            </a:r>
            <a:r>
              <a:rPr lang="zh-CN" altLang="en-US" sz="1800" dirty="0" smtClean="0"/>
              <a:t>检测</a:t>
            </a:r>
            <a:r>
              <a:rPr lang="zh-CN" altLang="en-US" sz="1800" dirty="0"/>
              <a:t>该进程是否由</a:t>
            </a:r>
            <a:r>
              <a:rPr lang="en-US" altLang="zh-CN" sz="1800" dirty="0" err="1"/>
              <a:t>vfork</a:t>
            </a:r>
            <a:r>
              <a:rPr lang="en-US" altLang="zh-CN" sz="1800" dirty="0"/>
              <a:t>()</a:t>
            </a:r>
            <a:r>
              <a:rPr lang="zh-CN" altLang="en-US" sz="1800" dirty="0"/>
              <a:t>创建，如果是则唤醒父进程</a:t>
            </a:r>
          </a:p>
          <a:p>
            <a:pPr lvl="3">
              <a:lnSpc>
                <a:spcPct val="90000"/>
              </a:lnSpc>
            </a:pPr>
            <a:r>
              <a:rPr lang="en-US" altLang="zh-CN" sz="1800" dirty="0"/>
              <a:t>_</a:t>
            </a:r>
            <a:r>
              <a:rPr lang="en-US" altLang="zh-CN" sz="1800" dirty="0" err="1"/>
              <a:t>exit_sem</a:t>
            </a:r>
            <a:r>
              <a:rPr lang="en-US" altLang="zh-CN" sz="1800" dirty="0"/>
              <a:t>()</a:t>
            </a:r>
            <a:r>
              <a:rPr lang="zh-CN" altLang="en-US" sz="1800" dirty="0"/>
              <a:t>将进程从信号等待队列</a:t>
            </a:r>
            <a:r>
              <a:rPr lang="zh-CN" altLang="en-US" sz="1800" dirty="0" smtClean="0"/>
              <a:t>移走</a:t>
            </a:r>
            <a:endParaRPr lang="zh-CN" altLang="en-US" sz="18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4A121B6-18EB-40A1-842A-04076B77337B}" type="slidenum">
              <a:rPr lang="en-US" altLang="zh-CN"/>
              <a:pPr/>
              <a:t>154</a:t>
            </a:fld>
            <a:endParaRPr lang="en-US" altLang="zh-CN"/>
          </a:p>
        </p:txBody>
      </p:sp>
      <p:sp>
        <p:nvSpPr>
          <p:cNvPr id="589826" name="Rectangle 2"/>
          <p:cNvSpPr>
            <a:spLocks noGrp="1" noChangeArrowheads="1"/>
          </p:cNvSpPr>
          <p:nvPr>
            <p:ph type="title"/>
          </p:nvPr>
        </p:nvSpPr>
        <p:spPr/>
        <p:txBody>
          <a:bodyPr/>
          <a:lstStyle/>
          <a:p>
            <a:r>
              <a:rPr lang="en-US" altLang="zh-CN" dirty="0" err="1" smtClean="0"/>
              <a:t>do_exit</a:t>
            </a:r>
            <a:r>
              <a:rPr lang="en-US" altLang="zh-CN" dirty="0" smtClean="0"/>
              <a:t>()</a:t>
            </a:r>
            <a:r>
              <a:rPr lang="zh-CN" altLang="en-US" dirty="0" smtClean="0"/>
              <a:t>进程</a:t>
            </a:r>
            <a:r>
              <a:rPr lang="zh-CN" altLang="en-US" dirty="0"/>
              <a:t>终止</a:t>
            </a:r>
            <a:r>
              <a:rPr lang="zh-CN" altLang="en-US" dirty="0" smtClean="0"/>
              <a:t>流程（续）</a:t>
            </a:r>
            <a:endParaRPr lang="zh-CN" altLang="en-US" dirty="0"/>
          </a:p>
        </p:txBody>
      </p:sp>
      <p:sp>
        <p:nvSpPr>
          <p:cNvPr id="589827" name="Rectangle 3"/>
          <p:cNvSpPr>
            <a:spLocks noGrp="1" noChangeArrowheads="1"/>
          </p:cNvSpPr>
          <p:nvPr>
            <p:ph type="body" idx="1"/>
          </p:nvPr>
        </p:nvSpPr>
        <p:spPr>
          <a:xfrm>
            <a:off x="611188" y="1268413"/>
            <a:ext cx="8532812" cy="5589587"/>
          </a:xfrm>
        </p:spPr>
        <p:txBody>
          <a:bodyPr/>
          <a:lstStyle/>
          <a:p>
            <a:pPr>
              <a:lnSpc>
                <a:spcPct val="90000"/>
              </a:lnSpc>
            </a:pPr>
            <a:r>
              <a:rPr lang="zh-CN" altLang="en-US" dirty="0" smtClean="0"/>
              <a:t>改变父子关系</a:t>
            </a:r>
            <a:endParaRPr lang="en-US" altLang="zh-CN" dirty="0" smtClean="0"/>
          </a:p>
          <a:p>
            <a:pPr lvl="1">
              <a:lnSpc>
                <a:spcPct val="90000"/>
              </a:lnSpc>
            </a:pPr>
            <a:r>
              <a:rPr lang="zh-CN" altLang="en-US" dirty="0" smtClean="0"/>
              <a:t> 如果终止线程还有同组线，将终止线程创建的子进程作为同组线程的子进程</a:t>
            </a:r>
            <a:endParaRPr lang="en-US" altLang="zh-CN" dirty="0" smtClean="0"/>
          </a:p>
          <a:p>
            <a:pPr lvl="1">
              <a:lnSpc>
                <a:spcPct val="90000"/>
              </a:lnSpc>
            </a:pPr>
            <a:r>
              <a:rPr lang="zh-CN" altLang="en-US" dirty="0" smtClean="0"/>
              <a:t>否则，终止线程创建的子进程变为孤儿进程，由</a:t>
            </a:r>
            <a:r>
              <a:rPr lang="en-US" altLang="zh-CN" dirty="0" smtClean="0"/>
              <a:t>init</a:t>
            </a:r>
            <a:r>
              <a:rPr lang="zh-CN" altLang="en-US" dirty="0" smtClean="0"/>
              <a:t>进程托管</a:t>
            </a:r>
            <a:endParaRPr lang="en-US" altLang="zh-CN" dirty="0" smtClean="0"/>
          </a:p>
          <a:p>
            <a:pPr>
              <a:lnSpc>
                <a:spcPct val="90000"/>
              </a:lnSpc>
            </a:pPr>
            <a:r>
              <a:rPr lang="zh-CN" altLang="en-US" dirty="0" smtClean="0"/>
              <a:t>向父进程发信号</a:t>
            </a:r>
            <a:endParaRPr lang="en-US" altLang="zh-CN" dirty="0" smtClean="0"/>
          </a:p>
          <a:p>
            <a:pPr lvl="1">
              <a:lnSpc>
                <a:spcPct val="90000"/>
              </a:lnSpc>
            </a:pPr>
            <a:r>
              <a:rPr lang="zh-CN" altLang="en-US" dirty="0" smtClean="0"/>
              <a:t>如果</a:t>
            </a:r>
            <a:r>
              <a:rPr lang="en-US" altLang="zh-CN" dirty="0" err="1" smtClean="0"/>
              <a:t>exit_signal</a:t>
            </a:r>
            <a:r>
              <a:rPr lang="zh-CN" altLang="en-US" dirty="0" smtClean="0"/>
              <a:t>有意义且为最后线程 </a:t>
            </a:r>
            <a:endParaRPr lang="en-US" altLang="zh-CN" dirty="0" smtClean="0"/>
          </a:p>
          <a:p>
            <a:pPr lvl="2">
              <a:lnSpc>
                <a:spcPct val="90000"/>
              </a:lnSpc>
            </a:pPr>
            <a:r>
              <a:rPr lang="zh-CN" altLang="en-US" dirty="0" smtClean="0"/>
              <a:t>发</a:t>
            </a:r>
            <a:r>
              <a:rPr lang="en-US" altLang="zh-CN" dirty="0" err="1" smtClean="0"/>
              <a:t>exit_signal</a:t>
            </a:r>
            <a:endParaRPr lang="en-US" altLang="zh-CN" dirty="0" smtClean="0"/>
          </a:p>
          <a:p>
            <a:pPr lvl="1">
              <a:lnSpc>
                <a:spcPct val="90000"/>
              </a:lnSpc>
            </a:pPr>
            <a:r>
              <a:rPr lang="zh-CN" altLang="en-US" dirty="0" smtClean="0"/>
              <a:t>否则</a:t>
            </a:r>
            <a:endParaRPr lang="en-US" altLang="zh-CN" dirty="0" smtClean="0"/>
          </a:p>
          <a:p>
            <a:pPr lvl="2">
              <a:lnSpc>
                <a:spcPct val="90000"/>
              </a:lnSpc>
            </a:pPr>
            <a:r>
              <a:rPr lang="zh-CN" altLang="en-US" dirty="0" smtClean="0"/>
              <a:t>被</a:t>
            </a:r>
            <a:r>
              <a:rPr lang="en-US" altLang="zh-CN" dirty="0" smtClean="0"/>
              <a:t>trace : </a:t>
            </a:r>
            <a:r>
              <a:rPr lang="zh-CN" altLang="en-US" dirty="0" smtClean="0"/>
              <a:t>发</a:t>
            </a:r>
            <a:r>
              <a:rPr lang="en-US" altLang="zh-CN" dirty="0" smtClean="0"/>
              <a:t>SIGCHLD</a:t>
            </a:r>
          </a:p>
          <a:p>
            <a:pPr lvl="2">
              <a:lnSpc>
                <a:spcPct val="90000"/>
              </a:lnSpc>
            </a:pPr>
            <a:r>
              <a:rPr lang="zh-CN" altLang="en-US" dirty="0" smtClean="0"/>
              <a:t>未被</a:t>
            </a:r>
            <a:r>
              <a:rPr lang="en-US" altLang="zh-CN" dirty="0" smtClean="0"/>
              <a:t>trace : </a:t>
            </a:r>
            <a:r>
              <a:rPr lang="zh-CN" altLang="en-US" dirty="0" smtClean="0"/>
              <a:t>不发信号</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do_exit</a:t>
            </a:r>
            <a:r>
              <a:rPr lang="en-US" altLang="zh-CN" dirty="0" smtClean="0"/>
              <a:t>()</a:t>
            </a:r>
            <a:r>
              <a:rPr lang="zh-CN" altLang="en-US" dirty="0" smtClean="0"/>
              <a:t>进程终止流程（续）</a:t>
            </a:r>
            <a:endParaRPr lang="zh-CN" altLang="en-US" dirty="0"/>
          </a:p>
        </p:txBody>
      </p:sp>
      <p:sp>
        <p:nvSpPr>
          <p:cNvPr id="3" name="内容占位符 2"/>
          <p:cNvSpPr>
            <a:spLocks noGrp="1"/>
          </p:cNvSpPr>
          <p:nvPr>
            <p:ph idx="1"/>
          </p:nvPr>
        </p:nvSpPr>
        <p:spPr/>
        <p:txBody>
          <a:bodyPr/>
          <a:lstStyle/>
          <a:p>
            <a:pPr>
              <a:spcBef>
                <a:spcPts val="0"/>
              </a:spcBef>
            </a:pPr>
            <a:r>
              <a:rPr lang="zh-CN" altLang="en-US" dirty="0" smtClean="0"/>
              <a:t>调用</a:t>
            </a:r>
            <a:r>
              <a:rPr lang="en-US" altLang="zh-CN" dirty="0" err="1" smtClean="0">
                <a:solidFill>
                  <a:srgbClr val="FF0000"/>
                </a:solidFill>
              </a:rPr>
              <a:t>exit_notify</a:t>
            </a:r>
            <a:r>
              <a:rPr lang="en-US" altLang="zh-CN" dirty="0" smtClean="0">
                <a:solidFill>
                  <a:srgbClr val="FF0000"/>
                </a:solidFill>
              </a:rPr>
              <a:t>()</a:t>
            </a:r>
            <a:r>
              <a:rPr lang="zh-CN" altLang="en-US" dirty="0" smtClean="0"/>
              <a:t>设置自身状态并设置</a:t>
            </a:r>
            <a:r>
              <a:rPr lang="en-US" altLang="zh-CN" dirty="0" smtClean="0">
                <a:solidFill>
                  <a:srgbClr val="FF0000"/>
                </a:solidFill>
              </a:rPr>
              <a:t>PF_DEAD</a:t>
            </a:r>
            <a:r>
              <a:rPr lang="zh-CN" altLang="en-US" dirty="0" smtClean="0">
                <a:solidFill>
                  <a:srgbClr val="FF0000"/>
                </a:solidFill>
              </a:rPr>
              <a:t>位</a:t>
            </a:r>
            <a:endParaRPr lang="en-US" altLang="zh-CN" dirty="0" smtClean="0">
              <a:solidFill>
                <a:srgbClr val="FF0000"/>
              </a:solidFill>
            </a:endParaRPr>
          </a:p>
          <a:p>
            <a:pPr lvl="1">
              <a:spcBef>
                <a:spcPts val="0"/>
              </a:spcBef>
            </a:pPr>
            <a:r>
              <a:rPr lang="zh-CN" altLang="en-US" dirty="0" smtClean="0"/>
              <a:t>如果</a:t>
            </a:r>
            <a:r>
              <a:rPr lang="en-US" altLang="zh-CN" dirty="0" err="1" smtClean="0"/>
              <a:t>exit_signal</a:t>
            </a:r>
            <a:r>
              <a:rPr lang="zh-CN" altLang="en-US" dirty="0" smtClean="0"/>
              <a:t>无意义且未被</a:t>
            </a:r>
            <a:r>
              <a:rPr lang="en-US" altLang="zh-CN" dirty="0" smtClean="0"/>
              <a:t>trace</a:t>
            </a:r>
            <a:r>
              <a:rPr lang="zh-CN" altLang="en-US" dirty="0" smtClean="0"/>
              <a:t>：直接死亡</a:t>
            </a:r>
            <a:r>
              <a:rPr lang="en-US" altLang="zh-CN" dirty="0" smtClean="0"/>
              <a:t>(</a:t>
            </a:r>
            <a:r>
              <a:rPr lang="zh-CN" altLang="en-US" dirty="0" smtClean="0"/>
              <a:t>不发信号</a:t>
            </a:r>
            <a:r>
              <a:rPr lang="en-US" altLang="zh-CN" dirty="0" smtClean="0"/>
              <a:t>)</a:t>
            </a:r>
          </a:p>
          <a:p>
            <a:pPr lvl="2">
              <a:spcBef>
                <a:spcPts val="0"/>
              </a:spcBef>
            </a:pPr>
            <a:r>
              <a:rPr lang="zh-CN" altLang="en-US" dirty="0" smtClean="0"/>
              <a:t>变成</a:t>
            </a:r>
            <a:r>
              <a:rPr lang="en-US" altLang="zh-CN" dirty="0" smtClean="0"/>
              <a:t>EXIT_DEAD</a:t>
            </a:r>
            <a:r>
              <a:rPr lang="zh-CN" altLang="en-US" dirty="0" smtClean="0"/>
              <a:t>状态</a:t>
            </a:r>
            <a:endParaRPr lang="en-US" altLang="zh-CN" dirty="0" smtClean="0"/>
          </a:p>
          <a:p>
            <a:pPr lvl="2">
              <a:spcBef>
                <a:spcPts val="0"/>
              </a:spcBef>
            </a:pPr>
            <a:r>
              <a:rPr lang="zh-CN" altLang="en-US" dirty="0" smtClean="0"/>
              <a:t>调用</a:t>
            </a:r>
            <a:r>
              <a:rPr lang="en-US" altLang="zh-CN" dirty="0" err="1" smtClean="0"/>
              <a:t>release_task</a:t>
            </a:r>
            <a:r>
              <a:rPr lang="en-US" altLang="zh-CN" dirty="0" smtClean="0"/>
              <a:t>()</a:t>
            </a:r>
            <a:r>
              <a:rPr lang="zh-CN" altLang="en-US" dirty="0" smtClean="0"/>
              <a:t> ，但</a:t>
            </a:r>
            <a:r>
              <a:rPr lang="en-US" altLang="zh-CN" dirty="0" err="1" smtClean="0"/>
              <a:t>task_struct</a:t>
            </a:r>
            <a:r>
              <a:rPr lang="zh-CN" altLang="en-US" dirty="0" smtClean="0"/>
              <a:t>引用计数变为</a:t>
            </a:r>
            <a:r>
              <a:rPr lang="en-US" altLang="zh-CN" dirty="0" smtClean="0"/>
              <a:t>1</a:t>
            </a:r>
            <a:r>
              <a:rPr lang="zh-CN" altLang="en-US" dirty="0" smtClean="0"/>
              <a:t>，在</a:t>
            </a:r>
            <a:r>
              <a:rPr lang="en-US" altLang="zh-CN" dirty="0" smtClean="0"/>
              <a:t>schedule</a:t>
            </a:r>
            <a:r>
              <a:rPr lang="zh-CN" altLang="en-US" dirty="0" smtClean="0"/>
              <a:t>中释放</a:t>
            </a:r>
            <a:endParaRPr lang="en-US" altLang="zh-CN" dirty="0" smtClean="0"/>
          </a:p>
          <a:p>
            <a:pPr lvl="1">
              <a:spcBef>
                <a:spcPts val="0"/>
              </a:spcBef>
            </a:pPr>
            <a:r>
              <a:rPr lang="zh-CN" altLang="en-US" dirty="0" smtClean="0"/>
              <a:t>否则将进程状态置为</a:t>
            </a:r>
            <a:r>
              <a:rPr lang="en-US" altLang="zh-CN" dirty="0" smtClean="0">
                <a:solidFill>
                  <a:srgbClr val="FF0000"/>
                </a:solidFill>
              </a:rPr>
              <a:t>TASK_ZOMBIE</a:t>
            </a:r>
            <a:r>
              <a:rPr lang="zh-CN" altLang="en-US" dirty="0" smtClean="0"/>
              <a:t>（不发信号），留下</a:t>
            </a:r>
            <a:r>
              <a:rPr lang="en-US" altLang="zh-CN" dirty="0" err="1" smtClean="0"/>
              <a:t>task_struct</a:t>
            </a:r>
            <a:r>
              <a:rPr lang="zh-CN" altLang="en-US" dirty="0" smtClean="0"/>
              <a:t>结构（</a:t>
            </a:r>
            <a:r>
              <a:rPr lang="zh-CN" altLang="en-US" dirty="0" smtClean="0">
                <a:solidFill>
                  <a:srgbClr val="FF0D0D"/>
                </a:solidFill>
              </a:rPr>
              <a:t>为何不释放该结构？</a:t>
            </a:r>
            <a:r>
              <a:rPr lang="zh-CN" altLang="en-US" dirty="0" smtClean="0"/>
              <a:t>）</a:t>
            </a:r>
          </a:p>
          <a:p>
            <a:pPr lvl="2">
              <a:spcBef>
                <a:spcPts val="0"/>
              </a:spcBef>
            </a:pPr>
            <a:r>
              <a:rPr lang="zh-CN" altLang="en-US" sz="2200" dirty="0" smtClean="0"/>
              <a:t>因为其中存放着</a:t>
            </a:r>
            <a:r>
              <a:rPr lang="en-US" altLang="zh-CN" sz="2200" dirty="0" err="1" smtClean="0"/>
              <a:t>pid</a:t>
            </a:r>
            <a:r>
              <a:rPr lang="zh-CN" altLang="en-US" sz="2200" dirty="0" smtClean="0"/>
              <a:t>，父进程要通过</a:t>
            </a:r>
            <a:r>
              <a:rPr lang="en-US" altLang="zh-CN" sz="2200" dirty="0" smtClean="0"/>
              <a:t>wait()</a:t>
            </a:r>
            <a:r>
              <a:rPr lang="zh-CN" altLang="en-US" sz="2200" dirty="0" smtClean="0"/>
              <a:t>之类的系统调用来检查子进程是否结束，而调用之前不能让子进程消失</a:t>
            </a:r>
          </a:p>
          <a:p>
            <a:pPr lvl="2">
              <a:spcBef>
                <a:spcPts val="0"/>
              </a:spcBef>
            </a:pPr>
            <a:r>
              <a:rPr lang="en-US" altLang="zh-CN" sz="2200" dirty="0" smtClean="0"/>
              <a:t>wait()</a:t>
            </a:r>
            <a:r>
              <a:rPr lang="zh-CN" altLang="en-US" sz="2200" dirty="0" smtClean="0"/>
              <a:t>系统调用会回收处于</a:t>
            </a:r>
            <a:r>
              <a:rPr lang="en-US" altLang="zh-CN" sz="2200" dirty="0" smtClean="0"/>
              <a:t>TASK_ZOMBIE</a:t>
            </a:r>
            <a:r>
              <a:rPr lang="zh-CN" altLang="en-US" sz="2200" dirty="0" smtClean="0"/>
              <a:t>状态的子进程的</a:t>
            </a:r>
            <a:r>
              <a:rPr lang="en-US" altLang="zh-CN" sz="2200" dirty="0" err="1" smtClean="0"/>
              <a:t>task_struct</a:t>
            </a:r>
            <a:r>
              <a:rPr lang="zh-CN" altLang="en-US" sz="2200" dirty="0" smtClean="0"/>
              <a:t>结构及</a:t>
            </a:r>
            <a:r>
              <a:rPr lang="en-US" altLang="zh-CN" sz="2200" dirty="0" err="1" smtClean="0"/>
              <a:t>pid</a:t>
            </a:r>
            <a:r>
              <a:rPr lang="zh-CN" altLang="en-US" sz="2200" dirty="0" smtClean="0"/>
              <a:t>号，此时子进程才会退出并从系统中消失</a:t>
            </a:r>
          </a:p>
          <a:p>
            <a:pPr lvl="2">
              <a:spcBef>
                <a:spcPts val="0"/>
              </a:spcBef>
            </a:pPr>
            <a:r>
              <a:rPr lang="zh-CN" altLang="en-US" sz="2200" dirty="0" smtClean="0"/>
              <a:t>若父进程先于子进程结束，</a:t>
            </a:r>
            <a:r>
              <a:rPr lang="en-US" altLang="zh-CN" sz="2200" dirty="0" smtClean="0"/>
              <a:t>init</a:t>
            </a:r>
            <a:r>
              <a:rPr lang="zh-CN" altLang="en-US" sz="2200" dirty="0" smtClean="0"/>
              <a:t>进程就变成子进程的父进程，以保证</a:t>
            </a:r>
            <a:r>
              <a:rPr lang="en-US" altLang="zh-CN" sz="2200" dirty="0" err="1" smtClean="0"/>
              <a:t>task_struct</a:t>
            </a:r>
            <a:r>
              <a:rPr lang="zh-CN" altLang="en-US" sz="2200" dirty="0" smtClean="0"/>
              <a:t>结构总能得到回收</a:t>
            </a:r>
          </a:p>
          <a:p>
            <a:pPr>
              <a:spcBef>
                <a:spcPts val="0"/>
              </a:spcBef>
            </a:pPr>
            <a:r>
              <a:rPr lang="zh-CN" altLang="en-US" dirty="0" smtClean="0"/>
              <a:t>调用</a:t>
            </a:r>
            <a:r>
              <a:rPr lang="en-US" altLang="zh-CN" dirty="0" smtClean="0">
                <a:solidFill>
                  <a:srgbClr val="FF0000"/>
                </a:solidFill>
              </a:rPr>
              <a:t>schedule()</a:t>
            </a:r>
            <a:r>
              <a:rPr lang="zh-CN" altLang="en-US" dirty="0" smtClean="0"/>
              <a:t>函数切换到别的进程</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155</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8D414E5-28E7-47E3-9570-6DED903064DD}" type="slidenum">
              <a:rPr lang="en-US" altLang="zh-CN"/>
              <a:pPr/>
              <a:t>156</a:t>
            </a:fld>
            <a:endParaRPr lang="en-US" altLang="zh-CN"/>
          </a:p>
        </p:txBody>
      </p:sp>
      <p:sp>
        <p:nvSpPr>
          <p:cNvPr id="683010" name="Rectangle 2"/>
          <p:cNvSpPr>
            <a:spLocks noGrp="1" noChangeArrowheads="1"/>
          </p:cNvSpPr>
          <p:nvPr>
            <p:ph type="title"/>
          </p:nvPr>
        </p:nvSpPr>
        <p:spPr/>
        <p:txBody>
          <a:bodyPr/>
          <a:lstStyle/>
          <a:p>
            <a:r>
              <a:rPr lang="zh-CN" altLang="en-US"/>
              <a:t>进程删除流程</a:t>
            </a:r>
          </a:p>
        </p:txBody>
      </p:sp>
      <p:sp>
        <p:nvSpPr>
          <p:cNvPr id="683011" name="Rectangle 3"/>
          <p:cNvSpPr>
            <a:spLocks noGrp="1" noChangeArrowheads="1"/>
          </p:cNvSpPr>
          <p:nvPr>
            <p:ph type="body" idx="1"/>
          </p:nvPr>
        </p:nvSpPr>
        <p:spPr/>
        <p:txBody>
          <a:bodyPr/>
          <a:lstStyle/>
          <a:p>
            <a:r>
              <a:rPr lang="zh-CN" altLang="en-US" dirty="0"/>
              <a:t>父进程调用</a:t>
            </a:r>
            <a:r>
              <a:rPr lang="en-US" altLang="zh-CN" dirty="0"/>
              <a:t>wait()</a:t>
            </a:r>
            <a:r>
              <a:rPr lang="zh-CN" altLang="en-US" dirty="0"/>
              <a:t>类系统调用检查子进程是否终止</a:t>
            </a:r>
          </a:p>
          <a:p>
            <a:r>
              <a:rPr lang="zh-CN" altLang="en-US" dirty="0"/>
              <a:t>若子进程包含终止代号</a:t>
            </a:r>
            <a:r>
              <a:rPr lang="zh-CN" altLang="en-US" dirty="0" smtClean="0"/>
              <a:t>，父</a:t>
            </a:r>
            <a:r>
              <a:rPr lang="zh-CN" altLang="en-US" dirty="0"/>
              <a:t>进程通过</a:t>
            </a:r>
            <a:r>
              <a:rPr lang="en-US" altLang="zh-CN" dirty="0" err="1">
                <a:solidFill>
                  <a:srgbClr val="FF0000"/>
                </a:solidFill>
              </a:rPr>
              <a:t>release_task</a:t>
            </a:r>
            <a:r>
              <a:rPr lang="en-US" altLang="zh-CN" dirty="0">
                <a:solidFill>
                  <a:srgbClr val="FF0000"/>
                </a:solidFill>
              </a:rPr>
              <a:t>()</a:t>
            </a:r>
            <a:r>
              <a:rPr lang="zh-CN" altLang="en-US" dirty="0"/>
              <a:t>释放僵死进程的描述符</a:t>
            </a:r>
          </a:p>
          <a:p>
            <a:pPr lvl="1"/>
            <a:r>
              <a:rPr lang="zh-CN" altLang="en-US" dirty="0"/>
              <a:t>调用</a:t>
            </a:r>
            <a:r>
              <a:rPr lang="en-US" altLang="zh-CN" dirty="0" err="1">
                <a:solidFill>
                  <a:srgbClr val="FF0000"/>
                </a:solidFill>
              </a:rPr>
              <a:t>free_uid</a:t>
            </a:r>
            <a:r>
              <a:rPr lang="en-US" altLang="zh-CN" dirty="0">
                <a:solidFill>
                  <a:srgbClr val="FF0000"/>
                </a:solidFill>
              </a:rPr>
              <a:t>()</a:t>
            </a:r>
            <a:r>
              <a:rPr lang="zh-CN" altLang="en-US" dirty="0"/>
              <a:t>来减少该进程拥有者的进程使用记数</a:t>
            </a:r>
          </a:p>
          <a:p>
            <a:pPr lvl="1"/>
            <a:r>
              <a:rPr lang="zh-CN" altLang="en-US" dirty="0"/>
              <a:t>调用</a:t>
            </a:r>
            <a:r>
              <a:rPr lang="en-US" altLang="zh-CN" dirty="0" err="1">
                <a:solidFill>
                  <a:srgbClr val="FF0000"/>
                </a:solidFill>
              </a:rPr>
              <a:t>unhash_process</a:t>
            </a:r>
            <a:r>
              <a:rPr lang="en-US" altLang="zh-CN" dirty="0">
                <a:solidFill>
                  <a:srgbClr val="FF0000"/>
                </a:solidFill>
              </a:rPr>
              <a:t>()</a:t>
            </a:r>
            <a:r>
              <a:rPr lang="zh-CN" altLang="en-US" dirty="0"/>
              <a:t>从</a:t>
            </a:r>
            <a:r>
              <a:rPr lang="en-US" altLang="zh-CN" dirty="0" err="1"/>
              <a:t>pidhash</a:t>
            </a:r>
            <a:r>
              <a:rPr lang="zh-CN" altLang="en-US" dirty="0"/>
              <a:t>上删除该进程，同时从</a:t>
            </a:r>
            <a:r>
              <a:rPr lang="en-US" altLang="zh-CN" dirty="0" err="1"/>
              <a:t>task_list</a:t>
            </a:r>
            <a:r>
              <a:rPr lang="zh-CN" altLang="en-US" dirty="0"/>
              <a:t>中删除该进程</a:t>
            </a:r>
          </a:p>
          <a:p>
            <a:pPr lvl="1"/>
            <a:r>
              <a:rPr lang="zh-CN" altLang="en-US" dirty="0"/>
              <a:t>如果该进程正在被</a:t>
            </a:r>
            <a:r>
              <a:rPr lang="en-US" altLang="zh-CN" dirty="0" err="1"/>
              <a:t>ptrace</a:t>
            </a:r>
            <a:r>
              <a:rPr lang="zh-CN" altLang="en-US" dirty="0"/>
              <a:t>跟踪，将跟踪进程的父进程重设为其最初的父进程并将它从</a:t>
            </a:r>
            <a:r>
              <a:rPr lang="en-US" altLang="zh-CN" dirty="0" err="1" smtClean="0"/>
              <a:t>ptracelist</a:t>
            </a:r>
            <a:r>
              <a:rPr lang="zh-CN" altLang="en-US" dirty="0"/>
              <a:t>删除</a:t>
            </a:r>
          </a:p>
          <a:p>
            <a:pPr lvl="1"/>
            <a:r>
              <a:rPr lang="zh-CN" altLang="en-US" dirty="0"/>
              <a:t>调用</a:t>
            </a:r>
            <a:r>
              <a:rPr lang="en-US" altLang="zh-CN" dirty="0" err="1">
                <a:solidFill>
                  <a:srgbClr val="FF0000"/>
                </a:solidFill>
              </a:rPr>
              <a:t>put_task_struct</a:t>
            </a:r>
            <a:r>
              <a:rPr lang="en-US" altLang="zh-CN" dirty="0">
                <a:solidFill>
                  <a:srgbClr val="FF0000"/>
                </a:solidFill>
              </a:rPr>
              <a:t>()</a:t>
            </a:r>
            <a:r>
              <a:rPr lang="zh-CN" altLang="en-US" dirty="0"/>
              <a:t>释放该进程内核栈和</a:t>
            </a:r>
            <a:r>
              <a:rPr lang="en-US" altLang="zh-CN" dirty="0" err="1"/>
              <a:t>thread_info</a:t>
            </a:r>
            <a:r>
              <a:rPr lang="zh-CN" altLang="en-US" dirty="0"/>
              <a:t>结构所占的页</a:t>
            </a:r>
          </a:p>
          <a:p>
            <a:pPr lvl="1"/>
            <a:r>
              <a:rPr lang="zh-CN" altLang="en-US" dirty="0"/>
              <a:t>释放</a:t>
            </a:r>
            <a:r>
              <a:rPr lang="en-US" altLang="zh-CN" dirty="0" err="1"/>
              <a:t>task_struct</a:t>
            </a:r>
            <a:r>
              <a:rPr lang="zh-CN" altLang="en-US" dirty="0"/>
              <a:t>所站的</a:t>
            </a:r>
            <a:r>
              <a:rPr lang="en-US" altLang="zh-CN" dirty="0"/>
              <a:t>slab</a:t>
            </a:r>
            <a:r>
              <a:rPr lang="zh-CN" altLang="en-US" dirty="0"/>
              <a:t>高速缓存</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C66DC0F-1203-4B18-839F-C0A9E5E21A3F}" type="slidenum">
              <a:rPr lang="en-US" altLang="zh-CN"/>
              <a:pPr/>
              <a:t>157</a:t>
            </a:fld>
            <a:endParaRPr lang="en-US" altLang="zh-CN"/>
          </a:p>
        </p:txBody>
      </p:sp>
      <p:sp>
        <p:nvSpPr>
          <p:cNvPr id="590850" name="Rectangle 2"/>
          <p:cNvSpPr>
            <a:spLocks noGrp="1" noChangeArrowheads="1"/>
          </p:cNvSpPr>
          <p:nvPr>
            <p:ph type="title"/>
          </p:nvPr>
        </p:nvSpPr>
        <p:spPr/>
        <p:txBody>
          <a:bodyPr/>
          <a:lstStyle/>
          <a:p>
            <a:r>
              <a:rPr lang="zh-CN" altLang="en-US"/>
              <a:t>孤儿进程的处理</a:t>
            </a:r>
          </a:p>
        </p:txBody>
      </p:sp>
      <p:sp>
        <p:nvSpPr>
          <p:cNvPr id="590851" name="Rectangle 3"/>
          <p:cNvSpPr>
            <a:spLocks noGrp="1" noChangeArrowheads="1"/>
          </p:cNvSpPr>
          <p:nvPr>
            <p:ph type="body" idx="1"/>
          </p:nvPr>
        </p:nvSpPr>
        <p:spPr/>
        <p:txBody>
          <a:bodyPr/>
          <a:lstStyle/>
          <a:p>
            <a:pPr>
              <a:spcBef>
                <a:spcPts val="300"/>
              </a:spcBef>
            </a:pPr>
            <a:r>
              <a:rPr lang="zh-CN" altLang="en-US" dirty="0"/>
              <a:t>在子进程的当前线程组内找一个线程作为父亲，如果不行，则让</a:t>
            </a:r>
            <a:r>
              <a:rPr lang="en-US" altLang="zh-CN" dirty="0"/>
              <a:t>init</a:t>
            </a:r>
            <a:r>
              <a:rPr lang="zh-CN" altLang="en-US" dirty="0"/>
              <a:t>作为其</a:t>
            </a:r>
            <a:r>
              <a:rPr lang="zh-CN" altLang="en-US" dirty="0" smtClean="0"/>
              <a:t>父亲</a:t>
            </a:r>
            <a:endParaRPr lang="zh-CN" altLang="en-US" dirty="0"/>
          </a:p>
          <a:p>
            <a:pPr>
              <a:spcBef>
                <a:spcPts val="300"/>
              </a:spcBef>
            </a:pPr>
            <a:r>
              <a:rPr lang="zh-CN" altLang="en-US" dirty="0"/>
              <a:t>父</a:t>
            </a:r>
            <a:r>
              <a:rPr lang="zh-CN" altLang="en-US" dirty="0" smtClean="0"/>
              <a:t>进程在</a:t>
            </a:r>
            <a:r>
              <a:rPr lang="en-US" altLang="zh-CN" dirty="0" err="1" smtClean="0"/>
              <a:t>do_exit</a:t>
            </a:r>
            <a:r>
              <a:rPr lang="en-US" altLang="zh-CN" dirty="0" smtClean="0"/>
              <a:t>()</a:t>
            </a:r>
            <a:r>
              <a:rPr lang="zh-CN" altLang="en-US" dirty="0" smtClean="0"/>
              <a:t>中调用</a:t>
            </a:r>
            <a:r>
              <a:rPr lang="en-US" altLang="zh-CN" dirty="0" err="1"/>
              <a:t>forget_original_parent</a:t>
            </a:r>
            <a:r>
              <a:rPr lang="en-US" altLang="zh-CN" dirty="0" smtClean="0"/>
              <a:t>()</a:t>
            </a:r>
            <a:r>
              <a:rPr lang="zh-CN" altLang="en-US" dirty="0" smtClean="0"/>
              <a:t>为</a:t>
            </a:r>
            <a:r>
              <a:rPr lang="zh-CN" altLang="en-US" dirty="0"/>
              <a:t>孤儿进程找到</a:t>
            </a:r>
            <a:r>
              <a:rPr lang="zh-CN" altLang="en-US" dirty="0" smtClean="0"/>
              <a:t>父亲</a:t>
            </a:r>
            <a:endParaRPr lang="zh-CN" altLang="en-US" dirty="0"/>
          </a:p>
          <a:p>
            <a:pPr>
              <a:spcBef>
                <a:spcPts val="300"/>
              </a:spcBef>
            </a:pPr>
            <a:r>
              <a:rPr lang="en-US" altLang="zh-CN" dirty="0"/>
              <a:t>Linux 2.6</a:t>
            </a:r>
            <a:r>
              <a:rPr lang="zh-CN" altLang="en-US" dirty="0"/>
              <a:t>新特性</a:t>
            </a:r>
          </a:p>
          <a:p>
            <a:pPr lvl="1">
              <a:spcBef>
                <a:spcPts val="300"/>
              </a:spcBef>
            </a:pPr>
            <a:r>
              <a:rPr lang="zh-CN" altLang="en-US" dirty="0"/>
              <a:t>当一个进程被跟踪时，它被暂且设</a:t>
            </a:r>
            <a:r>
              <a:rPr lang="zh-CN" altLang="en-US" dirty="0" smtClean="0"/>
              <a:t>为调试进程</a:t>
            </a:r>
            <a:r>
              <a:rPr lang="zh-CN" altLang="en-US" dirty="0"/>
              <a:t>的子</a:t>
            </a:r>
            <a:r>
              <a:rPr lang="zh-CN" altLang="en-US" dirty="0" smtClean="0"/>
              <a:t>进程</a:t>
            </a:r>
            <a:endParaRPr lang="zh-CN" altLang="en-US" dirty="0"/>
          </a:p>
          <a:p>
            <a:pPr lvl="2">
              <a:spcBef>
                <a:spcPts val="300"/>
              </a:spcBef>
            </a:pPr>
            <a:r>
              <a:rPr lang="zh-CN" altLang="en-US" dirty="0" smtClean="0"/>
              <a:t>此时若父</a:t>
            </a:r>
            <a:r>
              <a:rPr lang="zh-CN" altLang="en-US" dirty="0"/>
              <a:t>进程退出，系统会</a:t>
            </a:r>
            <a:r>
              <a:rPr lang="zh-CN" altLang="en-US" dirty="0" smtClean="0"/>
              <a:t>为其重新</a:t>
            </a:r>
            <a:r>
              <a:rPr lang="zh-CN" altLang="en-US" dirty="0"/>
              <a:t>找到一个父进程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0"/>
          </p:nvPr>
        </p:nvSpPr>
        <p:spPr/>
        <p:txBody>
          <a:bodyPr/>
          <a:lstStyle/>
          <a:p>
            <a:fld id="{F42E6403-A535-4D49-9A26-14CA029C45BE}" type="slidenum">
              <a:rPr lang="en-US" altLang="zh-CN"/>
              <a:pPr/>
              <a:t>158</a:t>
            </a:fld>
            <a:endParaRPr lang="en-US" altLang="zh-CN"/>
          </a:p>
        </p:txBody>
      </p:sp>
      <p:sp>
        <p:nvSpPr>
          <p:cNvPr id="593922" name="Rectangle 2"/>
          <p:cNvSpPr>
            <a:spLocks noGrp="1" noChangeArrowheads="1"/>
          </p:cNvSpPr>
          <p:nvPr>
            <p:ph type="title"/>
          </p:nvPr>
        </p:nvSpPr>
        <p:spPr/>
        <p:txBody>
          <a:bodyPr/>
          <a:lstStyle/>
          <a:p>
            <a:r>
              <a:rPr lang="en-US" altLang="zh-CN"/>
              <a:t>forget_origianl_parent()</a:t>
            </a:r>
            <a:r>
              <a:rPr lang="zh-CN" altLang="en-US"/>
              <a:t>代码结构</a:t>
            </a:r>
          </a:p>
        </p:txBody>
      </p:sp>
      <p:sp>
        <p:nvSpPr>
          <p:cNvPr id="593923" name="Rectangle 3"/>
          <p:cNvSpPr>
            <a:spLocks noGrp="1" noChangeArrowheads="1"/>
          </p:cNvSpPr>
          <p:nvPr>
            <p:ph type="body" idx="1"/>
          </p:nvPr>
        </p:nvSpPr>
        <p:spPr/>
        <p:txBody>
          <a:bodyPr/>
          <a:lstStyle/>
          <a:p>
            <a:r>
              <a:rPr lang="zh-CN" altLang="en-US"/>
              <a:t>基本原理</a:t>
            </a:r>
          </a:p>
          <a:p>
            <a:pPr lvl="1"/>
            <a:r>
              <a:rPr lang="zh-CN" altLang="en-US"/>
              <a:t>遍历</a:t>
            </a:r>
            <a:r>
              <a:rPr lang="zh-CN" altLang="en-US">
                <a:solidFill>
                  <a:srgbClr val="FF0D0D"/>
                </a:solidFill>
              </a:rPr>
              <a:t>子进程链表</a:t>
            </a:r>
            <a:r>
              <a:rPr lang="en-US" altLang="zh-CN"/>
              <a:t>(father-&gt;children)</a:t>
            </a:r>
            <a:r>
              <a:rPr lang="zh-CN" altLang="en-US"/>
              <a:t>和</a:t>
            </a:r>
            <a:r>
              <a:rPr lang="zh-CN" altLang="en-US">
                <a:solidFill>
                  <a:srgbClr val="FF0D0D"/>
                </a:solidFill>
              </a:rPr>
              <a:t>跟踪子进程链表</a:t>
            </a:r>
            <a:r>
              <a:rPr lang="en-US" altLang="zh-CN"/>
              <a:t>(father-&gt;ptrace_children)</a:t>
            </a:r>
            <a:r>
              <a:rPr lang="zh-CN" altLang="en-US"/>
              <a:t>，为每个子进程设置新父进程。</a:t>
            </a:r>
          </a:p>
        </p:txBody>
      </p:sp>
      <p:pic>
        <p:nvPicPr>
          <p:cNvPr id="593924" name="Picture 4"/>
          <p:cNvPicPr>
            <a:picLocks noChangeAspect="1" noChangeArrowheads="1"/>
          </p:cNvPicPr>
          <p:nvPr/>
        </p:nvPicPr>
        <p:blipFill>
          <a:blip r:embed="rId2" cstate="print"/>
          <a:srcRect/>
          <a:stretch>
            <a:fillRect/>
          </a:stretch>
        </p:blipFill>
        <p:spPr bwMode="auto">
          <a:xfrm>
            <a:off x="611188" y="2924175"/>
            <a:ext cx="8243887" cy="3389313"/>
          </a:xfrm>
          <a:prstGeom prst="rect">
            <a:avLst/>
          </a:prstGeom>
          <a:noFill/>
        </p:spPr>
      </p:pic>
      <p:grpSp>
        <p:nvGrpSpPr>
          <p:cNvPr id="2" name="Group 5"/>
          <p:cNvGrpSpPr>
            <a:grpSpLocks/>
          </p:cNvGrpSpPr>
          <p:nvPr/>
        </p:nvGrpSpPr>
        <p:grpSpPr bwMode="auto">
          <a:xfrm>
            <a:off x="2103438" y="3860800"/>
            <a:ext cx="6696075" cy="2406650"/>
            <a:chOff x="1429" y="2614"/>
            <a:chExt cx="4218" cy="1516"/>
          </a:xfrm>
        </p:grpSpPr>
        <p:sp>
          <p:nvSpPr>
            <p:cNvPr id="593926" name="AutoShape 6"/>
            <p:cNvSpPr>
              <a:spLocks noChangeArrowheads="1"/>
            </p:cNvSpPr>
            <p:nvPr/>
          </p:nvSpPr>
          <p:spPr bwMode="auto">
            <a:xfrm>
              <a:off x="4014" y="2614"/>
              <a:ext cx="1633" cy="1516"/>
            </a:xfrm>
            <a:prstGeom prst="flowChartDocument">
              <a:avLst/>
            </a:prstGeom>
            <a:solidFill>
              <a:srgbClr val="CCFFFF"/>
            </a:solidFill>
            <a:ln w="9525">
              <a:solidFill>
                <a:srgbClr val="FF6600"/>
              </a:solidFill>
              <a:miter lim="800000"/>
              <a:headEnd/>
              <a:tailEnd/>
            </a:ln>
            <a:effectLst/>
          </p:spPr>
          <p:txBody>
            <a:bodyPr lIns="0" tIns="0" rIns="0" bIns="0">
              <a:spAutoFit/>
            </a:bodyPr>
            <a:lstStyle/>
            <a:p>
              <a:r>
                <a:rPr lang="en-US" altLang="zh-CN" sz="1800" b="1">
                  <a:solidFill>
                    <a:srgbClr val="FF0D0D"/>
                  </a:solidFill>
                  <a:effectLst/>
                </a:rPr>
                <a:t>next_thread(reaper)</a:t>
              </a:r>
              <a:r>
                <a:rPr lang="zh-CN" altLang="en-US" sz="1800" b="1">
                  <a:solidFill>
                    <a:srgbClr val="FF0D0D"/>
                  </a:solidFill>
                  <a:effectLst/>
                </a:rPr>
                <a:t>找到当前线程组另一个线程。如果</a:t>
              </a:r>
              <a:r>
                <a:rPr lang="en-US" altLang="zh-CN" sz="1800" b="1">
                  <a:solidFill>
                    <a:srgbClr val="FF0D0D"/>
                  </a:solidFill>
                  <a:effectLst/>
                </a:rPr>
                <a:t>if</a:t>
              </a:r>
              <a:r>
                <a:rPr lang="zh-CN" altLang="en-US" sz="1800" b="1">
                  <a:solidFill>
                    <a:srgbClr val="FF0D0D"/>
                  </a:solidFill>
                  <a:effectLst/>
                </a:rPr>
                <a:t>判断条件不成立，找到新线程是孤儿进程新父亲；</a:t>
              </a:r>
              <a:r>
                <a:rPr lang="en-US" altLang="zh-CN" sz="1800" b="1">
                  <a:solidFill>
                    <a:srgbClr val="FF0D0D"/>
                  </a:solidFill>
                  <a:effectLst/>
                </a:rPr>
                <a:t>if</a:t>
              </a:r>
              <a:r>
                <a:rPr lang="zh-CN" altLang="en-US" sz="1800" b="1">
                  <a:solidFill>
                    <a:srgbClr val="FF0D0D"/>
                  </a:solidFill>
                  <a:effectLst/>
                </a:rPr>
                <a:t>条件成立，则说明当前线程组没有其他线程，只有</a:t>
              </a:r>
              <a:r>
                <a:rPr lang="en-US" altLang="zh-CN" sz="1800" b="1">
                  <a:solidFill>
                    <a:srgbClr val="FF0D0D"/>
                  </a:solidFill>
                  <a:effectLst/>
                </a:rPr>
                <a:t>init</a:t>
              </a:r>
              <a:r>
                <a:rPr lang="zh-CN" altLang="en-US" sz="1800" b="1">
                  <a:solidFill>
                    <a:srgbClr val="FF0D0D"/>
                  </a:solidFill>
                  <a:effectLst/>
                </a:rPr>
                <a:t>为其父进程。</a:t>
              </a:r>
            </a:p>
          </p:txBody>
        </p:sp>
        <p:sp>
          <p:nvSpPr>
            <p:cNvPr id="593927" name="Oval 7"/>
            <p:cNvSpPr>
              <a:spLocks noChangeArrowheads="1"/>
            </p:cNvSpPr>
            <p:nvPr/>
          </p:nvSpPr>
          <p:spPr bwMode="auto">
            <a:xfrm>
              <a:off x="1429" y="3158"/>
              <a:ext cx="1905" cy="181"/>
            </a:xfrm>
            <a:prstGeom prst="ellipse">
              <a:avLst/>
            </a:prstGeom>
            <a:noFill/>
            <a:ln w="28575">
              <a:solidFill>
                <a:srgbClr val="FF0D0D"/>
              </a:solidFill>
              <a:round/>
              <a:headEnd/>
              <a:tailEnd/>
            </a:ln>
            <a:effectLst/>
          </p:spPr>
          <p:txBody>
            <a:bodyPr anchor="ctr">
              <a:spAutoFit/>
            </a:bodyPr>
            <a:lstStyle/>
            <a:p>
              <a:endParaRPr lang="zh-CN" altLang="en-US"/>
            </a:p>
          </p:txBody>
        </p:sp>
      </p:grp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0"/>
          </p:nvPr>
        </p:nvSpPr>
        <p:spPr/>
        <p:txBody>
          <a:bodyPr/>
          <a:lstStyle/>
          <a:p>
            <a:fld id="{6A96891C-613C-4189-B496-637687176CD7}" type="slidenum">
              <a:rPr lang="en-US" altLang="zh-CN"/>
              <a:pPr/>
              <a:t>159</a:t>
            </a:fld>
            <a:endParaRPr lang="en-US" altLang="zh-CN"/>
          </a:p>
        </p:txBody>
      </p:sp>
      <p:sp>
        <p:nvSpPr>
          <p:cNvPr id="591874" name="Rectangle 2"/>
          <p:cNvSpPr>
            <a:spLocks noGrp="1" noChangeArrowheads="1"/>
          </p:cNvSpPr>
          <p:nvPr>
            <p:ph type="title"/>
          </p:nvPr>
        </p:nvSpPr>
        <p:spPr/>
        <p:txBody>
          <a:bodyPr/>
          <a:lstStyle/>
          <a:p>
            <a:r>
              <a:rPr lang="zh-CN" altLang="en-US"/>
              <a:t>遍历</a:t>
            </a:r>
            <a:r>
              <a:rPr lang="en-US" altLang="zh-CN"/>
              <a:t>children</a:t>
            </a:r>
            <a:r>
              <a:rPr lang="zh-CN" altLang="en-US"/>
              <a:t>链表时的处理</a:t>
            </a:r>
          </a:p>
        </p:txBody>
      </p:sp>
      <p:sp>
        <p:nvSpPr>
          <p:cNvPr id="591875" name="Rectangle 3"/>
          <p:cNvSpPr>
            <a:spLocks noGrp="1" noChangeArrowheads="1"/>
          </p:cNvSpPr>
          <p:nvPr>
            <p:ph type="body" idx="1"/>
          </p:nvPr>
        </p:nvSpPr>
        <p:spPr/>
        <p:txBody>
          <a:bodyPr/>
          <a:lstStyle/>
          <a:p>
            <a:endParaRPr lang="zh-CN" altLang="zh-CN"/>
          </a:p>
        </p:txBody>
      </p:sp>
      <p:pic>
        <p:nvPicPr>
          <p:cNvPr id="591876" name="Picture 4"/>
          <p:cNvPicPr>
            <a:picLocks noChangeAspect="1" noChangeArrowheads="1"/>
          </p:cNvPicPr>
          <p:nvPr/>
        </p:nvPicPr>
        <p:blipFill>
          <a:blip r:embed="rId2" cstate="print"/>
          <a:srcRect/>
          <a:stretch>
            <a:fillRect/>
          </a:stretch>
        </p:blipFill>
        <p:spPr bwMode="auto">
          <a:xfrm>
            <a:off x="755650" y="2060575"/>
            <a:ext cx="8388350" cy="4264025"/>
          </a:xfrm>
          <a:prstGeom prst="rect">
            <a:avLst/>
          </a:prstGeom>
          <a:noFill/>
        </p:spPr>
      </p:pic>
      <p:sp>
        <p:nvSpPr>
          <p:cNvPr id="591877" name="Oval 5"/>
          <p:cNvSpPr>
            <a:spLocks noChangeArrowheads="1"/>
          </p:cNvSpPr>
          <p:nvPr/>
        </p:nvSpPr>
        <p:spPr bwMode="auto">
          <a:xfrm>
            <a:off x="900113" y="2924175"/>
            <a:ext cx="5040312" cy="288925"/>
          </a:xfrm>
          <a:prstGeom prst="ellipse">
            <a:avLst/>
          </a:prstGeom>
          <a:noFill/>
          <a:ln w="28575">
            <a:solidFill>
              <a:srgbClr val="FF0D0D"/>
            </a:solidFill>
            <a:round/>
            <a:headEnd/>
            <a:tailEnd/>
          </a:ln>
          <a:effectLst/>
        </p:spPr>
        <p:txBody>
          <a:bodyPr anchor="ctr">
            <a:spAutoFit/>
          </a:bodyPr>
          <a:lstStyle/>
          <a:p>
            <a:endParaRPr lang="zh-CN" altLang="en-US"/>
          </a:p>
        </p:txBody>
      </p:sp>
      <p:sp>
        <p:nvSpPr>
          <p:cNvPr id="591886" name="AutoShape 14"/>
          <p:cNvSpPr>
            <a:spLocks noChangeArrowheads="1"/>
          </p:cNvSpPr>
          <p:nvPr/>
        </p:nvSpPr>
        <p:spPr bwMode="auto">
          <a:xfrm>
            <a:off x="5220072" y="1916832"/>
            <a:ext cx="1800225" cy="1152525"/>
          </a:xfrm>
          <a:prstGeom prst="wedgeRectCallout">
            <a:avLst>
              <a:gd name="adj1" fmla="val -87741"/>
              <a:gd name="adj2" fmla="val 71074"/>
            </a:avLst>
          </a:prstGeom>
          <a:solidFill>
            <a:srgbClr val="CCFFFF"/>
          </a:solidFill>
          <a:ln w="9525">
            <a:solidFill>
              <a:srgbClr val="FF9900"/>
            </a:solidFill>
            <a:miter lim="800000"/>
            <a:headEnd/>
            <a:tailEnd/>
          </a:ln>
          <a:effectLst/>
        </p:spPr>
        <p:txBody>
          <a:bodyPr lIns="0" tIns="0" rIns="0" bIns="0"/>
          <a:lstStyle/>
          <a:p>
            <a:r>
              <a:rPr lang="zh-CN" altLang="en-US" sz="1600" b="1" dirty="0">
                <a:effectLst/>
              </a:rPr>
              <a:t>如果当前退出进程是其真正的父亲，为退出进程的子进程设置新的父进程。</a:t>
            </a:r>
            <a:endParaRPr lang="zh-CN" altLang="en-US" sz="1600" b="1" dirty="0">
              <a:effectLst>
                <a:outerShdw blurRad="38100" dist="38100" dir="2700000" algn="tl">
                  <a:srgbClr val="000000"/>
                </a:outerShdw>
              </a:effectLst>
            </a:endParaRPr>
          </a:p>
        </p:txBody>
      </p:sp>
      <p:sp>
        <p:nvSpPr>
          <p:cNvPr id="591887" name="AutoShape 15"/>
          <p:cNvSpPr>
            <a:spLocks noChangeArrowheads="1"/>
          </p:cNvSpPr>
          <p:nvPr/>
        </p:nvSpPr>
        <p:spPr bwMode="auto">
          <a:xfrm>
            <a:off x="6011863" y="3213100"/>
            <a:ext cx="2411412" cy="1008063"/>
          </a:xfrm>
          <a:prstGeom prst="wedgeRectCallout">
            <a:avLst>
              <a:gd name="adj1" fmla="val -76727"/>
              <a:gd name="adj2" fmla="val 106065"/>
            </a:avLst>
          </a:prstGeom>
          <a:solidFill>
            <a:srgbClr val="CCFFFF"/>
          </a:solidFill>
          <a:ln w="9525">
            <a:solidFill>
              <a:srgbClr val="FF9900"/>
            </a:solidFill>
            <a:miter lim="800000"/>
            <a:headEnd/>
            <a:tailEnd/>
          </a:ln>
          <a:effectLst/>
        </p:spPr>
        <p:txBody>
          <a:bodyPr lIns="0" tIns="0" rIns="0" bIns="0"/>
          <a:lstStyle/>
          <a:p>
            <a:r>
              <a:rPr lang="zh-CN" altLang="en-US" sz="1600" b="1" dirty="0">
                <a:effectLst/>
              </a:rPr>
              <a:t>如果当前</a:t>
            </a:r>
            <a:r>
              <a:rPr lang="en-US" altLang="zh-CN" sz="1600" b="1" dirty="0">
                <a:effectLst/>
              </a:rPr>
              <a:t>EXIT_ZOMEBIE</a:t>
            </a:r>
            <a:r>
              <a:rPr lang="zh-CN" altLang="en-US" sz="1600" b="1" dirty="0" smtClean="0">
                <a:effectLst/>
              </a:rPr>
              <a:t>状态，且</a:t>
            </a:r>
            <a:r>
              <a:rPr lang="zh-CN" altLang="en-US" sz="1600" b="1" dirty="0">
                <a:effectLst/>
              </a:rPr>
              <a:t>父进程关系</a:t>
            </a:r>
            <a:r>
              <a:rPr lang="zh-CN" altLang="en-US" sz="1600" b="1" dirty="0" smtClean="0">
                <a:effectLst/>
              </a:rPr>
              <a:t>发生改变</a:t>
            </a:r>
            <a:r>
              <a:rPr lang="zh-CN" altLang="en-US" sz="1600" b="1" dirty="0">
                <a:effectLst/>
              </a:rPr>
              <a:t>，</a:t>
            </a:r>
            <a:r>
              <a:rPr lang="zh-CN" altLang="en-US" sz="1600" b="1" dirty="0" smtClean="0">
                <a:effectLst/>
              </a:rPr>
              <a:t>则向</a:t>
            </a:r>
            <a:r>
              <a:rPr lang="zh-CN" altLang="en-US" sz="1600" b="1" dirty="0">
                <a:effectLst/>
              </a:rPr>
              <a:t>新的父进程</a:t>
            </a:r>
            <a:r>
              <a:rPr lang="zh-CN" altLang="en-US" sz="1600" b="1" dirty="0" smtClean="0">
                <a:effectLst/>
              </a:rPr>
              <a:t>发送退出信号</a:t>
            </a:r>
            <a:r>
              <a:rPr lang="zh-CN" altLang="en-US" sz="1600" b="1" dirty="0">
                <a:effectLst/>
              </a:rPr>
              <a:t>。</a:t>
            </a:r>
            <a:endParaRPr lang="zh-CN" altLang="en-US" sz="1600" dirty="0">
              <a:effectLst>
                <a:outerShdw blurRad="38100" dist="38100" dir="2700000" algn="tl">
                  <a:srgbClr val="000000"/>
                </a:outerShdw>
              </a:effectLst>
            </a:endParaRPr>
          </a:p>
        </p:txBody>
      </p:sp>
      <p:sp>
        <p:nvSpPr>
          <p:cNvPr id="591888" name="AutoShape 16"/>
          <p:cNvSpPr>
            <a:spLocks noChangeArrowheads="1"/>
          </p:cNvSpPr>
          <p:nvPr/>
        </p:nvSpPr>
        <p:spPr bwMode="auto">
          <a:xfrm>
            <a:off x="6804025" y="4292600"/>
            <a:ext cx="2159000" cy="1008063"/>
          </a:xfrm>
          <a:prstGeom prst="wedgeRectCallout">
            <a:avLst>
              <a:gd name="adj1" fmla="val -33750"/>
              <a:gd name="adj2" fmla="val 89685"/>
            </a:avLst>
          </a:prstGeom>
          <a:solidFill>
            <a:srgbClr val="CCFFFF"/>
          </a:solidFill>
          <a:ln w="9525">
            <a:solidFill>
              <a:srgbClr val="FF9900"/>
            </a:solidFill>
            <a:miter lim="800000"/>
            <a:headEnd/>
            <a:tailEnd/>
          </a:ln>
          <a:effectLst/>
        </p:spPr>
        <p:txBody>
          <a:bodyPr lIns="0" tIns="0" rIns="0" bIns="0"/>
          <a:lstStyle/>
          <a:p>
            <a:r>
              <a:rPr lang="zh-CN" altLang="en-US" sz="1600" b="1">
                <a:effectLst/>
              </a:rPr>
              <a:t>如果子进程为僵尸状态</a:t>
            </a:r>
            <a:r>
              <a:rPr lang="en-US" altLang="zh-CN" sz="1600" b="1">
                <a:effectLst/>
              </a:rPr>
              <a:t>,</a:t>
            </a:r>
            <a:r>
              <a:rPr lang="zh-CN" altLang="en-US" sz="1600" b="1">
                <a:effectLst/>
              </a:rPr>
              <a:t>且退出时不给父进程信号，就将其收集起来</a:t>
            </a:r>
            <a:r>
              <a:rPr lang="en-US" altLang="zh-CN" sz="1600" b="1">
                <a:effectLst/>
              </a:rPr>
              <a:t>,</a:t>
            </a:r>
            <a:r>
              <a:rPr lang="zh-CN" altLang="en-US" sz="1600" b="1">
                <a:effectLst/>
              </a:rPr>
              <a:t>到时候统一退出处理。</a:t>
            </a:r>
          </a:p>
        </p:txBody>
      </p:sp>
      <p:sp>
        <p:nvSpPr>
          <p:cNvPr id="10"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11" name="AutoShape 14"/>
          <p:cNvSpPr>
            <a:spLocks noChangeArrowheads="1"/>
          </p:cNvSpPr>
          <p:nvPr/>
        </p:nvSpPr>
        <p:spPr bwMode="auto">
          <a:xfrm>
            <a:off x="3491880" y="1556793"/>
            <a:ext cx="1944216" cy="1008112"/>
          </a:xfrm>
          <a:prstGeom prst="wedgeRectCallout">
            <a:avLst>
              <a:gd name="adj1" fmla="val -57880"/>
              <a:gd name="adj2" fmla="val 82592"/>
            </a:avLst>
          </a:prstGeom>
          <a:solidFill>
            <a:srgbClr val="CCFFFF"/>
          </a:solidFill>
          <a:ln w="9525">
            <a:solidFill>
              <a:srgbClr val="FF9900"/>
            </a:solidFill>
            <a:miter lim="800000"/>
            <a:headEnd/>
            <a:tailEnd/>
          </a:ln>
          <a:effectLst/>
        </p:spPr>
        <p:txBody>
          <a:bodyPr lIns="0" tIns="0" rIns="0" bIns="0"/>
          <a:lstStyle/>
          <a:p>
            <a:r>
              <a:rPr lang="zh-CN" altLang="en-US" sz="1600" b="1" dirty="0" smtClean="0"/>
              <a:t>如果子进程的生父进程不是该进程</a:t>
            </a:r>
            <a:r>
              <a:rPr lang="en-US" altLang="zh-CN" sz="1600" b="1" dirty="0" smtClean="0"/>
              <a:t>,</a:t>
            </a:r>
            <a:r>
              <a:rPr lang="zh-CN" altLang="en-US" sz="1600" b="1" dirty="0" smtClean="0"/>
              <a:t>则其进程下面的子进程是被进程所跟踪的。</a:t>
            </a:r>
            <a:endParaRPr lang="zh-CN" altLang="en-US" sz="1600" b="1"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1877"/>
                                        </p:tgtEl>
                                        <p:attrNameLst>
                                          <p:attrName>style.visibility</p:attrName>
                                        </p:attrNameLst>
                                      </p:cBhvr>
                                      <p:to>
                                        <p:strVal val="visible"/>
                                      </p:to>
                                    </p:set>
                                    <p:animEffect transition="in" filter="dissolve">
                                      <p:cBhvr>
                                        <p:cTn id="7" dur="1000"/>
                                        <p:tgtEl>
                                          <p:spTgt spid="591877"/>
                                        </p:tgtEl>
                                      </p:cBhvr>
                                    </p:animEffect>
                                  </p:childTnLst>
                                  <p:subTnLst>
                                    <p:set>
                                      <p:cBhvr override="childStyle">
                                        <p:cTn dur="1" fill="hold" display="0" masterRel="nextClick" afterEffect="1"/>
                                        <p:tgtEl>
                                          <p:spTgt spid="591877"/>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91886"/>
                                        </p:tgtEl>
                                        <p:attrNameLst>
                                          <p:attrName>style.visibility</p:attrName>
                                        </p:attrNameLst>
                                      </p:cBhvr>
                                      <p:to>
                                        <p:strVal val="visible"/>
                                      </p:to>
                                    </p:set>
                                    <p:animEffect transition="in" filter="dissolve">
                                      <p:cBhvr>
                                        <p:cTn id="15" dur="1000"/>
                                        <p:tgtEl>
                                          <p:spTgt spid="591886"/>
                                        </p:tgtEl>
                                      </p:cBhvr>
                                    </p:animEffect>
                                  </p:childTnLst>
                                  <p:subTnLst>
                                    <p:set>
                                      <p:cBhvr override="childStyle">
                                        <p:cTn dur="1" fill="hold" display="0" masterRel="nextClick" afterEffect="1"/>
                                        <p:tgtEl>
                                          <p:spTgt spid="59188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91887"/>
                                        </p:tgtEl>
                                        <p:attrNameLst>
                                          <p:attrName>style.visibility</p:attrName>
                                        </p:attrNameLst>
                                      </p:cBhvr>
                                      <p:to>
                                        <p:strVal val="visible"/>
                                      </p:to>
                                    </p:set>
                                    <p:animEffect transition="in" filter="dissolve">
                                      <p:cBhvr>
                                        <p:cTn id="20" dur="1000"/>
                                        <p:tgtEl>
                                          <p:spTgt spid="591887"/>
                                        </p:tgtEl>
                                      </p:cBhvr>
                                    </p:animEffect>
                                  </p:childTnLst>
                                  <p:subTnLst>
                                    <p:set>
                                      <p:cBhvr override="childStyle">
                                        <p:cTn dur="1" fill="hold" display="0" masterRel="nextClick" afterEffect="1"/>
                                        <p:tgtEl>
                                          <p:spTgt spid="59188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91888"/>
                                        </p:tgtEl>
                                        <p:attrNameLst>
                                          <p:attrName>style.visibility</p:attrName>
                                        </p:attrNameLst>
                                      </p:cBhvr>
                                      <p:to>
                                        <p:strVal val="visible"/>
                                      </p:to>
                                    </p:set>
                                    <p:animEffect transition="in" filter="dissolve">
                                      <p:cBhvr>
                                        <p:cTn id="25" dur="1000"/>
                                        <p:tgtEl>
                                          <p:spTgt spid="591888"/>
                                        </p:tgtEl>
                                      </p:cBhvr>
                                    </p:animEffect>
                                  </p:childTnLst>
                                  <p:subTnLst>
                                    <p:set>
                                      <p:cBhvr override="childStyle">
                                        <p:cTn dur="1" fill="hold" display="0" masterRel="nextClick" afterEffect="1"/>
                                        <p:tgtEl>
                                          <p:spTgt spid="59188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animBg="1"/>
      <p:bldP spid="591886" grpId="0" animBg="1"/>
      <p:bldP spid="591887" grpId="0" animBg="1"/>
      <p:bldP spid="59188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fld id="{BAA078E8-7D00-4420-B407-DB41B83E8180}" type="slidenum">
              <a:rPr lang="en-US" altLang="zh-CN"/>
              <a:pPr/>
              <a:t>16</a:t>
            </a:fld>
            <a:endParaRPr lang="en-US" altLang="zh-CN"/>
          </a:p>
        </p:txBody>
      </p:sp>
      <p:sp>
        <p:nvSpPr>
          <p:cNvPr id="640002" name="Rectangle 2"/>
          <p:cNvSpPr>
            <a:spLocks noGrp="1" noChangeArrowheads="1"/>
          </p:cNvSpPr>
          <p:nvPr>
            <p:ph type="title"/>
          </p:nvPr>
        </p:nvSpPr>
        <p:spPr/>
        <p:txBody>
          <a:bodyPr/>
          <a:lstStyle/>
          <a:p>
            <a:r>
              <a:rPr lang="en-US" altLang="zh-CN" dirty="0" err="1"/>
              <a:t>hlist</a:t>
            </a:r>
            <a:r>
              <a:rPr lang="zh-CN" altLang="en-US" dirty="0"/>
              <a:t>相关操作</a:t>
            </a:r>
          </a:p>
        </p:txBody>
      </p:sp>
      <p:sp>
        <p:nvSpPr>
          <p:cNvPr id="640003" name="Rectangle 3"/>
          <p:cNvSpPr>
            <a:spLocks noGrp="1" noChangeArrowheads="1"/>
          </p:cNvSpPr>
          <p:nvPr>
            <p:ph type="body" idx="1"/>
          </p:nvPr>
        </p:nvSpPr>
        <p:spPr/>
        <p:txBody>
          <a:bodyPr/>
          <a:lstStyle/>
          <a:p>
            <a:r>
              <a:rPr lang="en-US" altLang="zh-CN" dirty="0" err="1"/>
              <a:t>hlist</a:t>
            </a:r>
            <a:r>
              <a:rPr lang="zh-CN" altLang="en-US" dirty="0"/>
              <a:t>的常用</a:t>
            </a:r>
            <a:r>
              <a:rPr lang="zh-CN" altLang="en-US" dirty="0" smtClean="0"/>
              <a:t>宏</a:t>
            </a:r>
            <a:endParaRPr lang="en-US" altLang="zh-CN" dirty="0" smtClean="0"/>
          </a:p>
          <a:p>
            <a:endParaRPr lang="zh-CN" altLang="en-US" dirty="0"/>
          </a:p>
          <a:p>
            <a:endParaRPr lang="en-US" altLang="zh-CN" dirty="0" smtClean="0"/>
          </a:p>
          <a:p>
            <a:pPr lvl="2">
              <a:buNone/>
            </a:pPr>
            <a:endParaRPr lang="en-US" altLang="zh-CN" dirty="0" smtClean="0"/>
          </a:p>
          <a:p>
            <a:pPr lvl="2">
              <a:buNone/>
            </a:pPr>
            <a:endParaRPr lang="zh-CN" altLang="en-US" dirty="0"/>
          </a:p>
        </p:txBody>
      </p:sp>
      <p:pic>
        <p:nvPicPr>
          <p:cNvPr id="640004" name="Picture 4"/>
          <p:cNvPicPr>
            <a:picLocks noChangeAspect="1" noChangeArrowheads="1"/>
          </p:cNvPicPr>
          <p:nvPr/>
        </p:nvPicPr>
        <p:blipFill>
          <a:blip r:embed="rId2" cstate="print"/>
          <a:srcRect/>
          <a:stretch>
            <a:fillRect/>
          </a:stretch>
        </p:blipFill>
        <p:spPr bwMode="auto">
          <a:xfrm>
            <a:off x="590550" y="1719957"/>
            <a:ext cx="8553450" cy="1997075"/>
          </a:xfrm>
          <a:prstGeom prst="rect">
            <a:avLst/>
          </a:prstGeom>
          <a:noFill/>
        </p:spPr>
      </p:pic>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024286611"/>
      </p:ext>
    </p:extLst>
  </p:cSld>
  <p:clrMapOvr>
    <a:masterClrMapping/>
  </p:clrMapOvr>
  <p:transition spd="med">
    <p:wedg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20B59CA7-D3EF-4522-A8E2-4EEDFAC4D199}" type="slidenum">
              <a:rPr lang="en-US" altLang="zh-CN"/>
              <a:pPr/>
              <a:t>160</a:t>
            </a:fld>
            <a:endParaRPr lang="en-US" altLang="zh-CN"/>
          </a:p>
        </p:txBody>
      </p:sp>
      <p:sp>
        <p:nvSpPr>
          <p:cNvPr id="592898" name="Rectangle 2"/>
          <p:cNvSpPr>
            <a:spLocks noGrp="1" noChangeArrowheads="1"/>
          </p:cNvSpPr>
          <p:nvPr>
            <p:ph type="title"/>
          </p:nvPr>
        </p:nvSpPr>
        <p:spPr/>
        <p:txBody>
          <a:bodyPr/>
          <a:lstStyle/>
          <a:p>
            <a:r>
              <a:rPr lang="zh-CN" altLang="en-US"/>
              <a:t>遍历</a:t>
            </a:r>
            <a:r>
              <a:rPr lang="en-US" altLang="zh-CN"/>
              <a:t>ptrace children</a:t>
            </a:r>
            <a:r>
              <a:rPr lang="zh-CN" altLang="en-US"/>
              <a:t>链表时的处理</a:t>
            </a:r>
          </a:p>
        </p:txBody>
      </p:sp>
      <p:sp>
        <p:nvSpPr>
          <p:cNvPr id="592899" name="Rectangle 3"/>
          <p:cNvSpPr>
            <a:spLocks noGrp="1" noChangeArrowheads="1"/>
          </p:cNvSpPr>
          <p:nvPr>
            <p:ph type="body" idx="1"/>
          </p:nvPr>
        </p:nvSpPr>
        <p:spPr/>
        <p:txBody>
          <a:bodyPr/>
          <a:lstStyle/>
          <a:p>
            <a:endParaRPr lang="zh-CN" altLang="zh-CN"/>
          </a:p>
        </p:txBody>
      </p:sp>
      <p:pic>
        <p:nvPicPr>
          <p:cNvPr id="592900" name="Picture 4"/>
          <p:cNvPicPr>
            <a:picLocks noChangeAspect="1" noChangeArrowheads="1"/>
          </p:cNvPicPr>
          <p:nvPr/>
        </p:nvPicPr>
        <p:blipFill>
          <a:blip r:embed="rId2" cstate="print"/>
          <a:srcRect/>
          <a:stretch>
            <a:fillRect/>
          </a:stretch>
        </p:blipFill>
        <p:spPr bwMode="auto">
          <a:xfrm>
            <a:off x="755650" y="2781300"/>
            <a:ext cx="8388350" cy="2557463"/>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AF92A5DA-61A1-4B65-81AD-BDD12583CBE3}" type="slidenum">
              <a:rPr lang="en-US" altLang="zh-CN"/>
              <a:pPr>
                <a:defRPr/>
              </a:pPr>
              <a:t>161</a:t>
            </a:fld>
            <a:endParaRPr lang="en-US" altLang="zh-CN"/>
          </a:p>
        </p:txBody>
      </p:sp>
      <p:sp>
        <p:nvSpPr>
          <p:cNvPr id="516098" name="Rectangle 2"/>
          <p:cNvSpPr>
            <a:spLocks noGrp="1" noChangeArrowheads="1"/>
          </p:cNvSpPr>
          <p:nvPr>
            <p:ph type="title"/>
          </p:nvPr>
        </p:nvSpPr>
        <p:spPr/>
        <p:txBody>
          <a:bodyPr/>
          <a:lstStyle/>
          <a:p>
            <a:pPr eaLnBrk="1" hangingPunct="1">
              <a:defRPr/>
            </a:pPr>
            <a:r>
              <a:rPr lang="zh-CN" altLang="en-US"/>
              <a:t>主要内容</a:t>
            </a:r>
          </a:p>
        </p:txBody>
      </p:sp>
      <p:sp>
        <p:nvSpPr>
          <p:cNvPr id="516101" name="Rectangle 5"/>
          <p:cNvSpPr>
            <a:spLocks noGrp="1" noChangeArrowheads="1"/>
          </p:cNvSpPr>
          <p:nvPr>
            <p:ph type="body" idx="1"/>
          </p:nvPr>
        </p:nvSpPr>
        <p:spPr/>
        <p:txBody>
          <a:bodyPr/>
          <a:lstStyle/>
          <a:p>
            <a:pPr eaLnBrk="1" hangingPunct="1">
              <a:defRPr/>
            </a:pPr>
            <a:r>
              <a:rPr lang="zh-CN" altLang="en-US" dirty="0"/>
              <a:t>进程与线程基本</a:t>
            </a:r>
            <a:r>
              <a:rPr lang="zh-CN" altLang="en-US" dirty="0" smtClean="0"/>
              <a:t>概念</a:t>
            </a:r>
            <a:endParaRPr lang="en-US" altLang="zh-CN" dirty="0" smtClean="0"/>
          </a:p>
          <a:p>
            <a:pPr eaLnBrk="1" hangingPunct="1">
              <a:defRPr/>
            </a:pPr>
            <a:r>
              <a:rPr lang="en-US" altLang="zh-CN" dirty="0" smtClean="0"/>
              <a:t>Linux</a:t>
            </a:r>
            <a:r>
              <a:rPr lang="zh-CN" altLang="en-US" dirty="0" smtClean="0"/>
              <a:t>进程的描述与管理</a:t>
            </a:r>
            <a:endParaRPr lang="en-US" altLang="zh-CN" dirty="0" smtClean="0"/>
          </a:p>
          <a:p>
            <a:pPr eaLnBrk="1" hangingPunct="1">
              <a:defRPr/>
            </a:pPr>
            <a:r>
              <a:rPr lang="en-US" altLang="zh-CN" dirty="0" smtClean="0"/>
              <a:t>Linux</a:t>
            </a:r>
            <a:r>
              <a:rPr lang="zh-CN" altLang="en-US" dirty="0" smtClean="0"/>
              <a:t>内核通用链表</a:t>
            </a:r>
          </a:p>
          <a:p>
            <a:pPr eaLnBrk="1" hangingPunct="1">
              <a:defRPr/>
            </a:pPr>
            <a:r>
              <a:rPr lang="en-US" altLang="zh-CN" dirty="0" smtClean="0"/>
              <a:t>Linux</a:t>
            </a:r>
            <a:r>
              <a:rPr lang="zh-CN" altLang="en-US" dirty="0" smtClean="0"/>
              <a:t>进程的实现机制</a:t>
            </a:r>
            <a:endParaRPr lang="en-US" altLang="zh-CN" dirty="0" smtClean="0"/>
          </a:p>
          <a:p>
            <a:pPr eaLnBrk="1" hangingPunct="1">
              <a:buClr>
                <a:srgbClr val="FF0000"/>
              </a:buClr>
              <a:defRPr/>
            </a:pPr>
            <a:r>
              <a:rPr lang="en-US" altLang="zh-CN" dirty="0" smtClean="0">
                <a:solidFill>
                  <a:srgbClr val="FF0000"/>
                </a:solidFill>
              </a:rPr>
              <a:t>Linux</a:t>
            </a:r>
            <a:r>
              <a:rPr lang="zh-CN" altLang="en-US" dirty="0" smtClean="0">
                <a:solidFill>
                  <a:srgbClr val="FF0000"/>
                </a:solidFill>
              </a:rPr>
              <a:t>线程的实现机制</a:t>
            </a:r>
            <a:endParaRPr lang="en-US" altLang="zh-CN" dirty="0" smtClean="0">
              <a:solidFill>
                <a:srgbClr val="FF0000"/>
              </a:solidFill>
            </a:endParaRPr>
          </a:p>
          <a:p>
            <a:pPr eaLnBrk="1" hangingPunct="1">
              <a:defRPr/>
            </a:pPr>
            <a:r>
              <a:rPr lang="en-US" altLang="zh-CN" dirty="0" smtClean="0"/>
              <a:t>Linux</a:t>
            </a:r>
            <a:r>
              <a:rPr lang="zh-CN" altLang="en-US" dirty="0" smtClean="0"/>
              <a:t>线程编程技术</a:t>
            </a:r>
          </a:p>
          <a:p>
            <a:pPr eaLnBrk="1" hangingPunct="1">
              <a:buClr>
                <a:srgbClr val="FF0000"/>
              </a:buClr>
              <a:defRPr/>
            </a:pPr>
            <a:endParaRPr lang="zh-CN" altLang="en-US" b="0"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9A4DA008-AFF8-49EA-9A46-8715D25BA9FF}" type="slidenum">
              <a:rPr lang="en-US" altLang="zh-CN"/>
              <a:pPr>
                <a:defRPr/>
              </a:pPr>
              <a:t>162</a:t>
            </a:fld>
            <a:endParaRPr lang="en-US" altLang="zh-CN"/>
          </a:p>
        </p:txBody>
      </p:sp>
      <p:sp>
        <p:nvSpPr>
          <p:cNvPr id="580610" name="Rectangle 2"/>
          <p:cNvSpPr>
            <a:spLocks noGrp="1" noChangeArrowheads="1"/>
          </p:cNvSpPr>
          <p:nvPr>
            <p:ph type="title"/>
          </p:nvPr>
        </p:nvSpPr>
        <p:spPr/>
        <p:txBody>
          <a:bodyPr/>
          <a:lstStyle/>
          <a:p>
            <a:pPr eaLnBrk="1" hangingPunct="1">
              <a:defRPr/>
            </a:pPr>
            <a:r>
              <a:rPr lang="en-US" altLang="zh-CN" dirty="0"/>
              <a:t>Linux</a:t>
            </a:r>
            <a:r>
              <a:rPr lang="zh-CN" altLang="en-US" dirty="0"/>
              <a:t>的</a:t>
            </a:r>
            <a:r>
              <a:rPr lang="zh-CN" altLang="en-US" dirty="0" smtClean="0"/>
              <a:t>线程描述机制</a:t>
            </a:r>
            <a:endParaRPr lang="zh-CN" altLang="en-US" dirty="0"/>
          </a:p>
        </p:txBody>
      </p:sp>
      <p:sp>
        <p:nvSpPr>
          <p:cNvPr id="580611" name="Rectangle 3"/>
          <p:cNvSpPr>
            <a:spLocks noGrp="1" noChangeArrowheads="1"/>
          </p:cNvSpPr>
          <p:nvPr>
            <p:ph type="body" idx="1"/>
          </p:nvPr>
        </p:nvSpPr>
        <p:spPr/>
        <p:txBody>
          <a:bodyPr/>
          <a:lstStyle/>
          <a:p>
            <a:pPr eaLnBrk="1" hangingPunct="1">
              <a:defRPr/>
            </a:pPr>
            <a:r>
              <a:rPr lang="zh-CN" altLang="en-US" dirty="0" smtClean="0"/>
              <a:t>其他多线程操作系统</a:t>
            </a:r>
          </a:p>
          <a:p>
            <a:pPr lvl="1" eaLnBrk="1" hangingPunct="1">
              <a:defRPr/>
            </a:pPr>
            <a:r>
              <a:rPr lang="zh-CN" altLang="en-US" dirty="0" smtClean="0"/>
              <a:t>通过两种数据结构来表示线程和进程：</a:t>
            </a:r>
            <a:r>
              <a:rPr lang="zh-CN" altLang="en-US" dirty="0" smtClean="0">
                <a:solidFill>
                  <a:srgbClr val="FF0000"/>
                </a:solidFill>
              </a:rPr>
              <a:t>进程表项</a:t>
            </a:r>
            <a:r>
              <a:rPr lang="zh-CN" altLang="en-US" dirty="0" smtClean="0"/>
              <a:t>和</a:t>
            </a:r>
            <a:r>
              <a:rPr lang="zh-CN" altLang="en-US" dirty="0" smtClean="0">
                <a:solidFill>
                  <a:srgbClr val="FF0000"/>
                </a:solidFill>
              </a:rPr>
              <a:t>线程表项</a:t>
            </a:r>
            <a:endParaRPr lang="en-US" altLang="zh-CN" dirty="0" smtClean="0"/>
          </a:p>
          <a:p>
            <a:pPr lvl="1" eaLnBrk="1" hangingPunct="1">
              <a:defRPr/>
            </a:pPr>
            <a:r>
              <a:rPr lang="zh-CN" altLang="en-US" dirty="0" smtClean="0"/>
              <a:t>每个进程表项可以指向若干个线程表项，调度器在进程的时间片内再调度线程</a:t>
            </a:r>
          </a:p>
          <a:p>
            <a:pPr eaLnBrk="1" hangingPunct="1">
              <a:defRPr/>
            </a:pPr>
            <a:r>
              <a:rPr lang="en-US" altLang="zh-CN" dirty="0" smtClean="0"/>
              <a:t>Linux</a:t>
            </a:r>
            <a:r>
              <a:rPr lang="zh-CN" altLang="en-US" dirty="0" smtClean="0"/>
              <a:t>系统</a:t>
            </a:r>
            <a:endParaRPr lang="en-US" altLang="zh-CN" dirty="0" smtClean="0"/>
          </a:p>
          <a:p>
            <a:pPr lvl="1" eaLnBrk="1" hangingPunct="1">
              <a:defRPr/>
            </a:pPr>
            <a:r>
              <a:rPr lang="zh-CN" altLang="en-US" dirty="0" smtClean="0"/>
              <a:t>从</a:t>
            </a:r>
            <a:r>
              <a:rPr lang="zh-CN" altLang="en-US" dirty="0"/>
              <a:t>内核角度</a:t>
            </a:r>
            <a:r>
              <a:rPr lang="zh-CN" altLang="en-US" dirty="0" smtClean="0"/>
              <a:t>，没有</a:t>
            </a:r>
            <a:r>
              <a:rPr lang="zh-CN" altLang="en-US" dirty="0"/>
              <a:t>线程概念</a:t>
            </a:r>
            <a:r>
              <a:rPr lang="zh-CN" altLang="en-US" dirty="0" smtClean="0"/>
              <a:t>，所有</a:t>
            </a:r>
            <a:r>
              <a:rPr lang="zh-CN" altLang="en-US" dirty="0"/>
              <a:t>线程当进程来</a:t>
            </a:r>
            <a:r>
              <a:rPr lang="zh-CN" altLang="en-US" dirty="0" smtClean="0"/>
              <a:t>实现</a:t>
            </a:r>
            <a:endParaRPr lang="zh-CN" altLang="en-US" dirty="0"/>
          </a:p>
          <a:p>
            <a:pPr lvl="1" eaLnBrk="1" hangingPunct="1">
              <a:defRPr/>
            </a:pPr>
            <a:r>
              <a:rPr lang="zh-CN" altLang="en-US" dirty="0" smtClean="0"/>
              <a:t>线程被视为与其他进程共享某些资源的进程，都有自己的进程描述符</a:t>
            </a:r>
            <a:r>
              <a:rPr lang="en-US" altLang="zh-CN" dirty="0" err="1" smtClean="0">
                <a:solidFill>
                  <a:srgbClr val="FF0D0D"/>
                </a:solidFill>
              </a:rPr>
              <a:t>task_struct</a:t>
            </a:r>
            <a:endParaRPr lang="en-US" altLang="zh-CN" dirty="0" smtClean="0">
              <a:solidFill>
                <a:srgbClr val="FF0D0D"/>
              </a:solidFill>
            </a:endParaRPr>
          </a:p>
          <a:p>
            <a:pPr lvl="1" eaLnBrk="1" hangingPunct="1">
              <a:defRPr/>
            </a:pPr>
            <a:r>
              <a:rPr lang="zh-CN" altLang="en-US" dirty="0" smtClean="0"/>
              <a:t>内核</a:t>
            </a:r>
            <a:r>
              <a:rPr lang="zh-CN" altLang="en-US" dirty="0"/>
              <a:t>没有</a:t>
            </a:r>
            <a:r>
              <a:rPr lang="zh-CN" altLang="en-US" dirty="0" smtClean="0"/>
              <a:t>针对线程</a:t>
            </a:r>
            <a:r>
              <a:rPr lang="zh-CN" altLang="en-US" dirty="0"/>
              <a:t>的调度算法或</a:t>
            </a:r>
            <a:r>
              <a:rPr lang="zh-CN" altLang="en-US" dirty="0" smtClean="0"/>
              <a:t>数据结构</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dirty="0" smtClean="0"/>
              <a:t>Linux</a:t>
            </a:r>
            <a:r>
              <a:rPr lang="zh-CN" altLang="en-US" dirty="0" smtClean="0"/>
              <a:t>的线程描述机制</a:t>
            </a:r>
            <a:endParaRPr lang="zh-CN" altLang="en-US" dirty="0"/>
          </a:p>
        </p:txBody>
      </p:sp>
      <p:sp>
        <p:nvSpPr>
          <p:cNvPr id="3" name="内容占位符 2"/>
          <p:cNvSpPr>
            <a:spLocks noGrp="1"/>
          </p:cNvSpPr>
          <p:nvPr>
            <p:ph idx="1"/>
          </p:nvPr>
        </p:nvSpPr>
        <p:spPr/>
        <p:txBody>
          <a:bodyPr/>
          <a:lstStyle/>
          <a:p>
            <a:pPr eaLnBrk="1" hangingPunct="1">
              <a:defRPr/>
            </a:pPr>
            <a:r>
              <a:rPr lang="zh-CN" altLang="en-US" dirty="0" smtClean="0"/>
              <a:t>举例（包含两个线程的进程）</a:t>
            </a:r>
          </a:p>
          <a:p>
            <a:pPr lvl="1" eaLnBrk="1" hangingPunct="1">
              <a:defRPr/>
            </a:pPr>
            <a:r>
              <a:rPr lang="zh-CN" altLang="en-US" dirty="0" smtClean="0"/>
              <a:t>对于非</a:t>
            </a:r>
            <a:r>
              <a:rPr lang="en-US" altLang="zh-CN" dirty="0" smtClean="0"/>
              <a:t>Linux</a:t>
            </a:r>
            <a:r>
              <a:rPr lang="zh-CN" altLang="en-US" dirty="0" smtClean="0"/>
              <a:t>系统</a:t>
            </a:r>
            <a:endParaRPr lang="en-US" altLang="zh-CN" dirty="0" smtClean="0"/>
          </a:p>
          <a:p>
            <a:pPr lvl="2" eaLnBrk="1" hangingPunct="1">
              <a:defRPr/>
            </a:pPr>
            <a:r>
              <a:rPr lang="zh-CN" altLang="en-US" dirty="0" smtClean="0"/>
              <a:t>有一个包含</a:t>
            </a:r>
            <a:r>
              <a:rPr lang="zh-CN" altLang="en-US" dirty="0" smtClean="0">
                <a:solidFill>
                  <a:srgbClr val="FF0000"/>
                </a:solidFill>
              </a:rPr>
              <a:t>两个不同线程指针</a:t>
            </a:r>
            <a:r>
              <a:rPr lang="zh-CN" altLang="en-US" dirty="0" smtClean="0"/>
              <a:t>的进程描述符</a:t>
            </a:r>
            <a:endParaRPr lang="en-US" altLang="zh-CN" dirty="0" smtClean="0"/>
          </a:p>
          <a:p>
            <a:pPr lvl="2" eaLnBrk="1" hangingPunct="1">
              <a:defRPr/>
            </a:pPr>
            <a:r>
              <a:rPr lang="zh-CN" altLang="en-US" dirty="0" smtClean="0"/>
              <a:t>每个线程指针描述其独占资源</a:t>
            </a:r>
          </a:p>
          <a:p>
            <a:pPr lvl="1" eaLnBrk="1" hangingPunct="1">
              <a:defRPr/>
            </a:pPr>
            <a:r>
              <a:rPr lang="zh-CN" altLang="en-US" dirty="0" smtClean="0"/>
              <a:t>对于</a:t>
            </a:r>
            <a:r>
              <a:rPr lang="en-US" altLang="zh-CN" dirty="0" smtClean="0"/>
              <a:t>Linux</a:t>
            </a:r>
            <a:r>
              <a:rPr lang="zh-CN" altLang="en-US" dirty="0" smtClean="0"/>
              <a:t>系统</a:t>
            </a:r>
            <a:endParaRPr lang="en-US" altLang="zh-CN" dirty="0" smtClean="0"/>
          </a:p>
          <a:p>
            <a:pPr lvl="2" eaLnBrk="1" hangingPunct="1">
              <a:defRPr/>
            </a:pPr>
            <a:r>
              <a:rPr lang="zh-CN" altLang="en-US" dirty="0" smtClean="0"/>
              <a:t>创建两个进程并分配</a:t>
            </a:r>
            <a:r>
              <a:rPr lang="zh-CN" altLang="en-US" dirty="0" smtClean="0">
                <a:solidFill>
                  <a:srgbClr val="FF0000"/>
                </a:solidFill>
              </a:rPr>
              <a:t>两个普通</a:t>
            </a:r>
            <a:r>
              <a:rPr lang="en-US" altLang="zh-CN" dirty="0" err="1" smtClean="0">
                <a:solidFill>
                  <a:srgbClr val="FF0000"/>
                </a:solidFill>
              </a:rPr>
              <a:t>task_struct</a:t>
            </a:r>
            <a:r>
              <a:rPr lang="zh-CN" altLang="en-US" dirty="0" smtClean="0">
                <a:solidFill>
                  <a:srgbClr val="FF0000"/>
                </a:solidFill>
              </a:rPr>
              <a:t>结构</a:t>
            </a:r>
            <a:endParaRPr lang="en-US" altLang="zh-CN" dirty="0" smtClean="0">
              <a:solidFill>
                <a:srgbClr val="FF0000"/>
              </a:solidFill>
            </a:endParaRPr>
          </a:p>
          <a:p>
            <a:pPr lvl="2" eaLnBrk="1" hangingPunct="1">
              <a:defRPr/>
            </a:pPr>
            <a:r>
              <a:rPr lang="zh-CN" altLang="en-US" dirty="0" smtClean="0"/>
              <a:t>建立两个进程时只要指定它们共享的某些资源</a:t>
            </a:r>
            <a:endParaRPr lang="en-US" altLang="zh-CN" dirty="0" smtClean="0"/>
          </a:p>
          <a:p>
            <a:pPr eaLnBrk="1" hangingPunct="1">
              <a:defRPr/>
            </a:pPr>
            <a:endParaRPr lang="zh-CN" altLang="en-US" dirty="0"/>
          </a:p>
        </p:txBody>
      </p:sp>
      <p:sp>
        <p:nvSpPr>
          <p:cNvPr id="4" name="灯片编号占位符 3"/>
          <p:cNvSpPr>
            <a:spLocks noGrp="1"/>
          </p:cNvSpPr>
          <p:nvPr>
            <p:ph type="sldNum" sz="quarter" idx="10"/>
          </p:nvPr>
        </p:nvSpPr>
        <p:spPr/>
        <p:txBody>
          <a:bodyPr/>
          <a:lstStyle/>
          <a:p>
            <a:pPr>
              <a:defRPr/>
            </a:pPr>
            <a:fld id="{87332B2D-EA21-4A75-9EE8-B91C08254BF0}" type="slidenum">
              <a:rPr lang="en-US" altLang="zh-CN" smtClean="0"/>
              <a:pPr>
                <a:defRPr/>
              </a:pPr>
              <a:t>163</a:t>
            </a:fld>
            <a:endParaRPr lang="en-US" altLang="zh-CN" dirty="0"/>
          </a:p>
        </p:txBody>
      </p:sp>
      <p:sp>
        <p:nvSpPr>
          <p:cNvPr id="8" name="矩形 7"/>
          <p:cNvSpPr/>
          <p:nvPr/>
        </p:nvSpPr>
        <p:spPr>
          <a:xfrm>
            <a:off x="1857375" y="6286500"/>
            <a:ext cx="1471613" cy="369888"/>
          </a:xfrm>
          <a:prstGeom prst="rect">
            <a:avLst/>
          </a:prstGeom>
        </p:spPr>
        <p:txBody>
          <a:bodyPr wrap="none">
            <a:spAutoFit/>
          </a:bodyPr>
          <a:lstStyle/>
          <a:p>
            <a:pPr>
              <a:spcBef>
                <a:spcPct val="20000"/>
              </a:spcBef>
              <a:buClr>
                <a:srgbClr val="FF9900"/>
              </a:buClr>
              <a:buFont typeface="Wingdings" pitchFamily="2" charset="2"/>
              <a:buNone/>
              <a:defRPr/>
            </a:pPr>
            <a:r>
              <a:rPr lang="zh-CN" altLang="en-US" sz="1800" b="1" dirty="0">
                <a:solidFill>
                  <a:srgbClr val="0000FF"/>
                </a:solidFill>
                <a:effectLst>
                  <a:outerShdw blurRad="38100" dist="38100" dir="2700000" algn="tl">
                    <a:srgbClr val="000000">
                      <a:alpha val="43137"/>
                    </a:srgbClr>
                  </a:outerShdw>
                </a:effectLst>
              </a:rPr>
              <a:t>非</a:t>
            </a:r>
            <a:r>
              <a:rPr lang="en-US" altLang="zh-CN" sz="1800" b="1" dirty="0">
                <a:solidFill>
                  <a:srgbClr val="0000FF"/>
                </a:solidFill>
                <a:effectLst>
                  <a:outerShdw blurRad="38100" dist="38100" dir="2700000" algn="tl">
                    <a:srgbClr val="000000">
                      <a:alpha val="43137"/>
                    </a:srgbClr>
                  </a:outerShdw>
                </a:effectLst>
              </a:rPr>
              <a:t>Linux</a:t>
            </a:r>
            <a:r>
              <a:rPr lang="zh-CN" altLang="en-US" sz="1800" b="1" dirty="0">
                <a:solidFill>
                  <a:srgbClr val="0000FF"/>
                </a:solidFill>
                <a:effectLst>
                  <a:outerShdw blurRad="38100" dist="38100" dir="2700000" algn="tl">
                    <a:srgbClr val="000000">
                      <a:alpha val="43137"/>
                    </a:srgbClr>
                  </a:outerShdw>
                </a:effectLst>
              </a:rPr>
              <a:t>系统</a:t>
            </a:r>
          </a:p>
        </p:txBody>
      </p:sp>
      <p:sp>
        <p:nvSpPr>
          <p:cNvPr id="9" name="矩形 8"/>
          <p:cNvSpPr/>
          <p:nvPr/>
        </p:nvSpPr>
        <p:spPr>
          <a:xfrm>
            <a:off x="5500688" y="6286500"/>
            <a:ext cx="1239837" cy="369888"/>
          </a:xfrm>
          <a:prstGeom prst="rect">
            <a:avLst/>
          </a:prstGeom>
        </p:spPr>
        <p:txBody>
          <a:bodyPr wrap="none">
            <a:spAutoFit/>
          </a:bodyPr>
          <a:lstStyle/>
          <a:p>
            <a:pPr>
              <a:spcBef>
                <a:spcPct val="20000"/>
              </a:spcBef>
              <a:buClr>
                <a:srgbClr val="FF9900"/>
              </a:buClr>
              <a:buFont typeface="Wingdings" pitchFamily="2" charset="2"/>
              <a:buNone/>
              <a:defRPr/>
            </a:pPr>
            <a:r>
              <a:rPr lang="en-US" altLang="zh-CN" sz="1800" b="1" dirty="0">
                <a:solidFill>
                  <a:srgbClr val="0000FF"/>
                </a:solidFill>
                <a:effectLst>
                  <a:outerShdw blurRad="38100" dist="38100" dir="2700000" algn="tl">
                    <a:srgbClr val="000000">
                      <a:alpha val="43137"/>
                    </a:srgbClr>
                  </a:outerShdw>
                </a:effectLst>
              </a:rPr>
              <a:t>Linux</a:t>
            </a:r>
            <a:r>
              <a:rPr lang="zh-CN" altLang="en-US" sz="1800" b="1" dirty="0">
                <a:solidFill>
                  <a:srgbClr val="0000FF"/>
                </a:solidFill>
                <a:effectLst>
                  <a:outerShdw blurRad="38100" dist="38100" dir="2700000" algn="tl">
                    <a:srgbClr val="000000">
                      <a:alpha val="43137"/>
                    </a:srgbClr>
                  </a:outerShdw>
                </a:effectLst>
              </a:rPr>
              <a:t>系统</a:t>
            </a:r>
          </a:p>
        </p:txBody>
      </p:sp>
      <p:pic>
        <p:nvPicPr>
          <p:cNvPr id="73735" name="Picture 2"/>
          <p:cNvPicPr>
            <a:picLocks noChangeAspect="1" noChangeArrowheads="1"/>
          </p:cNvPicPr>
          <p:nvPr/>
        </p:nvPicPr>
        <p:blipFill>
          <a:blip r:embed="rId2" cstate="print"/>
          <a:srcRect/>
          <a:stretch>
            <a:fillRect/>
          </a:stretch>
        </p:blipFill>
        <p:spPr bwMode="auto">
          <a:xfrm>
            <a:off x="1714500" y="4429125"/>
            <a:ext cx="2428875" cy="1836738"/>
          </a:xfrm>
          <a:prstGeom prst="rect">
            <a:avLst/>
          </a:prstGeom>
          <a:noFill/>
          <a:ln w="9525">
            <a:noFill/>
            <a:miter lim="800000"/>
            <a:headEnd/>
            <a:tailEnd/>
          </a:ln>
        </p:spPr>
      </p:pic>
      <p:pic>
        <p:nvPicPr>
          <p:cNvPr id="73736" name="Picture 3"/>
          <p:cNvPicPr>
            <a:picLocks noChangeAspect="1" noChangeArrowheads="1"/>
          </p:cNvPicPr>
          <p:nvPr/>
        </p:nvPicPr>
        <p:blipFill>
          <a:blip r:embed="rId3" cstate="print"/>
          <a:srcRect/>
          <a:stretch>
            <a:fillRect/>
          </a:stretch>
        </p:blipFill>
        <p:spPr bwMode="auto">
          <a:xfrm>
            <a:off x="5000625" y="4429125"/>
            <a:ext cx="2533650" cy="2047875"/>
          </a:xfrm>
          <a:prstGeom prst="rect">
            <a:avLst/>
          </a:prstGeom>
          <a:noFill/>
          <a:ln w="9525">
            <a:noFill/>
            <a:miter lim="800000"/>
            <a:headEnd/>
            <a:tailEnd/>
          </a:ln>
        </p:spPr>
      </p:pic>
      <p:sp>
        <p:nvSpPr>
          <p:cNvPr id="10"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dirty="0" smtClean="0"/>
              <a:t>Linux</a:t>
            </a:r>
            <a:r>
              <a:rPr lang="zh-CN" altLang="en-US" dirty="0" smtClean="0"/>
              <a:t>的线程分类</a:t>
            </a:r>
            <a:endParaRPr lang="zh-CN" altLang="en-US" dirty="0"/>
          </a:p>
        </p:txBody>
      </p:sp>
      <p:sp>
        <p:nvSpPr>
          <p:cNvPr id="3" name="内容占位符 2"/>
          <p:cNvSpPr>
            <a:spLocks noGrp="1"/>
          </p:cNvSpPr>
          <p:nvPr>
            <p:ph idx="1"/>
          </p:nvPr>
        </p:nvSpPr>
        <p:spPr/>
        <p:txBody>
          <a:bodyPr/>
          <a:lstStyle/>
          <a:p>
            <a:pPr eaLnBrk="1" hangingPunct="1">
              <a:defRPr/>
            </a:pPr>
            <a:r>
              <a:rPr lang="zh-CN" altLang="en-US" dirty="0" smtClean="0"/>
              <a:t>用户线程</a:t>
            </a:r>
            <a:endParaRPr lang="en-US" altLang="zh-CN" dirty="0" smtClean="0"/>
          </a:p>
          <a:p>
            <a:pPr lvl="1" eaLnBrk="1" hangingPunct="1">
              <a:defRPr/>
            </a:pPr>
            <a:r>
              <a:rPr lang="zh-CN" altLang="en-US" dirty="0" smtClean="0"/>
              <a:t>存在于用户空间中，通过线程库来实现</a:t>
            </a:r>
          </a:p>
          <a:p>
            <a:pPr lvl="1" eaLnBrk="1" hangingPunct="1">
              <a:defRPr/>
            </a:pPr>
            <a:r>
              <a:rPr lang="zh-CN" altLang="en-US" dirty="0" smtClean="0"/>
              <a:t>线程创建和调度都在用户空间进行，以进程为单位调度</a:t>
            </a:r>
          </a:p>
          <a:p>
            <a:pPr lvl="1" eaLnBrk="1" hangingPunct="1">
              <a:buSzPct val="90000"/>
              <a:defRPr/>
            </a:pPr>
            <a:r>
              <a:rPr lang="zh-CN" altLang="en-US" dirty="0" smtClean="0"/>
              <a:t>特点</a:t>
            </a:r>
          </a:p>
          <a:p>
            <a:pPr lvl="2" eaLnBrk="1" hangingPunct="1">
              <a:buSzPct val="90000"/>
              <a:defRPr/>
            </a:pPr>
            <a:r>
              <a:rPr lang="zh-CN" altLang="en-US" dirty="0" smtClean="0"/>
              <a:t>同一进程内的线程切换不需要转换到内核</a:t>
            </a:r>
          </a:p>
          <a:p>
            <a:pPr lvl="2" eaLnBrk="1" hangingPunct="1">
              <a:buSzPct val="90000"/>
              <a:defRPr/>
            </a:pPr>
            <a:r>
              <a:rPr lang="zh-CN" altLang="en-US" dirty="0" smtClean="0"/>
              <a:t>系统调度阻塞问题，不能充分利用多处理器</a:t>
            </a:r>
            <a:endParaRPr lang="en-US" altLang="zh-CN" dirty="0" smtClean="0"/>
          </a:p>
          <a:p>
            <a:pPr eaLnBrk="1" hangingPunct="1">
              <a:lnSpc>
                <a:spcPct val="90000"/>
              </a:lnSpc>
              <a:defRPr/>
            </a:pPr>
            <a:r>
              <a:rPr lang="zh-CN" altLang="en-US" dirty="0" smtClean="0"/>
              <a:t>内核线程</a:t>
            </a:r>
            <a:endParaRPr lang="en-US" altLang="zh-CN" dirty="0" smtClean="0"/>
          </a:p>
          <a:p>
            <a:pPr lvl="1" eaLnBrk="1" hangingPunct="1">
              <a:lnSpc>
                <a:spcPct val="90000"/>
              </a:lnSpc>
              <a:defRPr/>
            </a:pPr>
            <a:r>
              <a:rPr lang="zh-CN" altLang="en-US" dirty="0" smtClean="0"/>
              <a:t>在内核空间内执行线程的创建、调度和管理</a:t>
            </a:r>
          </a:p>
          <a:p>
            <a:pPr lvl="1" eaLnBrk="1" hangingPunct="1">
              <a:lnSpc>
                <a:spcPct val="90000"/>
              </a:lnSpc>
              <a:defRPr/>
            </a:pPr>
            <a:r>
              <a:rPr lang="zh-CN" altLang="en-US" dirty="0" smtClean="0"/>
              <a:t>内核线程的创建和管理慢于用户线程的创建和管理</a:t>
            </a:r>
          </a:p>
          <a:p>
            <a:pPr lvl="1" eaLnBrk="1" hangingPunct="1">
              <a:lnSpc>
                <a:spcPct val="90000"/>
              </a:lnSpc>
              <a:defRPr/>
            </a:pPr>
            <a:r>
              <a:rPr lang="zh-CN" altLang="en-US" dirty="0" smtClean="0"/>
              <a:t>特点</a:t>
            </a:r>
          </a:p>
          <a:p>
            <a:pPr lvl="2" eaLnBrk="1" hangingPunct="1">
              <a:lnSpc>
                <a:spcPct val="90000"/>
              </a:lnSpc>
              <a:defRPr/>
            </a:pPr>
            <a:r>
              <a:rPr lang="zh-CN" altLang="en-US" dirty="0" smtClean="0"/>
              <a:t>支持多处理器，支持用户进程中的多线程、内核线程切换的速度快</a:t>
            </a:r>
          </a:p>
          <a:p>
            <a:pPr lvl="2" eaLnBrk="1" hangingPunct="1">
              <a:spcBef>
                <a:spcPct val="0"/>
              </a:spcBef>
              <a:buSzPct val="90000"/>
              <a:defRPr/>
            </a:pPr>
            <a:r>
              <a:rPr lang="zh-CN" altLang="en-US" dirty="0" smtClean="0"/>
              <a:t>对用户的线程切换来说，系统开销大</a:t>
            </a:r>
            <a:endParaRPr lang="zh-CN" altLang="en-US" dirty="0"/>
          </a:p>
        </p:txBody>
      </p:sp>
      <p:sp>
        <p:nvSpPr>
          <p:cNvPr id="4" name="灯片编号占位符 3"/>
          <p:cNvSpPr>
            <a:spLocks noGrp="1"/>
          </p:cNvSpPr>
          <p:nvPr>
            <p:ph type="sldNum" sz="quarter" idx="10"/>
          </p:nvPr>
        </p:nvSpPr>
        <p:spPr/>
        <p:txBody>
          <a:bodyPr/>
          <a:lstStyle/>
          <a:p>
            <a:pPr>
              <a:defRPr/>
            </a:pPr>
            <a:fld id="{FBE50C60-DB5F-42EC-B23D-3654CE250941}" type="slidenum">
              <a:rPr lang="en-US" altLang="zh-CN" smtClean="0"/>
              <a:pPr>
                <a:defRPr/>
              </a:pPr>
              <a:t>164</a:t>
            </a:fld>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932F2135-808C-47E6-9BFF-F146373B7093}" type="slidenum">
              <a:rPr lang="en-US" altLang="zh-CN"/>
              <a:pPr>
                <a:defRPr/>
              </a:pPr>
              <a:t>165</a:t>
            </a:fld>
            <a:endParaRPr lang="en-US" altLang="zh-CN"/>
          </a:p>
        </p:txBody>
      </p:sp>
      <p:sp>
        <p:nvSpPr>
          <p:cNvPr id="646146" name="Rectangle 2"/>
          <p:cNvSpPr>
            <a:spLocks noGrp="1" noChangeArrowheads="1"/>
          </p:cNvSpPr>
          <p:nvPr>
            <p:ph type="title"/>
          </p:nvPr>
        </p:nvSpPr>
        <p:spPr/>
        <p:txBody>
          <a:bodyPr/>
          <a:lstStyle/>
          <a:p>
            <a:pPr eaLnBrk="1" hangingPunct="1">
              <a:defRPr/>
            </a:pPr>
            <a:r>
              <a:rPr lang="en-US" altLang="zh-CN" dirty="0"/>
              <a:t>Linux</a:t>
            </a:r>
            <a:r>
              <a:rPr lang="zh-CN" altLang="en-US" dirty="0" smtClean="0"/>
              <a:t>线程的创建</a:t>
            </a:r>
            <a:endParaRPr lang="zh-CN" altLang="en-US" dirty="0"/>
          </a:p>
        </p:txBody>
      </p:sp>
      <p:sp>
        <p:nvSpPr>
          <p:cNvPr id="646147" name="Rectangle 3"/>
          <p:cNvSpPr>
            <a:spLocks noGrp="1" noChangeArrowheads="1"/>
          </p:cNvSpPr>
          <p:nvPr>
            <p:ph type="body" idx="1"/>
          </p:nvPr>
        </p:nvSpPr>
        <p:spPr/>
        <p:txBody>
          <a:bodyPr/>
          <a:lstStyle/>
          <a:p>
            <a:pPr eaLnBrk="1" hangingPunct="1">
              <a:defRPr/>
            </a:pPr>
            <a:r>
              <a:rPr lang="zh-CN" altLang="en-US" dirty="0"/>
              <a:t>函数调用形式</a:t>
            </a:r>
          </a:p>
          <a:p>
            <a:pPr lvl="1" eaLnBrk="1" hangingPunct="1">
              <a:defRPr/>
            </a:pPr>
            <a:r>
              <a:rPr lang="en-US" altLang="zh-CN" sz="2200" dirty="0" err="1"/>
              <a:t>int</a:t>
            </a:r>
            <a:r>
              <a:rPr lang="en-US" altLang="zh-CN" sz="2200" dirty="0"/>
              <a:t> clone(</a:t>
            </a:r>
            <a:r>
              <a:rPr lang="en-US" altLang="zh-CN" sz="2200" dirty="0" err="1">
                <a:solidFill>
                  <a:srgbClr val="FF0000"/>
                </a:solidFill>
              </a:rPr>
              <a:t>int</a:t>
            </a:r>
            <a:r>
              <a:rPr lang="en-US" altLang="zh-CN" sz="2200" dirty="0">
                <a:solidFill>
                  <a:srgbClr val="FF0000"/>
                </a:solidFill>
              </a:rPr>
              <a:t> (*fn)(void * </a:t>
            </a:r>
            <a:r>
              <a:rPr lang="en-US" altLang="zh-CN" sz="2200" dirty="0" err="1">
                <a:solidFill>
                  <a:srgbClr val="FF0000"/>
                </a:solidFill>
              </a:rPr>
              <a:t>arg</a:t>
            </a:r>
            <a:r>
              <a:rPr lang="en-US" altLang="zh-CN" sz="2200" dirty="0">
                <a:solidFill>
                  <a:srgbClr val="FF0000"/>
                </a:solidFill>
              </a:rPr>
              <a:t>)</a:t>
            </a:r>
            <a:r>
              <a:rPr lang="en-US" altLang="zh-CN" sz="2200" dirty="0"/>
              <a:t>, void *stack, </a:t>
            </a:r>
            <a:r>
              <a:rPr lang="en-US" altLang="zh-CN" sz="2200" dirty="0" err="1"/>
              <a:t>int</a:t>
            </a:r>
            <a:r>
              <a:rPr lang="en-US" altLang="zh-CN" sz="2200" dirty="0"/>
              <a:t> flags, </a:t>
            </a:r>
            <a:r>
              <a:rPr lang="en-US" altLang="zh-CN" sz="2200" dirty="0">
                <a:solidFill>
                  <a:srgbClr val="FF0000"/>
                </a:solidFill>
              </a:rPr>
              <a:t>void * </a:t>
            </a:r>
            <a:r>
              <a:rPr lang="en-US" altLang="zh-CN" sz="2200" dirty="0" err="1">
                <a:solidFill>
                  <a:srgbClr val="FF0000"/>
                </a:solidFill>
              </a:rPr>
              <a:t>arg</a:t>
            </a:r>
            <a:r>
              <a:rPr lang="en-US" altLang="zh-CN" sz="2200" dirty="0"/>
              <a:t>); </a:t>
            </a:r>
          </a:p>
          <a:p>
            <a:pPr lvl="1" eaLnBrk="1" hangingPunct="1">
              <a:defRPr/>
            </a:pPr>
            <a:r>
              <a:rPr lang="en-US" altLang="zh-CN" sz="2200" dirty="0" err="1"/>
              <a:t>int</a:t>
            </a:r>
            <a:r>
              <a:rPr lang="en-US" altLang="zh-CN" sz="2200" dirty="0"/>
              <a:t> </a:t>
            </a:r>
            <a:r>
              <a:rPr lang="en-US" altLang="zh-CN" sz="2200" dirty="0" err="1"/>
              <a:t>pthread_create</a:t>
            </a:r>
            <a:r>
              <a:rPr lang="en-US" altLang="zh-CN" sz="2200" dirty="0"/>
              <a:t>(</a:t>
            </a:r>
            <a:r>
              <a:rPr lang="en-US" altLang="zh-CN" sz="2200" dirty="0" err="1"/>
              <a:t>pthread_t</a:t>
            </a:r>
            <a:r>
              <a:rPr lang="en-US" altLang="zh-CN" sz="2200" dirty="0"/>
              <a:t> *restrict </a:t>
            </a:r>
            <a:r>
              <a:rPr lang="en-US" altLang="zh-CN" sz="2200" dirty="0" err="1"/>
              <a:t>tidp</a:t>
            </a:r>
            <a:r>
              <a:rPr lang="en-US" altLang="zh-CN" sz="2200" dirty="0"/>
              <a:t>, const </a:t>
            </a:r>
            <a:r>
              <a:rPr lang="en-US" altLang="zh-CN" sz="2200" dirty="0" err="1"/>
              <a:t>pthread_attr_t</a:t>
            </a:r>
            <a:r>
              <a:rPr lang="en-US" altLang="zh-CN" sz="2200" dirty="0"/>
              <a:t> *restrict </a:t>
            </a:r>
            <a:r>
              <a:rPr lang="en-US" altLang="zh-CN" sz="2200" dirty="0" err="1"/>
              <a:t>attr</a:t>
            </a:r>
            <a:r>
              <a:rPr lang="en-US" altLang="zh-CN" sz="2200" dirty="0"/>
              <a:t>, </a:t>
            </a:r>
            <a:r>
              <a:rPr lang="en-US" altLang="zh-CN" sz="2200" dirty="0">
                <a:solidFill>
                  <a:srgbClr val="FF0000"/>
                </a:solidFill>
              </a:rPr>
              <a:t>void *(*</a:t>
            </a:r>
            <a:r>
              <a:rPr lang="en-US" altLang="zh-CN" sz="2200" dirty="0" err="1">
                <a:solidFill>
                  <a:srgbClr val="FF0000"/>
                </a:solidFill>
              </a:rPr>
              <a:t>start_rtn</a:t>
            </a:r>
            <a:r>
              <a:rPr lang="en-US" altLang="zh-CN" sz="2200" dirty="0">
                <a:solidFill>
                  <a:srgbClr val="FF0000"/>
                </a:solidFill>
              </a:rPr>
              <a:t>)(void)</a:t>
            </a:r>
            <a:r>
              <a:rPr lang="en-US" altLang="zh-CN" sz="2200" dirty="0"/>
              <a:t>, </a:t>
            </a:r>
            <a:r>
              <a:rPr lang="en-US" altLang="zh-CN" sz="2200" dirty="0">
                <a:solidFill>
                  <a:srgbClr val="FF0000"/>
                </a:solidFill>
              </a:rPr>
              <a:t>void *restrict </a:t>
            </a:r>
            <a:r>
              <a:rPr lang="en-US" altLang="zh-CN" sz="2200" dirty="0" err="1">
                <a:solidFill>
                  <a:srgbClr val="FF0000"/>
                </a:solidFill>
              </a:rPr>
              <a:t>arg</a:t>
            </a:r>
            <a:r>
              <a:rPr lang="en-US" altLang="zh-CN" sz="2200" dirty="0"/>
              <a:t>);</a:t>
            </a:r>
          </a:p>
          <a:p>
            <a:pPr lvl="2" eaLnBrk="1" hangingPunct="1">
              <a:defRPr/>
            </a:pPr>
            <a:r>
              <a:rPr lang="en-US" altLang="zh-CN" sz="2000" dirty="0" err="1"/>
              <a:t>tidp</a:t>
            </a:r>
            <a:r>
              <a:rPr lang="en-US" altLang="zh-CN" sz="2000" dirty="0"/>
              <a:t>:</a:t>
            </a:r>
            <a:r>
              <a:rPr lang="zh-CN" altLang="en-US" sz="2000" dirty="0"/>
              <a:t>新线程的线程描述表指针</a:t>
            </a:r>
          </a:p>
          <a:p>
            <a:pPr lvl="2" eaLnBrk="1" hangingPunct="1">
              <a:defRPr/>
            </a:pPr>
            <a:r>
              <a:rPr lang="en-US" altLang="zh-CN" sz="2000" dirty="0" err="1"/>
              <a:t>attr</a:t>
            </a:r>
            <a:r>
              <a:rPr lang="en-US" altLang="zh-CN" sz="2000" dirty="0"/>
              <a:t>:</a:t>
            </a:r>
            <a:r>
              <a:rPr lang="zh-CN" altLang="en-US" sz="2000" dirty="0"/>
              <a:t>为新线程定义不同属性</a:t>
            </a:r>
            <a:r>
              <a:rPr lang="en-US" altLang="zh-CN" sz="2000" dirty="0"/>
              <a:t>(</a:t>
            </a:r>
            <a:r>
              <a:rPr lang="zh-CN" altLang="en-US" sz="2000" dirty="0"/>
              <a:t>如栈尺寸</a:t>
            </a:r>
            <a:r>
              <a:rPr lang="en-US" altLang="zh-CN" sz="2000" dirty="0"/>
              <a:t>)</a:t>
            </a:r>
            <a:r>
              <a:rPr lang="zh-CN" altLang="en-US" sz="2000" dirty="0"/>
              <a:t>默认为</a:t>
            </a:r>
            <a:r>
              <a:rPr lang="en-US" altLang="zh-CN" sz="2000" dirty="0"/>
              <a:t>NULL</a:t>
            </a:r>
          </a:p>
          <a:p>
            <a:pPr lvl="2" eaLnBrk="1" hangingPunct="1">
              <a:defRPr/>
            </a:pPr>
            <a:r>
              <a:rPr lang="zh-CN" altLang="en-US" sz="2000" dirty="0"/>
              <a:t>第三个和第四个参数指定执行的函数</a:t>
            </a:r>
            <a:r>
              <a:rPr lang="en-US" altLang="zh-CN" sz="2000" dirty="0" err="1" smtClean="0"/>
              <a:t>start_rtn</a:t>
            </a:r>
            <a:r>
              <a:rPr lang="zh-CN" altLang="en-US" sz="2000" dirty="0" smtClean="0"/>
              <a:t>和</a:t>
            </a:r>
            <a:r>
              <a:rPr lang="zh-CN" altLang="en-US" sz="2000" dirty="0"/>
              <a:t>传递给函数的参数</a:t>
            </a:r>
            <a:r>
              <a:rPr lang="en-US" altLang="zh-CN" sz="2000" dirty="0" err="1"/>
              <a:t>arg</a:t>
            </a:r>
            <a:endParaRPr lang="en-US" altLang="zh-CN" sz="2000" dirty="0"/>
          </a:p>
          <a:p>
            <a:pPr eaLnBrk="1" hangingPunct="1">
              <a:defRPr/>
            </a:pPr>
            <a:r>
              <a:rPr lang="zh-CN" altLang="en-US" sz="2400" dirty="0"/>
              <a:t>两者区别</a:t>
            </a:r>
          </a:p>
          <a:p>
            <a:pPr lvl="1" eaLnBrk="1" hangingPunct="1">
              <a:defRPr/>
            </a:pPr>
            <a:r>
              <a:rPr lang="en-US" altLang="zh-CN" sz="2200" dirty="0"/>
              <a:t>clone()</a:t>
            </a:r>
            <a:r>
              <a:rPr lang="zh-CN" altLang="en-US" sz="2200" dirty="0" smtClean="0"/>
              <a:t>创建内核</a:t>
            </a:r>
            <a:r>
              <a:rPr lang="zh-CN" altLang="en-US" sz="2200" dirty="0"/>
              <a:t>支持的用户线程，对</a:t>
            </a:r>
            <a:r>
              <a:rPr lang="zh-CN" altLang="en-US" sz="2200" dirty="0" smtClean="0"/>
              <a:t>内核可见且</a:t>
            </a:r>
            <a:r>
              <a:rPr lang="zh-CN" altLang="en-US" sz="2200" dirty="0"/>
              <a:t>由内核</a:t>
            </a:r>
            <a:r>
              <a:rPr lang="zh-CN" altLang="en-US" sz="2200" dirty="0" smtClean="0"/>
              <a:t>调度</a:t>
            </a:r>
            <a:endParaRPr lang="zh-CN" altLang="en-US" sz="2200" dirty="0"/>
          </a:p>
          <a:p>
            <a:pPr lvl="1" eaLnBrk="1" hangingPunct="1">
              <a:defRPr/>
            </a:pPr>
            <a:r>
              <a:rPr lang="en-US" altLang="zh-CN" sz="2200" dirty="0" err="1" smtClean="0"/>
              <a:t>pthread_create</a:t>
            </a:r>
            <a:r>
              <a:rPr lang="en-US" altLang="zh-CN" sz="2200" dirty="0" smtClean="0"/>
              <a:t>()</a:t>
            </a:r>
            <a:r>
              <a:rPr lang="zh-CN" altLang="en-US" sz="2200" dirty="0" smtClean="0"/>
              <a:t>由基于</a:t>
            </a:r>
            <a:r>
              <a:rPr lang="en-US" altLang="zh-CN" sz="2200" dirty="0" smtClean="0"/>
              <a:t>POSIX</a:t>
            </a:r>
            <a:r>
              <a:rPr lang="zh-CN" altLang="en-US" sz="2200" dirty="0" smtClean="0"/>
              <a:t>标准的线程库创建的用户线程</a:t>
            </a:r>
            <a:endParaRPr lang="en-US" altLang="zh-CN" sz="2200" dirty="0" smtClean="0"/>
          </a:p>
          <a:p>
            <a:pPr lvl="2" eaLnBrk="1" hangingPunct="1">
              <a:defRPr/>
            </a:pPr>
            <a:r>
              <a:rPr lang="zh-CN" altLang="en-US" sz="2000" dirty="0" smtClean="0"/>
              <a:t>但在</a:t>
            </a:r>
            <a:r>
              <a:rPr lang="en-US" altLang="zh-CN" sz="2000" dirty="0" smtClean="0"/>
              <a:t>Linux</a:t>
            </a:r>
            <a:r>
              <a:rPr lang="zh-CN" altLang="en-US" sz="2000" dirty="0" smtClean="0"/>
              <a:t>里，</a:t>
            </a:r>
            <a:r>
              <a:rPr lang="en-US" altLang="zh-CN" sz="2000" dirty="0" smtClean="0"/>
              <a:t> </a:t>
            </a:r>
            <a:r>
              <a:rPr lang="en-US" altLang="zh-CN" sz="2000" dirty="0" err="1" smtClean="0"/>
              <a:t>pthread_create</a:t>
            </a:r>
            <a:r>
              <a:rPr lang="en-US" altLang="zh-CN" sz="2000" dirty="0" smtClean="0"/>
              <a:t>()</a:t>
            </a:r>
            <a:r>
              <a:rPr lang="zh-CN" altLang="en-US" sz="2000" dirty="0" smtClean="0"/>
              <a:t>最终调用</a:t>
            </a:r>
            <a:r>
              <a:rPr lang="en-US" altLang="zh-CN" sz="2000" dirty="0" smtClean="0"/>
              <a:t>clone()</a:t>
            </a:r>
            <a:r>
              <a:rPr lang="zh-CN" altLang="en-US" sz="2000" dirty="0" smtClean="0"/>
              <a:t>实现</a:t>
            </a:r>
            <a:endParaRPr lang="en-US" altLang="zh-CN"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F9AF9A7E-C7A6-45FA-BD5B-74AB9769250D}" type="slidenum">
              <a:rPr lang="en-US" altLang="zh-CN"/>
              <a:pPr>
                <a:defRPr/>
              </a:pPr>
              <a:t>166</a:t>
            </a:fld>
            <a:endParaRPr lang="en-US" altLang="zh-CN"/>
          </a:p>
        </p:txBody>
      </p:sp>
      <p:sp>
        <p:nvSpPr>
          <p:cNvPr id="584706" name="Rectangle 2"/>
          <p:cNvSpPr>
            <a:spLocks noGrp="1" noChangeArrowheads="1"/>
          </p:cNvSpPr>
          <p:nvPr>
            <p:ph type="title"/>
          </p:nvPr>
        </p:nvSpPr>
        <p:spPr/>
        <p:txBody>
          <a:bodyPr/>
          <a:lstStyle/>
          <a:p>
            <a:pPr eaLnBrk="1" hangingPunct="1">
              <a:defRPr/>
            </a:pPr>
            <a:r>
              <a:rPr lang="en-US" altLang="zh-CN"/>
              <a:t>Linux</a:t>
            </a:r>
            <a:r>
              <a:rPr lang="zh-CN" altLang="en-US"/>
              <a:t>内核线程</a:t>
            </a:r>
          </a:p>
        </p:txBody>
      </p:sp>
      <p:sp>
        <p:nvSpPr>
          <p:cNvPr id="584707" name="Rectangle 3"/>
          <p:cNvSpPr>
            <a:spLocks noGrp="1" noChangeArrowheads="1"/>
          </p:cNvSpPr>
          <p:nvPr>
            <p:ph type="body" idx="1"/>
          </p:nvPr>
        </p:nvSpPr>
        <p:spPr>
          <a:xfrm>
            <a:off x="611188" y="1268413"/>
            <a:ext cx="8532812" cy="5589587"/>
          </a:xfrm>
        </p:spPr>
        <p:txBody>
          <a:bodyPr/>
          <a:lstStyle/>
          <a:p>
            <a:pPr eaLnBrk="1" hangingPunct="1">
              <a:defRPr/>
            </a:pPr>
            <a:r>
              <a:rPr lang="zh-CN" altLang="en-US" dirty="0"/>
              <a:t>独立运行在内核空间的标准进程，支持内核在后台执行一些</a:t>
            </a:r>
            <a:r>
              <a:rPr lang="zh-CN" altLang="en-US" dirty="0" smtClean="0"/>
              <a:t>操作</a:t>
            </a:r>
            <a:endParaRPr lang="zh-CN" altLang="en-US" dirty="0"/>
          </a:p>
          <a:p>
            <a:pPr lvl="1" eaLnBrk="1" hangingPunct="1">
              <a:defRPr/>
            </a:pPr>
            <a:r>
              <a:rPr lang="zh-CN" altLang="en-US" dirty="0"/>
              <a:t>刷新磁盘高速缓存</a:t>
            </a:r>
          </a:p>
          <a:p>
            <a:pPr lvl="1" eaLnBrk="1" hangingPunct="1">
              <a:defRPr/>
            </a:pPr>
            <a:r>
              <a:rPr lang="zh-CN" altLang="en-US" dirty="0"/>
              <a:t>交换出不用的页框</a:t>
            </a:r>
          </a:p>
          <a:p>
            <a:pPr lvl="1" eaLnBrk="1" hangingPunct="1">
              <a:defRPr/>
            </a:pPr>
            <a:r>
              <a:rPr lang="zh-CN" altLang="en-US" dirty="0"/>
              <a:t>维护网络链接等待</a:t>
            </a:r>
          </a:p>
          <a:p>
            <a:pPr eaLnBrk="1" hangingPunct="1">
              <a:defRPr/>
            </a:pPr>
            <a:r>
              <a:rPr lang="zh-CN" altLang="en-US" dirty="0"/>
              <a:t>与普通进程的区别</a:t>
            </a:r>
          </a:p>
          <a:p>
            <a:pPr lvl="1" eaLnBrk="1" hangingPunct="1">
              <a:defRPr/>
            </a:pPr>
            <a:r>
              <a:rPr lang="zh-CN" altLang="en-US" dirty="0"/>
              <a:t>只运行在内核态，内核线程没有独立的地址空间（</a:t>
            </a:r>
            <a:r>
              <a:rPr lang="en-US" altLang="zh-CN" dirty="0">
                <a:solidFill>
                  <a:srgbClr val="FF0000"/>
                </a:solidFill>
              </a:rPr>
              <a:t>mm</a:t>
            </a:r>
            <a:r>
              <a:rPr lang="zh-CN" altLang="en-US" dirty="0">
                <a:solidFill>
                  <a:srgbClr val="FF0000"/>
                </a:solidFill>
              </a:rPr>
              <a:t>指针被设置为</a:t>
            </a:r>
            <a:r>
              <a:rPr lang="en-US" altLang="zh-CN" dirty="0">
                <a:solidFill>
                  <a:srgbClr val="FF0000"/>
                </a:solidFill>
              </a:rPr>
              <a:t>NULL</a:t>
            </a:r>
            <a:r>
              <a:rPr lang="zh-CN" altLang="en-US" dirty="0"/>
              <a:t>）</a:t>
            </a:r>
          </a:p>
          <a:p>
            <a:pPr lvl="1" eaLnBrk="1" hangingPunct="1">
              <a:defRPr/>
            </a:pPr>
            <a:r>
              <a:rPr lang="zh-CN" altLang="en-US" dirty="0"/>
              <a:t>每个内核线程执行一个</a:t>
            </a:r>
            <a:r>
              <a:rPr lang="zh-CN" altLang="en-US" dirty="0" smtClean="0">
                <a:solidFill>
                  <a:srgbClr val="FF0000"/>
                </a:solidFill>
              </a:rPr>
              <a:t>单独的</a:t>
            </a:r>
            <a:r>
              <a:rPr lang="zh-CN" altLang="en-US" dirty="0">
                <a:solidFill>
                  <a:srgbClr val="FF0000"/>
                </a:solidFill>
              </a:rPr>
              <a:t>内核函数</a:t>
            </a:r>
          </a:p>
          <a:p>
            <a:pPr lvl="1" eaLnBrk="1" hangingPunct="1">
              <a:defRPr/>
            </a:pPr>
            <a:r>
              <a:rPr lang="zh-CN" altLang="en-US" dirty="0"/>
              <a:t>只使用大于</a:t>
            </a:r>
            <a:r>
              <a:rPr lang="en-US" altLang="zh-CN" dirty="0"/>
              <a:t>PAGE_OFFSET</a:t>
            </a:r>
            <a:r>
              <a:rPr lang="zh-CN" altLang="en-US" dirty="0"/>
              <a:t>的线性地址空间</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514A3EE-82F9-445E-BC2C-EAF7DD5A9ADF}" type="slidenum">
              <a:rPr lang="en-US" altLang="zh-CN"/>
              <a:pPr>
                <a:defRPr/>
              </a:pPr>
              <a:t>167</a:t>
            </a:fld>
            <a:endParaRPr lang="en-US" altLang="zh-CN"/>
          </a:p>
        </p:txBody>
      </p:sp>
      <p:sp>
        <p:nvSpPr>
          <p:cNvPr id="585730" name="Rectangle 2"/>
          <p:cNvSpPr>
            <a:spLocks noGrp="1" noChangeArrowheads="1"/>
          </p:cNvSpPr>
          <p:nvPr>
            <p:ph type="title"/>
          </p:nvPr>
        </p:nvSpPr>
        <p:spPr/>
        <p:txBody>
          <a:bodyPr/>
          <a:lstStyle/>
          <a:p>
            <a:pPr eaLnBrk="1" hangingPunct="1">
              <a:defRPr/>
            </a:pPr>
            <a:r>
              <a:rPr lang="en-US" altLang="zh-CN"/>
              <a:t>Linux</a:t>
            </a:r>
            <a:r>
              <a:rPr lang="zh-CN" altLang="en-US"/>
              <a:t>内核线程的创建</a:t>
            </a:r>
          </a:p>
        </p:txBody>
      </p:sp>
      <p:sp>
        <p:nvSpPr>
          <p:cNvPr id="585731" name="Rectangle 3"/>
          <p:cNvSpPr>
            <a:spLocks noGrp="1" noChangeArrowheads="1"/>
          </p:cNvSpPr>
          <p:nvPr>
            <p:ph type="body" idx="1"/>
          </p:nvPr>
        </p:nvSpPr>
        <p:spPr/>
        <p:txBody>
          <a:bodyPr/>
          <a:lstStyle/>
          <a:p>
            <a:pPr eaLnBrk="1" hangingPunct="1">
              <a:defRPr/>
            </a:pPr>
            <a:r>
              <a:rPr lang="zh-CN" altLang="en-US" dirty="0"/>
              <a:t>只能由其他内核线程来创建</a:t>
            </a:r>
          </a:p>
          <a:p>
            <a:pPr eaLnBrk="1" hangingPunct="1">
              <a:defRPr/>
            </a:pPr>
            <a:r>
              <a:rPr lang="zh-CN" altLang="en-US" dirty="0" smtClean="0"/>
              <a:t>函数原型</a:t>
            </a:r>
            <a:endParaRPr lang="en-US" altLang="zh-CN" dirty="0" smtClean="0"/>
          </a:p>
          <a:p>
            <a:pPr lvl="1" eaLnBrk="1" hangingPunct="1">
              <a:defRPr/>
            </a:pPr>
            <a:r>
              <a:rPr lang="en-US" altLang="zh-CN" dirty="0" err="1" smtClean="0"/>
              <a:t>int</a:t>
            </a:r>
            <a:r>
              <a:rPr lang="en-US" altLang="zh-CN" dirty="0" smtClean="0"/>
              <a:t> </a:t>
            </a:r>
            <a:r>
              <a:rPr lang="en-US" altLang="zh-CN" dirty="0" err="1"/>
              <a:t>kernel_thread</a:t>
            </a:r>
            <a:r>
              <a:rPr lang="en-US" altLang="zh-CN" dirty="0"/>
              <a:t>(</a:t>
            </a:r>
            <a:r>
              <a:rPr lang="en-US" altLang="zh-CN" dirty="0" err="1"/>
              <a:t>int</a:t>
            </a:r>
            <a:r>
              <a:rPr lang="en-US" altLang="zh-CN" dirty="0"/>
              <a:t> (*fn) (void *), void *</a:t>
            </a:r>
            <a:r>
              <a:rPr lang="en-US" altLang="zh-CN" dirty="0" err="1"/>
              <a:t>arg</a:t>
            </a:r>
            <a:r>
              <a:rPr lang="en-US" altLang="zh-CN" dirty="0"/>
              <a:t>, unsigned long </a:t>
            </a:r>
            <a:r>
              <a:rPr lang="en-US" altLang="zh-CN" dirty="0">
                <a:solidFill>
                  <a:srgbClr val="FF0000"/>
                </a:solidFill>
              </a:rPr>
              <a:t>flags</a:t>
            </a:r>
            <a:r>
              <a:rPr lang="en-US" altLang="zh-CN" dirty="0"/>
              <a:t>)</a:t>
            </a:r>
          </a:p>
          <a:p>
            <a:pPr lvl="1" eaLnBrk="1" hangingPunct="1">
              <a:defRPr/>
            </a:pPr>
            <a:r>
              <a:rPr lang="zh-CN" altLang="en-US" dirty="0" smtClean="0"/>
              <a:t>说明</a:t>
            </a:r>
            <a:endParaRPr lang="en-US" altLang="zh-CN" dirty="0" smtClean="0"/>
          </a:p>
          <a:p>
            <a:pPr lvl="2" eaLnBrk="1" hangingPunct="1">
              <a:defRPr/>
            </a:pPr>
            <a:r>
              <a:rPr lang="zh-CN" altLang="en-US" dirty="0" smtClean="0"/>
              <a:t>函数</a:t>
            </a:r>
            <a:r>
              <a:rPr lang="zh-CN" altLang="en-US" dirty="0"/>
              <a:t>返回时，父线程退出，并返回一个指向子线程</a:t>
            </a:r>
            <a:r>
              <a:rPr lang="en-US" altLang="zh-CN" dirty="0" err="1"/>
              <a:t>task_struct</a:t>
            </a:r>
            <a:r>
              <a:rPr lang="zh-CN" altLang="en-US" dirty="0"/>
              <a:t>的</a:t>
            </a:r>
            <a:r>
              <a:rPr lang="zh-CN" altLang="en-US" dirty="0" smtClean="0"/>
              <a:t>指针</a:t>
            </a:r>
            <a:endParaRPr lang="zh-CN" altLang="en-US" dirty="0"/>
          </a:p>
          <a:p>
            <a:pPr lvl="2" eaLnBrk="1" hangingPunct="1">
              <a:defRPr/>
            </a:pPr>
            <a:r>
              <a:rPr lang="zh-CN" altLang="en-US" dirty="0"/>
              <a:t>子线程执行</a:t>
            </a:r>
            <a:r>
              <a:rPr lang="en-US" altLang="zh-CN" dirty="0"/>
              <a:t>fn</a:t>
            </a:r>
            <a:r>
              <a:rPr lang="zh-CN" altLang="en-US" dirty="0"/>
              <a:t>指向的函数，</a:t>
            </a:r>
            <a:r>
              <a:rPr lang="en-US" altLang="zh-CN" dirty="0" err="1"/>
              <a:t>arg</a:t>
            </a:r>
            <a:r>
              <a:rPr lang="zh-CN" altLang="en-US" dirty="0"/>
              <a:t>是运行时所需的</a:t>
            </a:r>
            <a:r>
              <a:rPr lang="zh-CN" altLang="en-US" dirty="0" smtClean="0"/>
              <a:t>参数</a:t>
            </a:r>
            <a:endParaRPr lang="zh-CN" altLang="en-US" dirty="0"/>
          </a:p>
          <a:p>
            <a:pPr lvl="2" eaLnBrk="1" hangingPunct="1">
              <a:defRPr/>
            </a:pPr>
            <a:r>
              <a:rPr lang="en-US" altLang="zh-CN" dirty="0" smtClean="0"/>
              <a:t>flag</a:t>
            </a:r>
            <a:r>
              <a:rPr lang="zh-CN" altLang="en-US" dirty="0" smtClean="0"/>
              <a:t>定义内核</a:t>
            </a:r>
            <a:r>
              <a:rPr lang="zh-CN" altLang="en-US" dirty="0"/>
              <a:t>线程的常用参数</a:t>
            </a:r>
            <a:r>
              <a:rPr lang="zh-CN" altLang="en-US" dirty="0" smtClean="0"/>
              <a:t>标志，如</a:t>
            </a:r>
            <a:r>
              <a:rPr lang="en-US" altLang="zh-CN" dirty="0" smtClean="0"/>
              <a:t>CLONE_FS</a:t>
            </a:r>
            <a:r>
              <a:rPr lang="en-US" altLang="zh-CN" dirty="0"/>
              <a:t>, CLONE_FILES, </a:t>
            </a:r>
            <a:r>
              <a:rPr lang="en-US" altLang="zh-CN" dirty="0" smtClean="0"/>
              <a:t>CLONE_SIGHAND</a:t>
            </a:r>
            <a:endParaRPr lang="zh-CN" altLang="en-US" dirty="0"/>
          </a:p>
          <a:p>
            <a:pPr lvl="2" eaLnBrk="1" hangingPunct="1">
              <a:defRPr/>
            </a:pPr>
            <a:r>
              <a:rPr lang="zh-CN" altLang="en-US" dirty="0"/>
              <a:t>一般情况下，内核</a:t>
            </a:r>
            <a:r>
              <a:rPr lang="zh-CN" altLang="en-US" dirty="0" smtClean="0"/>
              <a:t>线程所调用函数一直执行（</a:t>
            </a:r>
            <a:r>
              <a:rPr lang="zh-CN" altLang="en-US" dirty="0"/>
              <a:t>该函数通常由一个循环构成），直到系统</a:t>
            </a:r>
            <a:r>
              <a:rPr lang="zh-CN" altLang="en-US" dirty="0" smtClean="0"/>
              <a:t>关闭</a:t>
            </a: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eaLnBrk="1" hangingPunct="1">
              <a:defRPr/>
            </a:pPr>
            <a:r>
              <a:rPr lang="en-US" altLang="zh-CN" dirty="0"/>
              <a:t>Linux</a:t>
            </a:r>
            <a:r>
              <a:rPr lang="zh-CN" altLang="en-US" dirty="0"/>
              <a:t>内核线程的创建过程</a:t>
            </a:r>
          </a:p>
        </p:txBody>
      </p:sp>
      <p:sp>
        <p:nvSpPr>
          <p:cNvPr id="586755" name="Rectangle 3"/>
          <p:cNvSpPr>
            <a:spLocks noGrp="1" noChangeArrowheads="1"/>
          </p:cNvSpPr>
          <p:nvPr>
            <p:ph type="body" idx="1"/>
          </p:nvPr>
        </p:nvSpPr>
        <p:spPr>
          <a:xfrm>
            <a:off x="683196" y="1268760"/>
            <a:ext cx="8281292" cy="5400948"/>
          </a:xfrm>
        </p:spPr>
        <p:txBody>
          <a:bodyPr/>
          <a:lstStyle/>
          <a:p>
            <a:pPr eaLnBrk="1" hangingPunct="1">
              <a:defRPr/>
            </a:pPr>
            <a:endParaRPr lang="zh-CN" altLang="zh-CN" dirty="0"/>
          </a:p>
        </p:txBody>
      </p:sp>
      <p:pic>
        <p:nvPicPr>
          <p:cNvPr id="78852" name="Picture 2"/>
          <p:cNvPicPr>
            <a:picLocks noChangeAspect="1" noChangeArrowheads="1"/>
          </p:cNvPicPr>
          <p:nvPr/>
        </p:nvPicPr>
        <p:blipFill>
          <a:blip r:embed="rId2" cstate="print"/>
          <a:srcRect/>
          <a:stretch>
            <a:fillRect/>
          </a:stretch>
        </p:blipFill>
        <p:spPr bwMode="auto">
          <a:xfrm>
            <a:off x="1143000" y="1714500"/>
            <a:ext cx="7000875" cy="4846638"/>
          </a:xfrm>
          <a:prstGeom prst="rect">
            <a:avLst/>
          </a:prstGeom>
          <a:noFill/>
          <a:ln w="9525">
            <a:noFill/>
            <a:miter lim="800000"/>
            <a:headEnd/>
            <a:tailEnd/>
          </a:ln>
        </p:spPr>
      </p:pic>
      <p:sp>
        <p:nvSpPr>
          <p:cNvPr id="5" name="Oval 5"/>
          <p:cNvSpPr>
            <a:spLocks noChangeArrowheads="1"/>
          </p:cNvSpPr>
          <p:nvPr/>
        </p:nvSpPr>
        <p:spPr bwMode="auto">
          <a:xfrm>
            <a:off x="4500563" y="5643563"/>
            <a:ext cx="3500437" cy="476250"/>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sz="1600" dirty="0">
              <a:effectLst>
                <a:outerShdw blurRad="38100" dist="38100" dir="2700000" algn="tl">
                  <a:srgbClr val="000000">
                    <a:alpha val="43137"/>
                  </a:srgbClr>
                </a:outerShdw>
              </a:effectLst>
            </a:endParaRP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Oval 5"/>
          <p:cNvSpPr>
            <a:spLocks noChangeArrowheads="1"/>
          </p:cNvSpPr>
          <p:nvPr/>
        </p:nvSpPr>
        <p:spPr bwMode="auto">
          <a:xfrm>
            <a:off x="4652963" y="4221088"/>
            <a:ext cx="3500437" cy="476250"/>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sz="1600" dirty="0">
              <a:effectLst>
                <a:outerShdw blurRad="38100" dist="38100" dir="2700000" algn="tl">
                  <a:srgbClr val="000000">
                    <a:alpha val="43137"/>
                  </a:srgbClr>
                </a:outerShdw>
              </a:effectLst>
            </a:endParaRPr>
          </a:p>
        </p:txBody>
      </p:sp>
      <p:sp>
        <p:nvSpPr>
          <p:cNvPr id="8" name="Oval 5"/>
          <p:cNvSpPr>
            <a:spLocks noChangeArrowheads="1"/>
          </p:cNvSpPr>
          <p:nvPr/>
        </p:nvSpPr>
        <p:spPr bwMode="auto">
          <a:xfrm>
            <a:off x="1259632" y="2780928"/>
            <a:ext cx="4608512" cy="476250"/>
          </a:xfrm>
          <a:prstGeom prst="ellipse">
            <a:avLst/>
          </a:prstGeom>
          <a:noFill/>
          <a:ln w="9525">
            <a:solidFill>
              <a:srgbClr val="FF0000"/>
            </a:solidFill>
            <a:round/>
            <a:headEnd/>
            <a:tailEnd/>
          </a:ln>
          <a:effectLst/>
        </p:spPr>
        <p:txBody>
          <a:bodyPr wrap="square" anchor="ctr">
            <a:spAutoFit/>
          </a:bodyPr>
          <a:lstStyle/>
          <a:p>
            <a:pPr>
              <a:spcBef>
                <a:spcPct val="20000"/>
              </a:spcBef>
              <a:buClr>
                <a:srgbClr val="FF9900"/>
              </a:buClr>
              <a:buFont typeface="Wingdings" pitchFamily="2" charset="2"/>
              <a:buNone/>
              <a:defRPr/>
            </a:pPr>
            <a:endParaRPr lang="zh-CN" altLang="en-US" sz="1600" dirty="0">
              <a:effectLst>
                <a:outerShdw blurRad="38100" dist="38100" dir="2700000" algn="tl">
                  <a:srgbClr val="000000">
                    <a:alpha val="43137"/>
                  </a:srgbClr>
                </a:outerShdw>
              </a:effectLst>
            </a:endParaRPr>
          </a:p>
        </p:txBody>
      </p:sp>
    </p:spTree>
  </p:cSld>
  <p:clrMapOvr>
    <a:masterClrMapping/>
  </p:clrMapOvr>
  <p:transition spd="med">
    <p:wedg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内核线程的创建过程</a:t>
            </a:r>
          </a:p>
        </p:txBody>
      </p:sp>
      <p:sp>
        <p:nvSpPr>
          <p:cNvPr id="3" name="内容占位符 2"/>
          <p:cNvSpPr>
            <a:spLocks noGrp="1"/>
          </p:cNvSpPr>
          <p:nvPr>
            <p:ph idx="1"/>
          </p:nvPr>
        </p:nvSpPr>
        <p:spPr/>
        <p:txBody>
          <a:bodyPr/>
          <a:lstStyle/>
          <a:p>
            <a:r>
              <a:rPr lang="en-US" altLang="zh-CN" dirty="0" err="1" smtClean="0"/>
              <a:t>kernel_thread_helper</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169</a:t>
            </a:fld>
            <a:endParaRPr lang="en-US" altLang="zh-CN"/>
          </a:p>
        </p:txBody>
      </p:sp>
      <p:sp>
        <p:nvSpPr>
          <p:cNvPr id="5" name="矩形 4"/>
          <p:cNvSpPr/>
          <p:nvPr/>
        </p:nvSpPr>
        <p:spPr>
          <a:xfrm>
            <a:off x="1259632" y="2204864"/>
            <a:ext cx="7128792" cy="4154984"/>
          </a:xfrm>
          <a:prstGeom prst="rect">
            <a:avLst/>
          </a:prstGeom>
        </p:spPr>
        <p:txBody>
          <a:bodyPr wrap="square">
            <a:spAutoFit/>
          </a:bodyPr>
          <a:lstStyle/>
          <a:p>
            <a:r>
              <a:rPr lang="en-US" altLang="zh-CN" sz="2400" b="1" dirty="0">
                <a:solidFill>
                  <a:srgbClr val="009999"/>
                </a:solidFill>
              </a:rPr>
              <a:t>extern void </a:t>
            </a:r>
            <a:r>
              <a:rPr lang="en-US" altLang="zh-CN" sz="2400" b="1" dirty="0" err="1">
                <a:solidFill>
                  <a:srgbClr val="009999"/>
                </a:solidFill>
              </a:rPr>
              <a:t>kernel_thread_helper</a:t>
            </a:r>
            <a:r>
              <a:rPr lang="en-US" altLang="zh-CN" sz="2400" b="1" dirty="0">
                <a:solidFill>
                  <a:srgbClr val="009999"/>
                </a:solidFill>
              </a:rPr>
              <a:t>(void); /* </a:t>
            </a:r>
            <a:r>
              <a:rPr lang="zh-CN" altLang="en-US" sz="2400" b="1" dirty="0">
                <a:solidFill>
                  <a:srgbClr val="009999"/>
                </a:solidFill>
              </a:rPr>
              <a:t>定义成全局变量 *</a:t>
            </a:r>
            <a:r>
              <a:rPr lang="en-US" altLang="zh-CN" sz="2400" b="1" dirty="0">
                <a:solidFill>
                  <a:srgbClr val="009999"/>
                </a:solidFill>
              </a:rPr>
              <a:t>/</a:t>
            </a:r>
            <a:br>
              <a:rPr lang="en-US" altLang="zh-CN" sz="2400" b="1" dirty="0">
                <a:solidFill>
                  <a:srgbClr val="009999"/>
                </a:solidFill>
              </a:rPr>
            </a:br>
            <a:r>
              <a:rPr lang="en-US" altLang="zh-CN" sz="2400" b="1" dirty="0">
                <a:solidFill>
                  <a:srgbClr val="009999"/>
                </a:solidFill>
              </a:rPr>
              <a:t>__</a:t>
            </a:r>
            <a:r>
              <a:rPr lang="en-US" altLang="zh-CN" sz="2400" b="1" dirty="0" err="1">
                <a:solidFill>
                  <a:srgbClr val="009999"/>
                </a:solidFill>
              </a:rPr>
              <a:t>asm</a:t>
            </a:r>
            <a:r>
              <a:rPr lang="en-US" altLang="zh-CN" sz="2400" b="1" dirty="0" smtClean="0">
                <a:solidFill>
                  <a:srgbClr val="009999"/>
                </a:solidFill>
              </a:rPr>
              <a:t>__(“.</a:t>
            </a:r>
            <a:r>
              <a:rPr lang="en-US" altLang="zh-CN" sz="2400" b="1" dirty="0">
                <a:solidFill>
                  <a:srgbClr val="009999"/>
                </a:solidFill>
              </a:rPr>
              <a:t>section .</a:t>
            </a:r>
            <a:r>
              <a:rPr lang="en-US" altLang="zh-CN" sz="2400" b="1" dirty="0" smtClean="0">
                <a:solidFill>
                  <a:srgbClr val="009999"/>
                </a:solidFill>
              </a:rPr>
              <a:t>text/n”</a:t>
            </a:r>
            <a:r>
              <a:rPr lang="en-US" altLang="zh-CN" sz="2400" b="1" dirty="0">
                <a:solidFill>
                  <a:srgbClr val="009999"/>
                </a:solidFill>
              </a:rPr>
              <a:t/>
            </a:r>
            <a:br>
              <a:rPr lang="en-US" altLang="zh-CN" sz="2400" b="1" dirty="0">
                <a:solidFill>
                  <a:srgbClr val="009999"/>
                </a:solidFill>
              </a:rPr>
            </a:br>
            <a:r>
              <a:rPr lang="en-US" altLang="zh-CN" sz="2400" b="1" dirty="0" smtClean="0">
                <a:solidFill>
                  <a:srgbClr val="009999"/>
                </a:solidFill>
              </a:rPr>
              <a:t>“.</a:t>
            </a:r>
            <a:r>
              <a:rPr lang="en-US" altLang="zh-CN" sz="2400" b="1" dirty="0">
                <a:solidFill>
                  <a:srgbClr val="009999"/>
                </a:solidFill>
              </a:rPr>
              <a:t>align </a:t>
            </a:r>
            <a:r>
              <a:rPr lang="en-US" altLang="zh-CN" sz="2400" b="1" dirty="0" smtClean="0">
                <a:solidFill>
                  <a:srgbClr val="009999"/>
                </a:solidFill>
              </a:rPr>
              <a:t>4/n”</a:t>
            </a:r>
            <a:r>
              <a:rPr lang="en-US" altLang="zh-CN" sz="2400" b="1" dirty="0">
                <a:solidFill>
                  <a:srgbClr val="009999"/>
                </a:solidFill>
              </a:rPr>
              <a:t/>
            </a:r>
            <a:br>
              <a:rPr lang="en-US" altLang="zh-CN" sz="2400" b="1" dirty="0">
                <a:solidFill>
                  <a:srgbClr val="009999"/>
                </a:solidFill>
              </a:rPr>
            </a:br>
            <a:r>
              <a:rPr lang="en-US" altLang="zh-CN" sz="2400" b="1" dirty="0" smtClean="0">
                <a:solidFill>
                  <a:srgbClr val="009999"/>
                </a:solidFill>
              </a:rPr>
              <a:t>“</a:t>
            </a:r>
            <a:r>
              <a:rPr lang="en-US" altLang="zh-CN" sz="2400" b="1" dirty="0" err="1" smtClean="0">
                <a:solidFill>
                  <a:srgbClr val="009999"/>
                </a:solidFill>
              </a:rPr>
              <a:t>kernel_thread_helper</a:t>
            </a:r>
            <a:r>
              <a:rPr lang="en-US" altLang="zh-CN" sz="2400" b="1" dirty="0">
                <a:solidFill>
                  <a:srgbClr val="009999"/>
                </a:solidFill>
              </a:rPr>
              <a:t>:/</a:t>
            </a:r>
            <a:r>
              <a:rPr lang="en-US" altLang="zh-CN" sz="2400" b="1" dirty="0" smtClean="0">
                <a:solidFill>
                  <a:srgbClr val="009999"/>
                </a:solidFill>
              </a:rPr>
              <a:t>n/t”</a:t>
            </a:r>
            <a:r>
              <a:rPr lang="en-US" altLang="zh-CN" sz="2400" b="1" dirty="0">
                <a:solidFill>
                  <a:srgbClr val="009999"/>
                </a:solidFill>
              </a:rPr>
              <a:t/>
            </a:r>
            <a:br>
              <a:rPr lang="en-US" altLang="zh-CN" sz="2400" b="1" dirty="0">
                <a:solidFill>
                  <a:srgbClr val="009999"/>
                </a:solidFill>
              </a:rPr>
            </a:br>
            <a:r>
              <a:rPr lang="en-US" altLang="zh-CN" sz="2400" b="1" dirty="0" smtClean="0">
                <a:solidFill>
                  <a:srgbClr val="009999"/>
                </a:solidFill>
              </a:rPr>
              <a:t>“</a:t>
            </a:r>
            <a:r>
              <a:rPr lang="en-US" altLang="zh-CN" sz="2400" b="1" dirty="0" err="1" smtClean="0">
                <a:solidFill>
                  <a:srgbClr val="009999"/>
                </a:solidFill>
              </a:rPr>
              <a:t>movl</a:t>
            </a:r>
            <a:r>
              <a:rPr lang="en-US" altLang="zh-CN" sz="2400" b="1" dirty="0" smtClean="0">
                <a:solidFill>
                  <a:srgbClr val="009999"/>
                </a:solidFill>
              </a:rPr>
              <a:t> </a:t>
            </a:r>
            <a:r>
              <a:rPr lang="en-US" altLang="zh-CN" sz="2400" b="1" dirty="0">
                <a:solidFill>
                  <a:srgbClr val="009999"/>
                </a:solidFill>
              </a:rPr>
              <a:t>%</a:t>
            </a:r>
            <a:r>
              <a:rPr lang="en-US" altLang="zh-CN" sz="2400" b="1" dirty="0" err="1">
                <a:solidFill>
                  <a:srgbClr val="009999"/>
                </a:solidFill>
              </a:rPr>
              <a:t>edx</a:t>
            </a:r>
            <a:r>
              <a:rPr lang="en-US" altLang="zh-CN" sz="2400" b="1" dirty="0">
                <a:solidFill>
                  <a:srgbClr val="009999"/>
                </a:solidFill>
              </a:rPr>
              <a:t>,%</a:t>
            </a:r>
            <a:r>
              <a:rPr lang="en-US" altLang="zh-CN" sz="2400" b="1" dirty="0" err="1" smtClean="0">
                <a:solidFill>
                  <a:srgbClr val="009999"/>
                </a:solidFill>
              </a:rPr>
              <a:t>eax</a:t>
            </a:r>
            <a:r>
              <a:rPr lang="en-US" altLang="zh-CN" sz="2400" b="1" dirty="0" smtClean="0">
                <a:solidFill>
                  <a:srgbClr val="009999"/>
                </a:solidFill>
              </a:rPr>
              <a:t>/n/t“ //</a:t>
            </a:r>
            <a:r>
              <a:rPr lang="zh-CN" altLang="en-US" sz="2400" b="1" dirty="0" smtClean="0">
                <a:solidFill>
                  <a:srgbClr val="009999"/>
                </a:solidFill>
              </a:rPr>
              <a:t>从</a:t>
            </a:r>
            <a:r>
              <a:rPr lang="en-US" altLang="zh-CN" sz="2400" b="1" dirty="0" smtClean="0">
                <a:solidFill>
                  <a:srgbClr val="009999"/>
                </a:solidFill>
              </a:rPr>
              <a:t>%</a:t>
            </a:r>
            <a:r>
              <a:rPr lang="en-US" altLang="zh-CN" sz="2400" b="1" dirty="0" err="1" smtClean="0">
                <a:solidFill>
                  <a:srgbClr val="009999"/>
                </a:solidFill>
              </a:rPr>
              <a:t>eax</a:t>
            </a:r>
            <a:r>
              <a:rPr lang="zh-CN" altLang="en-US" sz="2400" b="1" dirty="0" smtClean="0">
                <a:solidFill>
                  <a:srgbClr val="009999"/>
                </a:solidFill>
              </a:rPr>
              <a:t>中获取第一个参数</a:t>
            </a:r>
            <a:r>
              <a:rPr lang="en-US" altLang="zh-CN" sz="2400" b="1" dirty="0">
                <a:solidFill>
                  <a:srgbClr val="009999"/>
                </a:solidFill>
              </a:rPr>
              <a:t/>
            </a:r>
            <a:br>
              <a:rPr lang="en-US" altLang="zh-CN" sz="2400" b="1" dirty="0">
                <a:solidFill>
                  <a:srgbClr val="009999"/>
                </a:solidFill>
              </a:rPr>
            </a:br>
            <a:r>
              <a:rPr lang="en-US" altLang="zh-CN" sz="2400" b="1" dirty="0" smtClean="0">
                <a:solidFill>
                  <a:srgbClr val="009999"/>
                </a:solidFill>
              </a:rPr>
              <a:t>”</a:t>
            </a:r>
            <a:r>
              <a:rPr lang="en-US" altLang="zh-CN" sz="2400" b="1" dirty="0" err="1" smtClean="0">
                <a:solidFill>
                  <a:srgbClr val="009999"/>
                </a:solidFill>
              </a:rPr>
              <a:t>pushl</a:t>
            </a:r>
            <a:r>
              <a:rPr lang="en-US" altLang="zh-CN" sz="2400" b="1" dirty="0" smtClean="0">
                <a:solidFill>
                  <a:srgbClr val="009999"/>
                </a:solidFill>
              </a:rPr>
              <a:t> </a:t>
            </a:r>
            <a:r>
              <a:rPr lang="en-US" altLang="zh-CN" sz="2400" b="1" dirty="0">
                <a:solidFill>
                  <a:srgbClr val="009999"/>
                </a:solidFill>
              </a:rPr>
              <a:t>%</a:t>
            </a:r>
            <a:r>
              <a:rPr lang="en-US" altLang="zh-CN" sz="2400" b="1" dirty="0" err="1" smtClean="0">
                <a:solidFill>
                  <a:srgbClr val="009999"/>
                </a:solidFill>
              </a:rPr>
              <a:t>edx</a:t>
            </a:r>
            <a:r>
              <a:rPr lang="en-US" altLang="zh-CN" sz="2400" b="1" dirty="0" smtClean="0">
                <a:solidFill>
                  <a:srgbClr val="009999"/>
                </a:solidFill>
              </a:rPr>
              <a:t>/n/t” </a:t>
            </a:r>
            <a:r>
              <a:rPr lang="en-US" altLang="zh-CN" sz="2400" b="1" dirty="0">
                <a:solidFill>
                  <a:srgbClr val="009999"/>
                </a:solidFill>
              </a:rPr>
              <a:t>/* </a:t>
            </a:r>
            <a:r>
              <a:rPr lang="en-US" altLang="zh-CN" sz="2400" b="1" dirty="0" err="1">
                <a:solidFill>
                  <a:srgbClr val="009999"/>
                </a:solidFill>
              </a:rPr>
              <a:t>edx</a:t>
            </a:r>
            <a:r>
              <a:rPr lang="zh-CN" altLang="en-US" sz="2400" b="1" dirty="0">
                <a:solidFill>
                  <a:srgbClr val="009999"/>
                </a:solidFill>
              </a:rPr>
              <a:t>指向参数</a:t>
            </a:r>
            <a:r>
              <a:rPr lang="en-US" altLang="zh-CN" sz="2400" b="1" dirty="0">
                <a:solidFill>
                  <a:srgbClr val="009999"/>
                </a:solidFill>
              </a:rPr>
              <a:t>,</a:t>
            </a:r>
            <a:r>
              <a:rPr lang="zh-CN" altLang="en-US" sz="2400" b="1" dirty="0">
                <a:solidFill>
                  <a:srgbClr val="009999"/>
                </a:solidFill>
              </a:rPr>
              <a:t>压入堆栈 *</a:t>
            </a:r>
            <a:r>
              <a:rPr lang="en-US" altLang="zh-CN" sz="2400" b="1" dirty="0">
                <a:solidFill>
                  <a:srgbClr val="009999"/>
                </a:solidFill>
              </a:rPr>
              <a:t>/</a:t>
            </a:r>
            <a:br>
              <a:rPr lang="en-US" altLang="zh-CN" sz="2400" b="1" dirty="0">
                <a:solidFill>
                  <a:srgbClr val="009999"/>
                </a:solidFill>
              </a:rPr>
            </a:br>
            <a:r>
              <a:rPr lang="en-US" altLang="zh-CN" sz="2400" b="1" dirty="0" smtClean="0">
                <a:solidFill>
                  <a:srgbClr val="009999"/>
                </a:solidFill>
              </a:rPr>
              <a:t>“call </a:t>
            </a:r>
            <a:r>
              <a:rPr lang="en-US" altLang="zh-CN" sz="2400" b="1" dirty="0">
                <a:solidFill>
                  <a:srgbClr val="009999"/>
                </a:solidFill>
              </a:rPr>
              <a:t>*%</a:t>
            </a:r>
            <a:r>
              <a:rPr lang="en-US" altLang="zh-CN" sz="2400" b="1" dirty="0" err="1" smtClean="0">
                <a:solidFill>
                  <a:srgbClr val="009999"/>
                </a:solidFill>
              </a:rPr>
              <a:t>ebx</a:t>
            </a:r>
            <a:r>
              <a:rPr lang="en-US" altLang="zh-CN" sz="2400" b="1" dirty="0" smtClean="0">
                <a:solidFill>
                  <a:srgbClr val="009999"/>
                </a:solidFill>
              </a:rPr>
              <a:t>/n/t” </a:t>
            </a:r>
            <a:r>
              <a:rPr lang="en-US" altLang="zh-CN" sz="2400" b="1" dirty="0">
                <a:solidFill>
                  <a:srgbClr val="009999"/>
                </a:solidFill>
              </a:rPr>
              <a:t>/* </a:t>
            </a:r>
            <a:r>
              <a:rPr lang="en-US" altLang="zh-CN" sz="2400" b="1" dirty="0" err="1">
                <a:solidFill>
                  <a:srgbClr val="009999"/>
                </a:solidFill>
              </a:rPr>
              <a:t>ebx</a:t>
            </a:r>
            <a:r>
              <a:rPr lang="zh-CN" altLang="en-US" sz="2400" b="1" dirty="0">
                <a:solidFill>
                  <a:srgbClr val="009999"/>
                </a:solidFill>
              </a:rPr>
              <a:t>指向函数</a:t>
            </a:r>
            <a:r>
              <a:rPr lang="zh-CN" altLang="en-US" sz="2400" b="1" dirty="0" smtClean="0">
                <a:solidFill>
                  <a:srgbClr val="009999"/>
                </a:solidFill>
              </a:rPr>
              <a:t>地址，执行</a:t>
            </a:r>
            <a:r>
              <a:rPr lang="zh-CN" altLang="en-US" sz="2400" b="1" dirty="0">
                <a:solidFill>
                  <a:srgbClr val="009999"/>
                </a:solidFill>
              </a:rPr>
              <a:t>函数 *</a:t>
            </a:r>
            <a:r>
              <a:rPr lang="en-US" altLang="zh-CN" sz="2400" b="1" dirty="0">
                <a:solidFill>
                  <a:srgbClr val="009999"/>
                </a:solidFill>
              </a:rPr>
              <a:t>/</a:t>
            </a:r>
            <a:br>
              <a:rPr lang="en-US" altLang="zh-CN" sz="2400" b="1" dirty="0">
                <a:solidFill>
                  <a:srgbClr val="009999"/>
                </a:solidFill>
              </a:rPr>
            </a:br>
            <a:r>
              <a:rPr lang="en-US" altLang="zh-CN" sz="2400" b="1" dirty="0">
                <a:solidFill>
                  <a:srgbClr val="009999"/>
                </a:solidFill>
              </a:rPr>
              <a:t>"</a:t>
            </a:r>
            <a:r>
              <a:rPr lang="en-US" altLang="zh-CN" sz="2400" b="1" dirty="0" err="1">
                <a:solidFill>
                  <a:srgbClr val="009999"/>
                </a:solidFill>
              </a:rPr>
              <a:t>pushl</a:t>
            </a:r>
            <a:r>
              <a:rPr lang="en-US" altLang="zh-CN" sz="2400" b="1" dirty="0">
                <a:solidFill>
                  <a:srgbClr val="009999"/>
                </a:solidFill>
              </a:rPr>
              <a:t> %</a:t>
            </a:r>
            <a:r>
              <a:rPr lang="en-US" altLang="zh-CN" sz="2400" b="1" dirty="0" err="1">
                <a:solidFill>
                  <a:srgbClr val="009999"/>
                </a:solidFill>
              </a:rPr>
              <a:t>eax</a:t>
            </a:r>
            <a:r>
              <a:rPr lang="en-US" altLang="zh-CN" sz="2400" b="1" dirty="0">
                <a:solidFill>
                  <a:srgbClr val="009999"/>
                </a:solidFill>
              </a:rPr>
              <a:t>/n/t"</a:t>
            </a:r>
            <a:br>
              <a:rPr lang="en-US" altLang="zh-CN" sz="2400" b="1" dirty="0">
                <a:solidFill>
                  <a:srgbClr val="009999"/>
                </a:solidFill>
              </a:rPr>
            </a:br>
            <a:r>
              <a:rPr lang="en-US" altLang="zh-CN" sz="2400" b="1" dirty="0">
                <a:solidFill>
                  <a:srgbClr val="009999"/>
                </a:solidFill>
              </a:rPr>
              <a:t>"call </a:t>
            </a:r>
            <a:r>
              <a:rPr lang="en-US" altLang="zh-CN" sz="2400" b="1" dirty="0" err="1">
                <a:solidFill>
                  <a:srgbClr val="009999"/>
                </a:solidFill>
              </a:rPr>
              <a:t>do_exit</a:t>
            </a:r>
            <a:r>
              <a:rPr lang="en-US" altLang="zh-CN" sz="2400" b="1" dirty="0">
                <a:solidFill>
                  <a:srgbClr val="009999"/>
                </a:solidFill>
              </a:rPr>
              <a:t>/n" /* </a:t>
            </a:r>
            <a:r>
              <a:rPr lang="zh-CN" altLang="en-US" sz="2400" b="1" dirty="0">
                <a:solidFill>
                  <a:srgbClr val="009999"/>
                </a:solidFill>
              </a:rPr>
              <a:t>结束线程 *</a:t>
            </a:r>
            <a:r>
              <a:rPr lang="en-US" altLang="zh-CN" sz="2400" b="1" dirty="0">
                <a:solidFill>
                  <a:srgbClr val="009999"/>
                </a:solidFill>
              </a:rPr>
              <a:t>/</a:t>
            </a:r>
            <a:br>
              <a:rPr lang="en-US" altLang="zh-CN" sz="2400" b="1" dirty="0">
                <a:solidFill>
                  <a:srgbClr val="009999"/>
                </a:solidFill>
              </a:rPr>
            </a:br>
            <a:r>
              <a:rPr lang="en-US" altLang="zh-CN" sz="2400" b="1" dirty="0">
                <a:solidFill>
                  <a:srgbClr val="009999"/>
                </a:solidFill>
              </a:rPr>
              <a:t>".previous");</a:t>
            </a:r>
            <a:endParaRPr lang="zh-CN" altLang="en-US" sz="2400" b="1" dirty="0">
              <a:solidFill>
                <a:srgbClr val="009999"/>
              </a:solidFill>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020464808"/>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hlist</a:t>
            </a:r>
            <a:r>
              <a:rPr lang="zh-CN" altLang="en-US" dirty="0" smtClean="0"/>
              <a:t>与</a:t>
            </a:r>
            <a:r>
              <a:rPr lang="en-US" altLang="zh-CN" dirty="0" smtClean="0"/>
              <a:t>list</a:t>
            </a:r>
            <a:r>
              <a:rPr lang="zh-CN" altLang="en-US" dirty="0" smtClean="0"/>
              <a:t>在遍历上的差别</a:t>
            </a:r>
            <a:endParaRPr lang="zh-CN" altLang="en-US" dirty="0"/>
          </a:p>
        </p:txBody>
      </p:sp>
      <p:sp>
        <p:nvSpPr>
          <p:cNvPr id="3" name="内容占位符 2"/>
          <p:cNvSpPr>
            <a:spLocks noGrp="1"/>
          </p:cNvSpPr>
          <p:nvPr>
            <p:ph idx="1"/>
          </p:nvPr>
        </p:nvSpPr>
        <p:spPr>
          <a:xfrm>
            <a:off x="611560" y="1268413"/>
            <a:ext cx="8532440" cy="5449887"/>
          </a:xfrm>
        </p:spPr>
        <p:txBody>
          <a:bodyPr/>
          <a:lstStyle/>
          <a:p>
            <a:r>
              <a:rPr lang="zh-CN" altLang="en-US" dirty="0" smtClean="0"/>
              <a:t>若使用其宿主结构的指针进行遍历，则</a:t>
            </a:r>
            <a:r>
              <a:rPr lang="en-US" altLang="zh-CN" dirty="0" err="1" smtClean="0"/>
              <a:t>hlist</a:t>
            </a:r>
            <a:r>
              <a:rPr lang="zh-CN" altLang="en-US" dirty="0" smtClean="0"/>
              <a:t>与</a:t>
            </a:r>
            <a:r>
              <a:rPr lang="en-US" altLang="zh-CN" dirty="0" smtClean="0"/>
              <a:t>list</a:t>
            </a:r>
            <a:r>
              <a:rPr lang="zh-CN" altLang="en-US" dirty="0" smtClean="0"/>
              <a:t>也略有不同</a:t>
            </a:r>
            <a:endParaRPr lang="en-US" altLang="zh-CN" dirty="0" smtClean="0"/>
          </a:p>
          <a:p>
            <a:pPr lvl="1"/>
            <a:r>
              <a:rPr lang="en-US" altLang="zh-CN" dirty="0" err="1" smtClean="0"/>
              <a:t>hlist</a:t>
            </a:r>
            <a:r>
              <a:rPr lang="zh-CN" altLang="en-US" dirty="0" smtClean="0"/>
              <a:t>在遍历时需要一个指向</a:t>
            </a:r>
            <a:r>
              <a:rPr lang="en-US" altLang="zh-CN" dirty="0" err="1" smtClean="0">
                <a:solidFill>
                  <a:srgbClr val="FF0000"/>
                </a:solidFill>
              </a:rPr>
              <a:t>hlist_node</a:t>
            </a:r>
            <a:r>
              <a:rPr lang="zh-CN" altLang="en-US" dirty="0" smtClean="0"/>
              <a:t>的临时指针</a:t>
            </a:r>
            <a:endParaRPr lang="en-US" altLang="zh-CN" dirty="0" smtClean="0"/>
          </a:p>
          <a:p>
            <a:pPr lvl="2"/>
            <a:r>
              <a:rPr lang="zh-CN" altLang="en-US" dirty="0" smtClean="0"/>
              <a:t>该指针的引入，一是为了遍历，更主要的目的在于判断结束</a:t>
            </a:r>
            <a:endParaRPr lang="en-US" altLang="zh-CN" dirty="0" smtClean="0"/>
          </a:p>
          <a:p>
            <a:pPr lvl="3"/>
            <a:r>
              <a:rPr lang="zh-CN" altLang="en-US" dirty="0" smtClean="0"/>
              <a:t>因为</a:t>
            </a:r>
            <a:r>
              <a:rPr lang="en-US" altLang="zh-CN" dirty="0" err="1" smtClean="0"/>
              <a:t>hlist</a:t>
            </a:r>
            <a:r>
              <a:rPr lang="zh-CN" altLang="en-US" dirty="0" smtClean="0"/>
              <a:t>最后一个节点的</a:t>
            </a:r>
            <a:r>
              <a:rPr lang="en-US" altLang="zh-CN" dirty="0" smtClean="0"/>
              <a:t>next</a:t>
            </a:r>
            <a:r>
              <a:rPr lang="zh-CN" altLang="en-US" dirty="0" smtClean="0"/>
              <a:t>为</a:t>
            </a:r>
            <a:r>
              <a:rPr lang="en-US" altLang="zh-CN" dirty="0" smtClean="0"/>
              <a:t>NULL</a:t>
            </a:r>
            <a:r>
              <a:rPr lang="zh-CN" altLang="en-US" dirty="0" smtClean="0"/>
              <a:t>，只有</a:t>
            </a:r>
            <a:r>
              <a:rPr lang="en-US" altLang="zh-CN" dirty="0" err="1" smtClean="0"/>
              <a:t>hlist_node</a:t>
            </a:r>
            <a:r>
              <a:rPr lang="zh-CN" altLang="en-US" dirty="0" smtClean="0"/>
              <a:t>指向</a:t>
            </a:r>
            <a:r>
              <a:rPr lang="en-US" altLang="zh-CN" dirty="0" smtClean="0"/>
              <a:t>NULL</a:t>
            </a:r>
            <a:r>
              <a:rPr lang="zh-CN" altLang="en-US" dirty="0" smtClean="0"/>
              <a:t>时才算结束，而这个</a:t>
            </a:r>
            <a:r>
              <a:rPr lang="en-US" altLang="zh-CN" dirty="0" smtClean="0"/>
              <a:t>NULL</a:t>
            </a:r>
            <a:r>
              <a:rPr lang="zh-CN" altLang="en-US" dirty="0" smtClean="0"/>
              <a:t>不包含在任何寄生结构内，不能通过</a:t>
            </a:r>
            <a:r>
              <a:rPr lang="en-US" altLang="zh-CN" dirty="0" err="1" smtClean="0"/>
              <a:t>tpos</a:t>
            </a:r>
            <a:r>
              <a:rPr lang="en-US" altLang="zh-CN" dirty="0" smtClean="0"/>
              <a:t>-&gt;member</a:t>
            </a:r>
            <a:r>
              <a:rPr lang="zh-CN" altLang="en-US" dirty="0" smtClean="0"/>
              <a:t>的方式访问到，故必须</a:t>
            </a:r>
            <a:r>
              <a:rPr lang="zh-CN" altLang="en-US" dirty="0"/>
              <a:t>引入</a:t>
            </a:r>
            <a:r>
              <a:rPr lang="zh-CN" altLang="en-US" dirty="0" smtClean="0"/>
              <a:t>临时变量</a:t>
            </a:r>
            <a:r>
              <a:rPr lang="en-US" altLang="zh-CN" dirty="0" smtClean="0"/>
              <a:t>pos</a:t>
            </a:r>
          </a:p>
          <a:p>
            <a:pPr lvl="2"/>
            <a:r>
              <a:rPr lang="en-US" altLang="zh-CN" dirty="0" smtClean="0"/>
              <a:t>list</a:t>
            </a:r>
            <a:r>
              <a:rPr lang="zh-CN" altLang="en-US" dirty="0" smtClean="0"/>
              <a:t>的遍历在</a:t>
            </a:r>
            <a:r>
              <a:rPr lang="en-US" altLang="zh-CN" dirty="0" err="1" smtClean="0"/>
              <a:t>list_entry</a:t>
            </a:r>
            <a:r>
              <a:rPr lang="zh-CN" altLang="en-US" dirty="0" smtClean="0"/>
              <a:t>的参数中实现</a:t>
            </a:r>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17</a:t>
            </a:fld>
            <a:endParaRPr lang="en-US" altLang="zh-CN"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869680855"/>
      </p:ext>
    </p:extLst>
  </p:cSld>
  <p:clrMapOvr>
    <a:masterClrMapping/>
  </p:clrMapOvr>
  <p:transition spd="med">
    <p:wedg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第三次实验题</a:t>
            </a:r>
            <a:endParaRPr lang="zh-CN" altLang="en-US" dirty="0"/>
          </a:p>
        </p:txBody>
      </p:sp>
      <p:sp>
        <p:nvSpPr>
          <p:cNvPr id="3" name="内容占位符 2"/>
          <p:cNvSpPr>
            <a:spLocks noGrp="1"/>
          </p:cNvSpPr>
          <p:nvPr>
            <p:ph idx="1"/>
          </p:nvPr>
        </p:nvSpPr>
        <p:spPr/>
        <p:txBody>
          <a:bodyPr/>
          <a:lstStyle/>
          <a:p>
            <a:r>
              <a:rPr lang="zh-CN" altLang="en-US" dirty="0" smtClean="0"/>
              <a:t>课本实验</a:t>
            </a:r>
            <a:r>
              <a:rPr lang="en-US" altLang="zh-CN" dirty="0" smtClean="0"/>
              <a:t>2.3.3</a:t>
            </a:r>
            <a:r>
              <a:rPr lang="zh-CN" altLang="en-US" dirty="0" smtClean="0"/>
              <a:t>多线程实现单词统计工具</a:t>
            </a:r>
            <a:endParaRPr lang="en-US" altLang="zh-CN" dirty="0"/>
          </a:p>
          <a:p>
            <a:r>
              <a:rPr lang="zh-CN" altLang="en-US" dirty="0" smtClean="0"/>
              <a:t>选做：解决生产者</a:t>
            </a:r>
            <a:r>
              <a:rPr lang="en-US" altLang="zh-CN" dirty="0"/>
              <a:t>/</a:t>
            </a:r>
            <a:r>
              <a:rPr lang="zh-CN" altLang="en-US" dirty="0"/>
              <a:t>消费者</a:t>
            </a:r>
            <a:r>
              <a:rPr lang="zh-CN" altLang="en-US" dirty="0" smtClean="0"/>
              <a:t>问题，用</a:t>
            </a:r>
            <a:r>
              <a:rPr lang="en-US" altLang="zh-CN" dirty="0"/>
              <a:t>C</a:t>
            </a:r>
            <a:r>
              <a:rPr lang="zh-CN" altLang="en-US" dirty="0"/>
              <a:t>或</a:t>
            </a:r>
            <a:r>
              <a:rPr lang="en-US" altLang="zh-CN" dirty="0"/>
              <a:t>C</a:t>
            </a:r>
            <a:r>
              <a:rPr lang="en-US" altLang="zh-CN" dirty="0" smtClean="0"/>
              <a:t>++</a:t>
            </a:r>
            <a:r>
              <a:rPr lang="zh-CN" altLang="en-US" dirty="0"/>
              <a:t>实现</a:t>
            </a:r>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170</a:t>
            </a:fld>
            <a:endParaRPr lang="en-US" altLang="zh-CN"/>
          </a:p>
        </p:txBody>
      </p:sp>
    </p:spTree>
    <p:extLst>
      <p:ext uri="{BB962C8B-B14F-4D97-AF65-F5344CB8AC3E}">
        <p14:creationId xmlns:p14="http://schemas.microsoft.com/office/powerpoint/2010/main" val="377216239"/>
      </p:ext>
    </p:extLst>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hlist</a:t>
            </a:r>
            <a:r>
              <a:rPr lang="zh-CN" altLang="en-US" dirty="0" smtClean="0"/>
              <a:t>与</a:t>
            </a:r>
            <a:r>
              <a:rPr lang="en-US" altLang="zh-CN" dirty="0" smtClean="0"/>
              <a:t>list</a:t>
            </a:r>
            <a:r>
              <a:rPr lang="zh-CN" altLang="en-US" dirty="0" smtClean="0"/>
              <a:t>在遍历上的差别（续）</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18</a:t>
            </a:fld>
            <a:endParaRPr lang="en-US" altLang="zh-CN"/>
          </a:p>
        </p:txBody>
      </p:sp>
      <p:sp>
        <p:nvSpPr>
          <p:cNvPr id="5" name="矩形 4"/>
          <p:cNvSpPr/>
          <p:nvPr/>
        </p:nvSpPr>
        <p:spPr>
          <a:xfrm>
            <a:off x="683568" y="1988840"/>
            <a:ext cx="8460432" cy="3477875"/>
          </a:xfrm>
          <a:prstGeom prst="rect">
            <a:avLst/>
          </a:prstGeom>
        </p:spPr>
        <p:txBody>
          <a:bodyPr wrap="square">
            <a:spAutoFit/>
          </a:bodyPr>
          <a:lstStyle/>
          <a:p>
            <a:r>
              <a:rPr lang="en-US" altLang="zh-CN" sz="2200" b="1" dirty="0" smtClean="0">
                <a:solidFill>
                  <a:srgbClr val="0000FF"/>
                </a:solidFill>
              </a:rPr>
              <a:t>#define </a:t>
            </a:r>
            <a:r>
              <a:rPr lang="en-US" altLang="zh-CN" sz="2200" b="1" dirty="0" err="1" smtClean="0">
                <a:solidFill>
                  <a:srgbClr val="0000FF"/>
                </a:solidFill>
              </a:rPr>
              <a:t>list_for_each_entry</a:t>
            </a:r>
            <a:r>
              <a:rPr lang="en-US" altLang="zh-CN" sz="2200" b="1" dirty="0" smtClean="0">
                <a:solidFill>
                  <a:srgbClr val="0000FF"/>
                </a:solidFill>
              </a:rPr>
              <a:t>(</a:t>
            </a:r>
            <a:r>
              <a:rPr lang="en-US" altLang="zh-CN" sz="2200" b="1" dirty="0" err="1" smtClean="0">
                <a:solidFill>
                  <a:srgbClr val="0000FF"/>
                </a:solidFill>
              </a:rPr>
              <a:t>tpos</a:t>
            </a:r>
            <a:r>
              <a:rPr lang="en-US" altLang="zh-CN" sz="2200" b="1" dirty="0" smtClean="0">
                <a:solidFill>
                  <a:srgbClr val="0000FF"/>
                </a:solidFill>
              </a:rPr>
              <a:t>, head, member) \</a:t>
            </a:r>
          </a:p>
          <a:p>
            <a:r>
              <a:rPr lang="en-US" altLang="zh-CN" sz="2200" b="1" dirty="0" smtClean="0">
                <a:solidFill>
                  <a:srgbClr val="0000FF"/>
                </a:solidFill>
              </a:rPr>
              <a:t>        for (</a:t>
            </a:r>
            <a:r>
              <a:rPr lang="en-US" altLang="zh-CN" sz="2200" b="1" dirty="0" err="1" smtClean="0">
                <a:solidFill>
                  <a:srgbClr val="0000FF"/>
                </a:solidFill>
              </a:rPr>
              <a:t>tpos</a:t>
            </a:r>
            <a:r>
              <a:rPr lang="en-US" altLang="zh-CN" sz="2200" b="1" dirty="0" smtClean="0">
                <a:solidFill>
                  <a:srgbClr val="0000FF"/>
                </a:solidFill>
              </a:rPr>
              <a:t> = </a:t>
            </a:r>
            <a:r>
              <a:rPr lang="en-US" altLang="zh-CN" sz="2200" b="1" dirty="0" err="1" smtClean="0">
                <a:solidFill>
                  <a:srgbClr val="0000FF"/>
                </a:solidFill>
              </a:rPr>
              <a:t>list_entry</a:t>
            </a:r>
            <a:r>
              <a:rPr lang="en-US" altLang="zh-CN" sz="2200" b="1" dirty="0" smtClean="0">
                <a:solidFill>
                  <a:srgbClr val="0000FF"/>
                </a:solidFill>
              </a:rPr>
              <a:t>((head)-&gt;next, typeof(*</a:t>
            </a:r>
            <a:r>
              <a:rPr lang="en-US" altLang="zh-CN" sz="2200" b="1" dirty="0" err="1" smtClean="0">
                <a:solidFill>
                  <a:srgbClr val="0000FF"/>
                </a:solidFill>
              </a:rPr>
              <a:t>tpos</a:t>
            </a:r>
            <a:r>
              <a:rPr lang="en-US" altLang="zh-CN" sz="2200" b="1" dirty="0" smtClean="0">
                <a:solidFill>
                  <a:srgbClr val="0000FF"/>
                </a:solidFill>
              </a:rPr>
              <a:t>), member); \</a:t>
            </a:r>
          </a:p>
          <a:p>
            <a:r>
              <a:rPr lang="en-US" altLang="zh-CN" sz="2200" b="1" dirty="0" smtClean="0">
                <a:solidFill>
                  <a:srgbClr val="0000FF"/>
                </a:solidFill>
              </a:rPr>
              <a:t>             </a:t>
            </a:r>
            <a:r>
              <a:rPr lang="en-US" altLang="zh-CN" sz="2200" b="1" dirty="0" err="1" smtClean="0">
                <a:solidFill>
                  <a:srgbClr val="0000FF"/>
                </a:solidFill>
              </a:rPr>
              <a:t>prefetch</a:t>
            </a:r>
            <a:r>
              <a:rPr lang="en-US" altLang="zh-CN" sz="2200" b="1" dirty="0" smtClean="0">
                <a:solidFill>
                  <a:srgbClr val="0000FF"/>
                </a:solidFill>
              </a:rPr>
              <a:t>(</a:t>
            </a:r>
            <a:r>
              <a:rPr lang="en-US" altLang="zh-CN" sz="2200" b="1" dirty="0" err="1" smtClean="0">
                <a:solidFill>
                  <a:srgbClr val="0000FF"/>
                </a:solidFill>
              </a:rPr>
              <a:t>tpos</a:t>
            </a:r>
            <a:r>
              <a:rPr lang="en-US" altLang="zh-CN" sz="2200" b="1" dirty="0" smtClean="0">
                <a:solidFill>
                  <a:srgbClr val="0000FF"/>
                </a:solidFill>
              </a:rPr>
              <a:t>-&gt;</a:t>
            </a:r>
            <a:r>
              <a:rPr lang="en-US" altLang="zh-CN" sz="2200" b="1" dirty="0" err="1" smtClean="0">
                <a:solidFill>
                  <a:srgbClr val="0000FF"/>
                </a:solidFill>
              </a:rPr>
              <a:t>member.next</a:t>
            </a:r>
            <a:r>
              <a:rPr lang="en-US" altLang="zh-CN" sz="2200" b="1" dirty="0" smtClean="0">
                <a:solidFill>
                  <a:srgbClr val="0000FF"/>
                </a:solidFill>
              </a:rPr>
              <a:t>), &amp;</a:t>
            </a:r>
            <a:r>
              <a:rPr lang="en-US" altLang="zh-CN" sz="2200" b="1" dirty="0" err="1" smtClean="0">
                <a:solidFill>
                  <a:srgbClr val="0000FF"/>
                </a:solidFill>
              </a:rPr>
              <a:t>tpos</a:t>
            </a:r>
            <a:r>
              <a:rPr lang="en-US" altLang="zh-CN" sz="2200" b="1" dirty="0" smtClean="0">
                <a:solidFill>
                  <a:srgbClr val="0000FF"/>
                </a:solidFill>
              </a:rPr>
              <a:t>-&gt;member != (head); \</a:t>
            </a:r>
          </a:p>
          <a:p>
            <a:r>
              <a:rPr lang="en-US" altLang="zh-CN" sz="2200" b="1" dirty="0" smtClean="0">
                <a:solidFill>
                  <a:srgbClr val="0000FF"/>
                </a:solidFill>
              </a:rPr>
              <a:t>             </a:t>
            </a:r>
            <a:r>
              <a:rPr lang="en-US" altLang="zh-CN" sz="2200" b="1" dirty="0" err="1" smtClean="0">
                <a:solidFill>
                  <a:srgbClr val="0000FF"/>
                </a:solidFill>
              </a:rPr>
              <a:t>tpos</a:t>
            </a:r>
            <a:r>
              <a:rPr lang="en-US" altLang="zh-CN" sz="2200" b="1" dirty="0" smtClean="0">
                <a:solidFill>
                  <a:srgbClr val="0000FF"/>
                </a:solidFill>
              </a:rPr>
              <a:t> = </a:t>
            </a:r>
            <a:r>
              <a:rPr lang="en-US" altLang="zh-CN" sz="2200" b="1" dirty="0" err="1" smtClean="0">
                <a:solidFill>
                  <a:srgbClr val="0000FF"/>
                </a:solidFill>
              </a:rPr>
              <a:t>list_entry</a:t>
            </a:r>
            <a:r>
              <a:rPr lang="en-US" altLang="zh-CN" sz="2200" b="1" dirty="0" smtClean="0">
                <a:solidFill>
                  <a:srgbClr val="0000FF"/>
                </a:solidFill>
              </a:rPr>
              <a:t>(</a:t>
            </a:r>
            <a:r>
              <a:rPr lang="en-US" altLang="zh-CN" sz="2200" b="1" dirty="0" err="1" smtClean="0"/>
              <a:t>tpos</a:t>
            </a:r>
            <a:r>
              <a:rPr lang="en-US" altLang="zh-CN" sz="2200" b="1" dirty="0" smtClean="0"/>
              <a:t>-&gt;</a:t>
            </a:r>
            <a:r>
              <a:rPr lang="en-US" altLang="zh-CN" sz="2200" b="1" dirty="0" err="1" smtClean="0"/>
              <a:t>member.next</a:t>
            </a:r>
            <a:r>
              <a:rPr lang="en-US" altLang="zh-CN" sz="2200" b="1" dirty="0" smtClean="0">
                <a:solidFill>
                  <a:srgbClr val="0000FF"/>
                </a:solidFill>
              </a:rPr>
              <a:t>, typeof(*</a:t>
            </a:r>
            <a:r>
              <a:rPr lang="en-US" altLang="zh-CN" sz="2200" b="1" dirty="0" err="1" smtClean="0">
                <a:solidFill>
                  <a:srgbClr val="0000FF"/>
                </a:solidFill>
              </a:rPr>
              <a:t>tpos</a:t>
            </a:r>
            <a:r>
              <a:rPr lang="en-US" altLang="zh-CN" sz="2200" b="1" dirty="0" smtClean="0">
                <a:solidFill>
                  <a:srgbClr val="0000FF"/>
                </a:solidFill>
              </a:rPr>
              <a:t>), member))</a:t>
            </a:r>
          </a:p>
          <a:p>
            <a:endParaRPr lang="en-US" altLang="zh-CN" sz="2200" b="1" dirty="0" smtClean="0">
              <a:solidFill>
                <a:srgbClr val="0000FF"/>
              </a:solidFill>
            </a:endParaRPr>
          </a:p>
          <a:p>
            <a:r>
              <a:rPr lang="en-US" altLang="zh-CN" sz="2200" b="1" dirty="0" smtClean="0">
                <a:solidFill>
                  <a:srgbClr val="0000FF"/>
                </a:solidFill>
              </a:rPr>
              <a:t>#define </a:t>
            </a:r>
            <a:r>
              <a:rPr lang="en-US" altLang="zh-CN" sz="2200" b="1" dirty="0" err="1" smtClean="0">
                <a:solidFill>
                  <a:srgbClr val="0000FF"/>
                </a:solidFill>
              </a:rPr>
              <a:t>hlist_for_each_entry</a:t>
            </a:r>
            <a:r>
              <a:rPr lang="en-US" altLang="zh-CN" sz="2200" b="1" dirty="0" smtClean="0">
                <a:solidFill>
                  <a:srgbClr val="0000FF"/>
                </a:solidFill>
              </a:rPr>
              <a:t>(</a:t>
            </a:r>
            <a:r>
              <a:rPr lang="en-US" altLang="zh-CN" sz="2200" b="1" dirty="0" err="1" smtClean="0">
                <a:solidFill>
                  <a:srgbClr val="0000FF"/>
                </a:solidFill>
              </a:rPr>
              <a:t>tpos</a:t>
            </a:r>
            <a:r>
              <a:rPr lang="en-US" altLang="zh-CN" sz="2200" b="1" dirty="0" smtClean="0">
                <a:solidFill>
                  <a:srgbClr val="0000FF"/>
                </a:solidFill>
              </a:rPr>
              <a:t>, </a:t>
            </a:r>
            <a:r>
              <a:rPr lang="en-US" altLang="zh-CN" sz="2200" b="1" dirty="0" smtClean="0"/>
              <a:t>pos</a:t>
            </a:r>
            <a:r>
              <a:rPr lang="en-US" altLang="zh-CN" sz="2200" b="1" dirty="0" smtClean="0">
                <a:solidFill>
                  <a:srgbClr val="0000FF"/>
                </a:solidFill>
              </a:rPr>
              <a:t>, head, member) \</a:t>
            </a:r>
          </a:p>
          <a:p>
            <a:r>
              <a:rPr lang="en-US" altLang="zh-CN" sz="2200" b="1" dirty="0" smtClean="0">
                <a:solidFill>
                  <a:srgbClr val="0000FF"/>
                </a:solidFill>
              </a:rPr>
              <a:t>        for (pos = (head)-&gt;first; \</a:t>
            </a:r>
          </a:p>
          <a:p>
            <a:r>
              <a:rPr lang="en-US" altLang="zh-CN" sz="2200" b="1" dirty="0" smtClean="0">
                <a:solidFill>
                  <a:srgbClr val="0000FF"/>
                </a:solidFill>
              </a:rPr>
              <a:t>             pos &amp;&amp; ({ </a:t>
            </a:r>
            <a:r>
              <a:rPr lang="en-US" altLang="zh-CN" sz="2200" b="1" dirty="0" err="1" smtClean="0">
                <a:solidFill>
                  <a:srgbClr val="0000FF"/>
                </a:solidFill>
              </a:rPr>
              <a:t>prefetch</a:t>
            </a:r>
            <a:r>
              <a:rPr lang="en-US" altLang="zh-CN" sz="2200" b="1" dirty="0" smtClean="0">
                <a:solidFill>
                  <a:srgbClr val="0000FF"/>
                </a:solidFill>
              </a:rPr>
              <a:t>(pos-&gt;next); 1;}) &amp;&amp; \</a:t>
            </a:r>
          </a:p>
          <a:p>
            <a:r>
              <a:rPr lang="en-US" altLang="zh-CN" sz="2200" b="1" dirty="0" smtClean="0">
                <a:solidFill>
                  <a:srgbClr val="0000FF"/>
                </a:solidFill>
              </a:rPr>
              <a:t>                ({ </a:t>
            </a:r>
            <a:r>
              <a:rPr lang="en-US" altLang="zh-CN" sz="2200" b="1" dirty="0" err="1" smtClean="0">
                <a:solidFill>
                  <a:srgbClr val="0000FF"/>
                </a:solidFill>
              </a:rPr>
              <a:t>tpos</a:t>
            </a:r>
            <a:r>
              <a:rPr lang="en-US" altLang="zh-CN" sz="2200" b="1" dirty="0" smtClean="0">
                <a:solidFill>
                  <a:srgbClr val="0000FF"/>
                </a:solidFill>
              </a:rPr>
              <a:t> = </a:t>
            </a:r>
            <a:r>
              <a:rPr lang="en-US" altLang="zh-CN" sz="2200" b="1" dirty="0" err="1" smtClean="0">
                <a:solidFill>
                  <a:srgbClr val="0000FF"/>
                </a:solidFill>
              </a:rPr>
              <a:t>hlist_entry</a:t>
            </a:r>
            <a:r>
              <a:rPr lang="en-US" altLang="zh-CN" sz="2200" b="1" dirty="0" smtClean="0">
                <a:solidFill>
                  <a:srgbClr val="0000FF"/>
                </a:solidFill>
              </a:rPr>
              <a:t>(pos, typeof(*</a:t>
            </a:r>
            <a:r>
              <a:rPr lang="en-US" altLang="zh-CN" sz="2200" b="1" dirty="0" err="1" smtClean="0">
                <a:solidFill>
                  <a:srgbClr val="0000FF"/>
                </a:solidFill>
              </a:rPr>
              <a:t>tpos</a:t>
            </a:r>
            <a:r>
              <a:rPr lang="en-US" altLang="zh-CN" sz="2200" b="1" dirty="0" smtClean="0">
                <a:solidFill>
                  <a:srgbClr val="0000FF"/>
                </a:solidFill>
              </a:rPr>
              <a:t>), member); 1;}); \</a:t>
            </a:r>
          </a:p>
          <a:p>
            <a:r>
              <a:rPr lang="en-US" altLang="zh-CN" sz="2200" b="1" dirty="0" smtClean="0">
                <a:solidFill>
                  <a:srgbClr val="0000FF"/>
                </a:solidFill>
              </a:rPr>
              <a:t>             pos = pos-&gt;next)</a:t>
            </a:r>
            <a:endParaRPr lang="zh-CN" altLang="en-US" sz="2200" b="1" dirty="0">
              <a:solidFill>
                <a:srgbClr val="0000FF"/>
              </a:solidFill>
            </a:endParaRP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884075006"/>
      </p:ext>
    </p:extLst>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6C31864F-6660-4FF0-A6CF-793A618916EE}" type="slidenum">
              <a:rPr lang="en-US" altLang="zh-CN"/>
              <a:pPr>
                <a:defRPr/>
              </a:pPr>
              <a:t>19</a:t>
            </a:fld>
            <a:endParaRPr lang="en-US" altLang="zh-CN"/>
          </a:p>
        </p:txBody>
      </p:sp>
      <p:sp>
        <p:nvSpPr>
          <p:cNvPr id="516098" name="Rectangle 2"/>
          <p:cNvSpPr>
            <a:spLocks noGrp="1" noChangeArrowheads="1"/>
          </p:cNvSpPr>
          <p:nvPr>
            <p:ph type="title"/>
          </p:nvPr>
        </p:nvSpPr>
        <p:spPr/>
        <p:txBody>
          <a:bodyPr/>
          <a:lstStyle/>
          <a:p>
            <a:pPr eaLnBrk="1" hangingPunct="1">
              <a:defRPr/>
            </a:pPr>
            <a:r>
              <a:rPr lang="zh-CN" altLang="en-US"/>
              <a:t>主要内容</a:t>
            </a:r>
          </a:p>
        </p:txBody>
      </p:sp>
      <p:sp>
        <p:nvSpPr>
          <p:cNvPr id="516101" name="Rectangle 5"/>
          <p:cNvSpPr>
            <a:spLocks noGrp="1" noChangeArrowheads="1"/>
          </p:cNvSpPr>
          <p:nvPr>
            <p:ph type="body" idx="1"/>
          </p:nvPr>
        </p:nvSpPr>
        <p:spPr/>
        <p:txBody>
          <a:bodyPr/>
          <a:lstStyle/>
          <a:p>
            <a:pPr eaLnBrk="1" hangingPunct="1">
              <a:defRPr/>
            </a:pPr>
            <a:r>
              <a:rPr lang="zh-CN" altLang="en-US" dirty="0"/>
              <a:t>进程与线程基本</a:t>
            </a:r>
            <a:r>
              <a:rPr lang="zh-CN" altLang="en-US" dirty="0" smtClean="0"/>
              <a:t>概念</a:t>
            </a:r>
            <a:endParaRPr lang="en-US" altLang="zh-CN" dirty="0" smtClean="0"/>
          </a:p>
          <a:p>
            <a:pPr eaLnBrk="1" hangingPunct="1">
              <a:defRPr/>
            </a:pPr>
            <a:r>
              <a:rPr lang="en-US" altLang="zh-CN" dirty="0" smtClean="0"/>
              <a:t>Linux</a:t>
            </a:r>
            <a:r>
              <a:rPr lang="zh-CN" altLang="en-US" dirty="0" smtClean="0"/>
              <a:t>进程的描述与管理</a:t>
            </a:r>
            <a:endParaRPr lang="en-US" altLang="zh-CN" dirty="0" smtClean="0"/>
          </a:p>
          <a:p>
            <a:pPr eaLnBrk="1" hangingPunct="1">
              <a:defRPr/>
            </a:pPr>
            <a:r>
              <a:rPr lang="en-US" altLang="zh-CN" dirty="0" smtClean="0"/>
              <a:t>Linux</a:t>
            </a:r>
            <a:r>
              <a:rPr lang="zh-CN" altLang="en-US" dirty="0" smtClean="0"/>
              <a:t>内核通用链表</a:t>
            </a:r>
            <a:endParaRPr lang="en-US" altLang="zh-CN" dirty="0" smtClean="0"/>
          </a:p>
          <a:p>
            <a:pPr eaLnBrk="1" hangingPunct="1">
              <a:defRPr/>
            </a:pPr>
            <a:r>
              <a:rPr lang="en-US" altLang="zh-CN" dirty="0" smtClean="0">
                <a:solidFill>
                  <a:srgbClr val="FF0000"/>
                </a:solidFill>
              </a:rPr>
              <a:t>Linux</a:t>
            </a:r>
            <a:r>
              <a:rPr lang="zh-CN" altLang="en-US" dirty="0" smtClean="0">
                <a:solidFill>
                  <a:srgbClr val="FF0000"/>
                </a:solidFill>
              </a:rPr>
              <a:t>多线程</a:t>
            </a:r>
            <a:r>
              <a:rPr lang="zh-CN" altLang="en-US" dirty="0">
                <a:solidFill>
                  <a:srgbClr val="FF0000"/>
                </a:solidFill>
              </a:rPr>
              <a:t>编程</a:t>
            </a:r>
            <a:r>
              <a:rPr lang="zh-CN" altLang="en-US" dirty="0" smtClean="0">
                <a:solidFill>
                  <a:srgbClr val="FF0000"/>
                </a:solidFill>
              </a:rPr>
              <a:t>技术</a:t>
            </a:r>
            <a:endParaRPr lang="zh-CN" altLang="en-US" dirty="0" smtClean="0"/>
          </a:p>
          <a:p>
            <a:pPr eaLnBrk="1" hangingPunct="1">
              <a:defRPr/>
            </a:pPr>
            <a:r>
              <a:rPr lang="en-US" altLang="zh-CN" dirty="0" smtClean="0"/>
              <a:t>Linux</a:t>
            </a:r>
            <a:r>
              <a:rPr lang="zh-CN" altLang="en-US" dirty="0" smtClean="0"/>
              <a:t>进程的实现机制</a:t>
            </a:r>
            <a:endParaRPr lang="en-US" altLang="zh-CN" dirty="0" smtClean="0"/>
          </a:p>
          <a:p>
            <a:pPr eaLnBrk="1" hangingPunct="1">
              <a:defRPr/>
            </a:pPr>
            <a:r>
              <a:rPr lang="en-US" altLang="zh-CN" dirty="0" smtClean="0"/>
              <a:t>Linux</a:t>
            </a:r>
            <a:r>
              <a:rPr lang="zh-CN" altLang="en-US" dirty="0" smtClean="0"/>
              <a:t>线程的实现机制</a:t>
            </a:r>
            <a:endParaRPr lang="en-US" altLang="zh-CN" dirty="0" smtClean="0"/>
          </a:p>
          <a:p>
            <a:pPr eaLnBrk="1" hangingPunct="1">
              <a:buClr>
                <a:srgbClr val="FF0000"/>
              </a:buClr>
              <a:buFont typeface="Wingdings" pitchFamily="2" charset="2"/>
              <a:buNone/>
              <a:defRPr/>
            </a:pPr>
            <a:endParaRPr lang="zh-CN" altLang="en-US" b="0" dirty="0">
              <a:solidFill>
                <a:srgbClr val="FF0000"/>
              </a:solidFill>
            </a:endParaRPr>
          </a:p>
        </p:txBody>
      </p:sp>
    </p:spTree>
    <p:extLst>
      <p:ext uri="{BB962C8B-B14F-4D97-AF65-F5344CB8AC3E}">
        <p14:creationId xmlns:p14="http://schemas.microsoft.com/office/powerpoint/2010/main" val="2647474416"/>
      </p:ext>
    </p:extLst>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28A6E7F9-4C31-4E46-8016-FC8A510912DE}" type="slidenum">
              <a:rPr lang="en-US" altLang="zh-CN"/>
              <a:pPr>
                <a:defRPr/>
              </a:pPr>
              <a:t>2</a:t>
            </a:fld>
            <a:endParaRPr lang="en-US" altLang="zh-CN"/>
          </a:p>
        </p:txBody>
      </p:sp>
      <p:sp>
        <p:nvSpPr>
          <p:cNvPr id="516098" name="Rectangle 2"/>
          <p:cNvSpPr>
            <a:spLocks noGrp="1" noChangeArrowheads="1"/>
          </p:cNvSpPr>
          <p:nvPr>
            <p:ph type="title"/>
          </p:nvPr>
        </p:nvSpPr>
        <p:spPr/>
        <p:txBody>
          <a:bodyPr/>
          <a:lstStyle/>
          <a:p>
            <a:pPr eaLnBrk="1" hangingPunct="1">
              <a:defRPr/>
            </a:pPr>
            <a:r>
              <a:rPr lang="zh-CN" altLang="en-US"/>
              <a:t>主要内容</a:t>
            </a:r>
          </a:p>
        </p:txBody>
      </p:sp>
      <p:sp>
        <p:nvSpPr>
          <p:cNvPr id="516101" name="Rectangle 5"/>
          <p:cNvSpPr>
            <a:spLocks noGrp="1" noChangeArrowheads="1"/>
          </p:cNvSpPr>
          <p:nvPr>
            <p:ph type="body" idx="1"/>
          </p:nvPr>
        </p:nvSpPr>
        <p:spPr/>
        <p:txBody>
          <a:bodyPr/>
          <a:lstStyle/>
          <a:p>
            <a:pPr eaLnBrk="1" hangingPunct="1">
              <a:defRPr/>
            </a:pPr>
            <a:r>
              <a:rPr lang="zh-CN" altLang="en-US" dirty="0"/>
              <a:t>进程与线程基本概念</a:t>
            </a:r>
          </a:p>
          <a:p>
            <a:pPr eaLnBrk="1" hangingPunct="1">
              <a:defRPr/>
            </a:pPr>
            <a:r>
              <a:rPr lang="en-US" altLang="zh-CN" dirty="0" smtClean="0"/>
              <a:t>Linux</a:t>
            </a:r>
            <a:r>
              <a:rPr lang="zh-CN" altLang="en-US" dirty="0" smtClean="0"/>
              <a:t>进程的描述与管理</a:t>
            </a:r>
            <a:endParaRPr lang="zh-CN" altLang="en-US" dirty="0"/>
          </a:p>
          <a:p>
            <a:pPr eaLnBrk="1" hangingPunct="1">
              <a:buClr>
                <a:srgbClr val="FF0000"/>
              </a:buClr>
              <a:defRPr/>
            </a:pPr>
            <a:r>
              <a:rPr lang="en-US" altLang="zh-CN" dirty="0" smtClean="0">
                <a:solidFill>
                  <a:srgbClr val="FF0000"/>
                </a:solidFill>
              </a:rPr>
              <a:t>Linux</a:t>
            </a:r>
            <a:r>
              <a:rPr lang="zh-CN" altLang="en-US" dirty="0" smtClean="0">
                <a:solidFill>
                  <a:srgbClr val="FF0000"/>
                </a:solidFill>
              </a:rPr>
              <a:t>内核通用链表</a:t>
            </a:r>
            <a:endParaRPr lang="en-US" altLang="zh-CN" dirty="0"/>
          </a:p>
          <a:p>
            <a:pPr eaLnBrk="1" hangingPunct="1">
              <a:defRPr/>
            </a:pPr>
            <a:r>
              <a:rPr lang="en-US" altLang="zh-CN" dirty="0"/>
              <a:t>Linux</a:t>
            </a:r>
            <a:r>
              <a:rPr lang="zh-CN" altLang="en-US" dirty="0"/>
              <a:t>线程编程</a:t>
            </a:r>
            <a:r>
              <a:rPr lang="zh-CN" altLang="en-US" dirty="0" smtClean="0"/>
              <a:t>技术</a:t>
            </a:r>
            <a:endParaRPr lang="zh-CN" altLang="en-US" dirty="0" smtClean="0">
              <a:solidFill>
                <a:srgbClr val="FF0000"/>
              </a:solidFill>
            </a:endParaRPr>
          </a:p>
          <a:p>
            <a:pPr eaLnBrk="1" hangingPunct="1">
              <a:defRPr/>
            </a:pPr>
            <a:r>
              <a:rPr lang="en-US" altLang="zh-CN" dirty="0" smtClean="0"/>
              <a:t>Linux</a:t>
            </a:r>
            <a:r>
              <a:rPr lang="zh-CN" altLang="en-US" dirty="0" smtClean="0"/>
              <a:t>进程的实现机制</a:t>
            </a:r>
            <a:endParaRPr lang="en-US" altLang="zh-CN" dirty="0" smtClean="0"/>
          </a:p>
          <a:p>
            <a:pPr eaLnBrk="1" hangingPunct="1">
              <a:defRPr/>
            </a:pPr>
            <a:r>
              <a:rPr lang="en-US" altLang="zh-CN" dirty="0" smtClean="0"/>
              <a:t>Linux</a:t>
            </a:r>
            <a:r>
              <a:rPr lang="zh-CN" altLang="en-US" dirty="0" smtClean="0"/>
              <a:t>线程的实现机制</a:t>
            </a:r>
            <a:endParaRPr lang="en-US" altLang="zh-CN" dirty="0" smtClean="0"/>
          </a:p>
          <a:p>
            <a:pPr eaLnBrk="1" hangingPunct="1">
              <a:defRPr/>
            </a:pPr>
            <a:endParaRPr lang="zh-CN" altLang="en-US" dirty="0"/>
          </a:p>
        </p:txBody>
      </p:sp>
    </p:spTree>
    <p:extLst>
      <p:ext uri="{BB962C8B-B14F-4D97-AF65-F5344CB8AC3E}">
        <p14:creationId xmlns:p14="http://schemas.microsoft.com/office/powerpoint/2010/main" val="3154351211"/>
      </p:ext>
    </p:extLst>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线程编程</a:t>
            </a:r>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20</a:t>
            </a:fld>
            <a:endParaRPr lang="en-US" altLang="zh-CN"/>
          </a:p>
        </p:txBody>
      </p:sp>
      <p:graphicFrame>
        <p:nvGraphicFramePr>
          <p:cNvPr id="10" name="内容占位符 9"/>
          <p:cNvGraphicFramePr>
            <a:graphicFrameLocks noGrp="1"/>
          </p:cNvGraphicFramePr>
          <p:nvPr>
            <p:ph idx="1"/>
            <p:extLst>
              <p:ext uri="{D42A27DB-BD31-4B8C-83A1-F6EECF244321}">
                <p14:modId xmlns:p14="http://schemas.microsoft.com/office/powerpoint/2010/main" val="2104113433"/>
              </p:ext>
            </p:extLst>
          </p:nvPr>
        </p:nvGraphicFramePr>
        <p:xfrm>
          <a:off x="611189" y="1340767"/>
          <a:ext cx="8137275" cy="5459461"/>
        </p:xfrm>
        <a:graphic>
          <a:graphicData uri="http://schemas.openxmlformats.org/drawingml/2006/table">
            <a:tbl>
              <a:tblPr/>
              <a:tblGrid>
                <a:gridCol w="2759595"/>
                <a:gridCol w="849107"/>
                <a:gridCol w="990626"/>
                <a:gridCol w="778348"/>
                <a:gridCol w="1061385"/>
                <a:gridCol w="990626"/>
                <a:gridCol w="707588"/>
              </a:tblGrid>
              <a:tr h="311505">
                <a:tc rowSpan="2">
                  <a:txBody>
                    <a:bodyPr/>
                    <a:lstStyle/>
                    <a:p>
                      <a:pPr algn="ctr"/>
                      <a:r>
                        <a:rPr lang="en-US" sz="1800" dirty="0">
                          <a:effectLst/>
                          <a:latin typeface="Arial" charset="0"/>
                        </a:rPr>
                        <a:t>Platform</a:t>
                      </a:r>
                    </a:p>
                  </a:txBody>
                  <a:tcPr marL="20650" marR="20650" marT="20650" marB="20650" anchor="ctr">
                    <a:lnL>
                      <a:noFill/>
                    </a:lnL>
                    <a:lnR>
                      <a:noFill/>
                    </a:lnR>
                    <a:lnT>
                      <a:noFill/>
                    </a:lnT>
                    <a:lnB>
                      <a:noFill/>
                    </a:lnB>
                    <a:solidFill>
                      <a:srgbClr val="98ABCE"/>
                    </a:solidFill>
                  </a:tcPr>
                </a:tc>
                <a:tc gridSpan="3">
                  <a:txBody>
                    <a:bodyPr/>
                    <a:lstStyle/>
                    <a:p>
                      <a:pPr algn="ctr"/>
                      <a:r>
                        <a:rPr lang="en-US" sz="1800" dirty="0" smtClean="0">
                          <a:effectLst/>
                          <a:latin typeface="Arial" charset="0"/>
                        </a:rPr>
                        <a:t>50000 fork</a:t>
                      </a:r>
                      <a:r>
                        <a:rPr lang="en-US" sz="1800" dirty="0">
                          <a:effectLst/>
                          <a:latin typeface="Arial" charset="0"/>
                        </a:rPr>
                        <a:t>()</a:t>
                      </a:r>
                    </a:p>
                  </a:txBody>
                  <a:tcPr marL="20650" marR="20650" marT="20650" marB="20650" anchor="ctr">
                    <a:lnL>
                      <a:noFill/>
                    </a:lnL>
                    <a:lnR>
                      <a:noFill/>
                    </a:lnR>
                    <a:lnT>
                      <a:noFill/>
                    </a:lnT>
                    <a:lnB>
                      <a:noFill/>
                    </a:lnB>
                    <a:solidFill>
                      <a:srgbClr val="98ABCE"/>
                    </a:solidFill>
                  </a:tcPr>
                </a:tc>
                <a:tc hMerge="1">
                  <a:txBody>
                    <a:bodyPr/>
                    <a:lstStyle/>
                    <a:p>
                      <a:endParaRPr lang="zh-CN" altLang="en-US"/>
                    </a:p>
                  </a:txBody>
                  <a:tcPr/>
                </a:tc>
                <a:tc hMerge="1">
                  <a:txBody>
                    <a:bodyPr/>
                    <a:lstStyle/>
                    <a:p>
                      <a:endParaRPr lang="zh-CN" altLang="en-US"/>
                    </a:p>
                  </a:txBody>
                  <a:tcPr/>
                </a:tc>
                <a:tc gridSpan="3">
                  <a:txBody>
                    <a:bodyPr/>
                    <a:lstStyle/>
                    <a:p>
                      <a:pPr algn="ctr"/>
                      <a:r>
                        <a:rPr lang="en-US" altLang="zh-CN" sz="1800" dirty="0" smtClean="0">
                          <a:effectLst/>
                          <a:latin typeface="Arial" charset="0"/>
                        </a:rPr>
                        <a:t>50000 </a:t>
                      </a:r>
                      <a:r>
                        <a:rPr lang="en-US" sz="1800" dirty="0" err="1" smtClean="0">
                          <a:effectLst/>
                          <a:latin typeface="Arial" charset="0"/>
                        </a:rPr>
                        <a:t>pthread_create</a:t>
                      </a:r>
                      <a:r>
                        <a:rPr lang="en-US" sz="1800" dirty="0">
                          <a:effectLst/>
                          <a:latin typeface="Arial" charset="0"/>
                        </a:rPr>
                        <a:t>()</a:t>
                      </a:r>
                    </a:p>
                  </a:txBody>
                  <a:tcPr marL="20650" marR="20650" marT="20650" marB="20650" anchor="ctr">
                    <a:lnL>
                      <a:noFill/>
                    </a:lnL>
                    <a:lnR>
                      <a:noFill/>
                    </a:lnR>
                    <a:lnT>
                      <a:noFill/>
                    </a:lnT>
                    <a:lnB>
                      <a:noFill/>
                    </a:lnB>
                    <a:solidFill>
                      <a:srgbClr val="98ABCE"/>
                    </a:solidFill>
                  </a:tcPr>
                </a:tc>
                <a:tc hMerge="1">
                  <a:txBody>
                    <a:bodyPr/>
                    <a:lstStyle/>
                    <a:p>
                      <a:endParaRPr lang="zh-CN" altLang="en-US"/>
                    </a:p>
                  </a:txBody>
                  <a:tcPr/>
                </a:tc>
                <a:tc hMerge="1">
                  <a:txBody>
                    <a:bodyPr/>
                    <a:lstStyle/>
                    <a:p>
                      <a:endParaRPr lang="zh-CN" altLang="en-US"/>
                    </a:p>
                  </a:txBody>
                  <a:tcPr/>
                </a:tc>
              </a:tr>
              <a:tr h="311505">
                <a:tc vMerge="1">
                  <a:txBody>
                    <a:bodyPr/>
                    <a:lstStyle/>
                    <a:p>
                      <a:endParaRPr lang="zh-CN" altLang="en-US"/>
                    </a:p>
                  </a:txBody>
                  <a:tcPr/>
                </a:tc>
                <a:tc>
                  <a:txBody>
                    <a:bodyPr/>
                    <a:lstStyle/>
                    <a:p>
                      <a:pPr algn="ctr"/>
                      <a:r>
                        <a:rPr lang="en-US" sz="1800">
                          <a:effectLst/>
                          <a:latin typeface="Arial" charset="0"/>
                        </a:rPr>
                        <a:t>real</a:t>
                      </a:r>
                    </a:p>
                  </a:txBody>
                  <a:tcPr marL="20650" marR="20650" marT="20650" marB="20650" anchor="ctr">
                    <a:lnL>
                      <a:noFill/>
                    </a:lnL>
                    <a:lnR>
                      <a:noFill/>
                    </a:lnR>
                    <a:lnT>
                      <a:noFill/>
                    </a:lnT>
                    <a:lnB>
                      <a:noFill/>
                    </a:lnB>
                    <a:solidFill>
                      <a:srgbClr val="98ABCE"/>
                    </a:solidFill>
                  </a:tcPr>
                </a:tc>
                <a:tc>
                  <a:txBody>
                    <a:bodyPr/>
                    <a:lstStyle/>
                    <a:p>
                      <a:pPr algn="ctr"/>
                      <a:r>
                        <a:rPr lang="en-US" sz="1800" dirty="0">
                          <a:effectLst/>
                          <a:latin typeface="Arial" charset="0"/>
                        </a:rPr>
                        <a:t>user</a:t>
                      </a:r>
                    </a:p>
                  </a:txBody>
                  <a:tcPr marL="20650" marR="20650" marT="20650" marB="20650" anchor="ctr">
                    <a:lnL>
                      <a:noFill/>
                    </a:lnL>
                    <a:lnR>
                      <a:noFill/>
                    </a:lnR>
                    <a:lnT>
                      <a:noFill/>
                    </a:lnT>
                    <a:lnB>
                      <a:noFill/>
                    </a:lnB>
                    <a:solidFill>
                      <a:srgbClr val="98ABCE"/>
                    </a:solidFill>
                  </a:tcPr>
                </a:tc>
                <a:tc>
                  <a:txBody>
                    <a:bodyPr/>
                    <a:lstStyle/>
                    <a:p>
                      <a:pPr algn="ctr"/>
                      <a:r>
                        <a:rPr lang="en-US" sz="1800" dirty="0">
                          <a:effectLst/>
                          <a:latin typeface="Arial" charset="0"/>
                        </a:rPr>
                        <a:t>sys</a:t>
                      </a:r>
                    </a:p>
                  </a:txBody>
                  <a:tcPr marL="20650" marR="20650" marT="20650" marB="20650" anchor="ctr">
                    <a:lnL>
                      <a:noFill/>
                    </a:lnL>
                    <a:lnR>
                      <a:noFill/>
                    </a:lnR>
                    <a:lnT>
                      <a:noFill/>
                    </a:lnT>
                    <a:lnB>
                      <a:noFill/>
                    </a:lnB>
                    <a:solidFill>
                      <a:srgbClr val="98ABCE"/>
                    </a:solidFill>
                  </a:tcPr>
                </a:tc>
                <a:tc>
                  <a:txBody>
                    <a:bodyPr/>
                    <a:lstStyle/>
                    <a:p>
                      <a:pPr algn="ctr"/>
                      <a:r>
                        <a:rPr lang="en-US" sz="1800">
                          <a:effectLst/>
                          <a:latin typeface="Arial" charset="0"/>
                        </a:rPr>
                        <a:t>real</a:t>
                      </a:r>
                    </a:p>
                  </a:txBody>
                  <a:tcPr marL="20650" marR="20650" marT="20650" marB="20650" anchor="ctr">
                    <a:lnL>
                      <a:noFill/>
                    </a:lnL>
                    <a:lnR>
                      <a:noFill/>
                    </a:lnR>
                    <a:lnT>
                      <a:noFill/>
                    </a:lnT>
                    <a:lnB>
                      <a:noFill/>
                    </a:lnB>
                    <a:solidFill>
                      <a:srgbClr val="98ABCE"/>
                    </a:solidFill>
                  </a:tcPr>
                </a:tc>
                <a:tc>
                  <a:txBody>
                    <a:bodyPr/>
                    <a:lstStyle/>
                    <a:p>
                      <a:pPr algn="ctr"/>
                      <a:r>
                        <a:rPr lang="en-US" sz="1800">
                          <a:effectLst/>
                          <a:latin typeface="Arial" charset="0"/>
                        </a:rPr>
                        <a:t>user</a:t>
                      </a:r>
                    </a:p>
                  </a:txBody>
                  <a:tcPr marL="20650" marR="20650" marT="20650" marB="20650" anchor="ctr">
                    <a:lnL>
                      <a:noFill/>
                    </a:lnL>
                    <a:lnR>
                      <a:noFill/>
                    </a:lnR>
                    <a:lnT>
                      <a:noFill/>
                    </a:lnT>
                    <a:lnB>
                      <a:noFill/>
                    </a:lnB>
                    <a:solidFill>
                      <a:srgbClr val="98ABCE"/>
                    </a:solidFill>
                  </a:tcPr>
                </a:tc>
                <a:tc>
                  <a:txBody>
                    <a:bodyPr/>
                    <a:lstStyle/>
                    <a:p>
                      <a:pPr algn="ctr"/>
                      <a:r>
                        <a:rPr lang="en-US" sz="1800">
                          <a:effectLst/>
                          <a:latin typeface="Arial" charset="0"/>
                        </a:rPr>
                        <a:t>sys</a:t>
                      </a:r>
                    </a:p>
                  </a:txBody>
                  <a:tcPr marL="20650" marR="20650" marT="20650" marB="20650" anchor="ctr">
                    <a:lnL>
                      <a:noFill/>
                    </a:lnL>
                    <a:lnR>
                      <a:noFill/>
                    </a:lnR>
                    <a:lnT>
                      <a:noFill/>
                    </a:lnT>
                    <a:lnB>
                      <a:noFill/>
                    </a:lnB>
                    <a:solidFill>
                      <a:srgbClr val="98ABCE"/>
                    </a:solidFill>
                  </a:tcPr>
                </a:tc>
              </a:tr>
              <a:tr h="536469">
                <a:tc>
                  <a:txBody>
                    <a:bodyPr/>
                    <a:lstStyle/>
                    <a:p>
                      <a:pPr algn="l"/>
                      <a:r>
                        <a:rPr lang="en-US" sz="1600" b="1" dirty="0"/>
                        <a:t>Intel 2.6 GHz Xeon E5-2670 (16 cores/node)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hr-HR" sz="1800" dirty="0"/>
                        <a:t>8.1</a:t>
                      </a:r>
                    </a:p>
                  </a:txBody>
                  <a:tcPr marL="20650" marR="20650" marT="20650" marB="20650">
                    <a:lnL>
                      <a:noFill/>
                    </a:lnL>
                    <a:lnR>
                      <a:noFill/>
                    </a:lnR>
                    <a:lnT>
                      <a:noFill/>
                    </a:lnT>
                    <a:lnB>
                      <a:noFill/>
                    </a:lnB>
                    <a:solidFill>
                      <a:srgbClr val="FFFFFF"/>
                    </a:solidFill>
                  </a:tcPr>
                </a:tc>
                <a:tc>
                  <a:txBody>
                    <a:bodyPr/>
                    <a:lstStyle/>
                    <a:p>
                      <a:pPr algn="r"/>
                      <a:r>
                        <a:rPr lang="nb-NO" sz="1800" dirty="0"/>
                        <a:t>0.1</a:t>
                      </a:r>
                    </a:p>
                  </a:txBody>
                  <a:tcPr marL="20650" marR="20650" marT="20650" marB="20650">
                    <a:lnL>
                      <a:noFill/>
                    </a:lnL>
                    <a:lnR>
                      <a:noFill/>
                    </a:lnR>
                    <a:lnT>
                      <a:noFill/>
                    </a:lnT>
                    <a:lnB>
                      <a:noFill/>
                    </a:lnB>
                    <a:solidFill>
                      <a:srgbClr val="FFFFFF"/>
                    </a:solidFill>
                  </a:tcPr>
                </a:tc>
                <a:tc>
                  <a:txBody>
                    <a:bodyPr/>
                    <a:lstStyle/>
                    <a:p>
                      <a:pPr algn="r"/>
                      <a:r>
                        <a:rPr lang="hr-HR" sz="1800"/>
                        <a:t>2.9</a:t>
                      </a:r>
                    </a:p>
                  </a:txBody>
                  <a:tcPr marL="20650" marR="20650" marT="20650" marB="20650">
                    <a:lnL>
                      <a:noFill/>
                    </a:lnL>
                    <a:lnR>
                      <a:noFill/>
                    </a:lnR>
                    <a:lnT>
                      <a:noFill/>
                    </a:lnT>
                    <a:lnB>
                      <a:noFill/>
                    </a:lnB>
                    <a:solidFill>
                      <a:srgbClr val="FFFFFF"/>
                    </a:solidFill>
                  </a:tcPr>
                </a:tc>
                <a:tc>
                  <a:txBody>
                    <a:bodyPr/>
                    <a:lstStyle/>
                    <a:p>
                      <a:pPr algn="r"/>
                      <a:r>
                        <a:rPr lang="nb-NO" sz="1800"/>
                        <a:t>0.9</a:t>
                      </a:r>
                    </a:p>
                  </a:txBody>
                  <a:tcPr marL="20650" marR="20650" marT="20650" marB="20650">
                    <a:lnL>
                      <a:noFill/>
                    </a:lnL>
                    <a:lnR>
                      <a:noFill/>
                    </a:lnR>
                    <a:lnT>
                      <a:noFill/>
                    </a:lnT>
                    <a:lnB>
                      <a:noFill/>
                    </a:lnB>
                    <a:solidFill>
                      <a:srgbClr val="FFFFFF"/>
                    </a:solidFill>
                  </a:tcPr>
                </a:tc>
                <a:tc>
                  <a:txBody>
                    <a:bodyPr/>
                    <a:lstStyle/>
                    <a:p>
                      <a:pPr algn="r"/>
                      <a:r>
                        <a:rPr lang="nb-NO" sz="1800"/>
                        <a:t>0.2</a:t>
                      </a:r>
                    </a:p>
                  </a:txBody>
                  <a:tcPr marL="20650" marR="20650" marT="20650" marB="20650">
                    <a:lnL>
                      <a:noFill/>
                    </a:lnL>
                    <a:lnR>
                      <a:noFill/>
                    </a:lnR>
                    <a:lnT>
                      <a:noFill/>
                    </a:lnT>
                    <a:lnB>
                      <a:noFill/>
                    </a:lnB>
                    <a:solidFill>
                      <a:srgbClr val="FFFFFF"/>
                    </a:solidFill>
                  </a:tcPr>
                </a:tc>
                <a:tc>
                  <a:txBody>
                    <a:bodyPr/>
                    <a:lstStyle/>
                    <a:p>
                      <a:pPr algn="r"/>
                      <a:r>
                        <a:rPr lang="nb-NO" sz="1800"/>
                        <a:t>0.3</a:t>
                      </a:r>
                    </a:p>
                  </a:txBody>
                  <a:tcPr marL="20650" marR="20650" marT="20650" marB="20650">
                    <a:lnL>
                      <a:noFill/>
                    </a:lnL>
                    <a:lnR>
                      <a:noFill/>
                    </a:lnR>
                    <a:lnT>
                      <a:noFill/>
                    </a:lnT>
                    <a:lnB>
                      <a:noFill/>
                    </a:lnB>
                    <a:solidFill>
                      <a:srgbClr val="FFFFFF"/>
                    </a:solidFill>
                  </a:tcPr>
                </a:tc>
              </a:tr>
              <a:tr h="536469">
                <a:tc>
                  <a:txBody>
                    <a:bodyPr/>
                    <a:lstStyle/>
                    <a:p>
                      <a:pPr algn="l"/>
                      <a:r>
                        <a:rPr lang="en-US" sz="1600" b="1" dirty="0"/>
                        <a:t>Intel 2.8 GHz Xeon 5660 (12 cores/node)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hr-HR" sz="1800"/>
                        <a:t>4.4</a:t>
                      </a:r>
                    </a:p>
                  </a:txBody>
                  <a:tcPr marL="20650" marR="20650" marT="20650" marB="20650">
                    <a:lnL>
                      <a:noFill/>
                    </a:lnL>
                    <a:lnR>
                      <a:noFill/>
                    </a:lnR>
                    <a:lnT>
                      <a:noFill/>
                    </a:lnT>
                    <a:lnB>
                      <a:noFill/>
                    </a:lnB>
                    <a:solidFill>
                      <a:srgbClr val="FFFFFF"/>
                    </a:solidFill>
                  </a:tcPr>
                </a:tc>
                <a:tc>
                  <a:txBody>
                    <a:bodyPr/>
                    <a:lstStyle/>
                    <a:p>
                      <a:pPr algn="r"/>
                      <a:r>
                        <a:rPr lang="nb-NO" sz="1800" dirty="0"/>
                        <a:t>0.4</a:t>
                      </a:r>
                    </a:p>
                  </a:txBody>
                  <a:tcPr marL="20650" marR="20650" marT="20650" marB="20650">
                    <a:lnL>
                      <a:noFill/>
                    </a:lnL>
                    <a:lnR>
                      <a:noFill/>
                    </a:lnR>
                    <a:lnT>
                      <a:noFill/>
                    </a:lnT>
                    <a:lnB>
                      <a:noFill/>
                    </a:lnB>
                    <a:solidFill>
                      <a:srgbClr val="FFFFFF"/>
                    </a:solidFill>
                  </a:tcPr>
                </a:tc>
                <a:tc>
                  <a:txBody>
                    <a:bodyPr/>
                    <a:lstStyle/>
                    <a:p>
                      <a:pPr algn="r"/>
                      <a:r>
                        <a:rPr lang="hr-HR" sz="1800"/>
                        <a:t>4.3</a:t>
                      </a:r>
                    </a:p>
                  </a:txBody>
                  <a:tcPr marL="20650" marR="20650" marT="20650" marB="20650">
                    <a:lnL>
                      <a:noFill/>
                    </a:lnL>
                    <a:lnR>
                      <a:noFill/>
                    </a:lnR>
                    <a:lnT>
                      <a:noFill/>
                    </a:lnT>
                    <a:lnB>
                      <a:noFill/>
                    </a:lnB>
                    <a:solidFill>
                      <a:srgbClr val="FFFFFF"/>
                    </a:solidFill>
                  </a:tcPr>
                </a:tc>
                <a:tc>
                  <a:txBody>
                    <a:bodyPr/>
                    <a:lstStyle/>
                    <a:p>
                      <a:pPr algn="r"/>
                      <a:r>
                        <a:rPr lang="nb-NO" sz="1800"/>
                        <a:t>0.7</a:t>
                      </a:r>
                    </a:p>
                  </a:txBody>
                  <a:tcPr marL="20650" marR="20650" marT="20650" marB="20650">
                    <a:lnL>
                      <a:noFill/>
                    </a:lnL>
                    <a:lnR>
                      <a:noFill/>
                    </a:lnR>
                    <a:lnT>
                      <a:noFill/>
                    </a:lnT>
                    <a:lnB>
                      <a:noFill/>
                    </a:lnB>
                    <a:solidFill>
                      <a:srgbClr val="FFFFFF"/>
                    </a:solidFill>
                  </a:tcPr>
                </a:tc>
                <a:tc>
                  <a:txBody>
                    <a:bodyPr/>
                    <a:lstStyle/>
                    <a:p>
                      <a:pPr algn="r"/>
                      <a:r>
                        <a:rPr lang="nb-NO" sz="1800"/>
                        <a:t>0.2</a:t>
                      </a:r>
                    </a:p>
                  </a:txBody>
                  <a:tcPr marL="20650" marR="20650" marT="20650" marB="20650">
                    <a:lnL>
                      <a:noFill/>
                    </a:lnL>
                    <a:lnR>
                      <a:noFill/>
                    </a:lnR>
                    <a:lnT>
                      <a:noFill/>
                    </a:lnT>
                    <a:lnB>
                      <a:noFill/>
                    </a:lnB>
                    <a:solidFill>
                      <a:srgbClr val="FFFFFF"/>
                    </a:solidFill>
                  </a:tcPr>
                </a:tc>
                <a:tc>
                  <a:txBody>
                    <a:bodyPr/>
                    <a:lstStyle/>
                    <a:p>
                      <a:pPr algn="r"/>
                      <a:r>
                        <a:rPr lang="nb-NO" sz="1800"/>
                        <a:t>0.5</a:t>
                      </a:r>
                    </a:p>
                  </a:txBody>
                  <a:tcPr marL="20650" marR="20650" marT="20650" marB="20650">
                    <a:lnL>
                      <a:noFill/>
                    </a:lnL>
                    <a:lnR>
                      <a:noFill/>
                    </a:lnR>
                    <a:lnT>
                      <a:noFill/>
                    </a:lnT>
                    <a:lnB>
                      <a:noFill/>
                    </a:lnB>
                    <a:solidFill>
                      <a:srgbClr val="FFFFFF"/>
                    </a:solidFill>
                  </a:tcPr>
                </a:tc>
              </a:tr>
              <a:tr h="536469">
                <a:tc>
                  <a:txBody>
                    <a:bodyPr/>
                    <a:lstStyle/>
                    <a:p>
                      <a:pPr algn="l"/>
                      <a:r>
                        <a:rPr lang="en-US" sz="1600" b="1" dirty="0"/>
                        <a:t>AMD 2.3 GHz Opteron (16 cores/node)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hr-HR" sz="1800"/>
                        <a:t>12.5</a:t>
                      </a:r>
                    </a:p>
                  </a:txBody>
                  <a:tcPr marL="20650" marR="20650" marT="20650" marB="20650">
                    <a:lnL>
                      <a:noFill/>
                    </a:lnL>
                    <a:lnR>
                      <a:noFill/>
                    </a:lnR>
                    <a:lnT>
                      <a:noFill/>
                    </a:lnT>
                    <a:lnB>
                      <a:noFill/>
                    </a:lnB>
                    <a:solidFill>
                      <a:srgbClr val="FFFFFF"/>
                    </a:solidFill>
                  </a:tcPr>
                </a:tc>
                <a:tc>
                  <a:txBody>
                    <a:bodyPr/>
                    <a:lstStyle/>
                    <a:p>
                      <a:pPr algn="r"/>
                      <a:r>
                        <a:rPr lang="nb-NO" sz="1800"/>
                        <a:t>1.0</a:t>
                      </a:r>
                    </a:p>
                  </a:txBody>
                  <a:tcPr marL="20650" marR="20650" marT="20650" marB="20650">
                    <a:lnL>
                      <a:noFill/>
                    </a:lnL>
                    <a:lnR>
                      <a:noFill/>
                    </a:lnR>
                    <a:lnT>
                      <a:noFill/>
                    </a:lnT>
                    <a:lnB>
                      <a:noFill/>
                    </a:lnB>
                    <a:solidFill>
                      <a:srgbClr val="FFFFFF"/>
                    </a:solidFill>
                  </a:tcPr>
                </a:tc>
                <a:tc>
                  <a:txBody>
                    <a:bodyPr/>
                    <a:lstStyle/>
                    <a:p>
                      <a:pPr algn="r"/>
                      <a:r>
                        <a:rPr lang="hr-HR" sz="1800" dirty="0"/>
                        <a:t>12.5</a:t>
                      </a:r>
                    </a:p>
                  </a:txBody>
                  <a:tcPr marL="20650" marR="20650" marT="20650" marB="20650">
                    <a:lnL>
                      <a:noFill/>
                    </a:lnL>
                    <a:lnR>
                      <a:noFill/>
                    </a:lnR>
                    <a:lnT>
                      <a:noFill/>
                    </a:lnT>
                    <a:lnB>
                      <a:noFill/>
                    </a:lnB>
                    <a:solidFill>
                      <a:srgbClr val="FFFFFF"/>
                    </a:solidFill>
                  </a:tcPr>
                </a:tc>
                <a:tc>
                  <a:txBody>
                    <a:bodyPr/>
                    <a:lstStyle/>
                    <a:p>
                      <a:pPr algn="r"/>
                      <a:r>
                        <a:rPr lang="nb-NO" sz="1800"/>
                        <a:t>1.2</a:t>
                      </a:r>
                    </a:p>
                  </a:txBody>
                  <a:tcPr marL="20650" marR="20650" marT="20650" marB="20650">
                    <a:lnL>
                      <a:noFill/>
                    </a:lnL>
                    <a:lnR>
                      <a:noFill/>
                    </a:lnR>
                    <a:lnT>
                      <a:noFill/>
                    </a:lnT>
                    <a:lnB>
                      <a:noFill/>
                    </a:lnB>
                    <a:solidFill>
                      <a:srgbClr val="FFFFFF"/>
                    </a:solidFill>
                  </a:tcPr>
                </a:tc>
                <a:tc>
                  <a:txBody>
                    <a:bodyPr/>
                    <a:lstStyle/>
                    <a:p>
                      <a:pPr algn="r"/>
                      <a:r>
                        <a:rPr lang="nb-NO" sz="1800"/>
                        <a:t>0.2</a:t>
                      </a:r>
                    </a:p>
                  </a:txBody>
                  <a:tcPr marL="20650" marR="20650" marT="20650" marB="20650">
                    <a:lnL>
                      <a:noFill/>
                    </a:lnL>
                    <a:lnR>
                      <a:noFill/>
                    </a:lnR>
                    <a:lnT>
                      <a:noFill/>
                    </a:lnT>
                    <a:lnB>
                      <a:noFill/>
                    </a:lnB>
                    <a:solidFill>
                      <a:srgbClr val="FFFFFF"/>
                    </a:solidFill>
                  </a:tcPr>
                </a:tc>
                <a:tc>
                  <a:txBody>
                    <a:bodyPr/>
                    <a:lstStyle/>
                    <a:p>
                      <a:pPr algn="r"/>
                      <a:r>
                        <a:rPr lang="nb-NO" sz="1800"/>
                        <a:t>1.3</a:t>
                      </a:r>
                    </a:p>
                  </a:txBody>
                  <a:tcPr marL="20650" marR="20650" marT="20650" marB="20650">
                    <a:lnL>
                      <a:noFill/>
                    </a:lnL>
                    <a:lnR>
                      <a:noFill/>
                    </a:lnR>
                    <a:lnT>
                      <a:noFill/>
                    </a:lnT>
                    <a:lnB>
                      <a:noFill/>
                    </a:lnB>
                    <a:solidFill>
                      <a:srgbClr val="FFFFFF"/>
                    </a:solidFill>
                  </a:tcPr>
                </a:tc>
              </a:tr>
              <a:tr h="536469">
                <a:tc>
                  <a:txBody>
                    <a:bodyPr/>
                    <a:lstStyle/>
                    <a:p>
                      <a:pPr algn="l"/>
                      <a:r>
                        <a:rPr lang="en-US" sz="1600" b="1" dirty="0"/>
                        <a:t>AMD 2.4 GHz Opteron (8 cores/node)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nb-NO" sz="1800"/>
                        <a:t>17.6</a:t>
                      </a:r>
                    </a:p>
                  </a:txBody>
                  <a:tcPr marL="20650" marR="20650" marT="20650" marB="20650">
                    <a:lnL>
                      <a:noFill/>
                    </a:lnL>
                    <a:lnR>
                      <a:noFill/>
                    </a:lnR>
                    <a:lnT>
                      <a:noFill/>
                    </a:lnT>
                    <a:lnB>
                      <a:noFill/>
                    </a:lnB>
                    <a:solidFill>
                      <a:srgbClr val="FFFFFF"/>
                    </a:solidFill>
                  </a:tcPr>
                </a:tc>
                <a:tc>
                  <a:txBody>
                    <a:bodyPr/>
                    <a:lstStyle/>
                    <a:p>
                      <a:pPr algn="r"/>
                      <a:r>
                        <a:rPr lang="hr-HR" sz="1800"/>
                        <a:t>2.2</a:t>
                      </a:r>
                    </a:p>
                  </a:txBody>
                  <a:tcPr marL="20650" marR="20650" marT="20650" marB="20650">
                    <a:lnL>
                      <a:noFill/>
                    </a:lnL>
                    <a:lnR>
                      <a:noFill/>
                    </a:lnR>
                    <a:lnT>
                      <a:noFill/>
                    </a:lnT>
                    <a:lnB>
                      <a:noFill/>
                    </a:lnB>
                    <a:solidFill>
                      <a:srgbClr val="FFFFFF"/>
                    </a:solidFill>
                  </a:tcPr>
                </a:tc>
                <a:tc>
                  <a:txBody>
                    <a:bodyPr/>
                    <a:lstStyle/>
                    <a:p>
                      <a:pPr algn="r"/>
                      <a:r>
                        <a:rPr lang="nb-NO" sz="1800"/>
                        <a:t>15.7</a:t>
                      </a:r>
                    </a:p>
                  </a:txBody>
                  <a:tcPr marL="20650" marR="20650" marT="20650" marB="20650">
                    <a:lnL>
                      <a:noFill/>
                    </a:lnL>
                    <a:lnR>
                      <a:noFill/>
                    </a:lnR>
                    <a:lnT>
                      <a:noFill/>
                    </a:lnT>
                    <a:lnB>
                      <a:noFill/>
                    </a:lnB>
                    <a:solidFill>
                      <a:srgbClr val="FFFFFF"/>
                    </a:solidFill>
                  </a:tcPr>
                </a:tc>
                <a:tc>
                  <a:txBody>
                    <a:bodyPr/>
                    <a:lstStyle/>
                    <a:p>
                      <a:pPr algn="r"/>
                      <a:r>
                        <a:rPr lang="nb-NO" sz="1800" dirty="0"/>
                        <a:t>1.4</a:t>
                      </a:r>
                    </a:p>
                  </a:txBody>
                  <a:tcPr marL="20650" marR="20650" marT="20650" marB="20650">
                    <a:lnL>
                      <a:noFill/>
                    </a:lnL>
                    <a:lnR>
                      <a:noFill/>
                    </a:lnR>
                    <a:lnT>
                      <a:noFill/>
                    </a:lnT>
                    <a:lnB>
                      <a:noFill/>
                    </a:lnB>
                    <a:solidFill>
                      <a:srgbClr val="FFFFFF"/>
                    </a:solidFill>
                  </a:tcPr>
                </a:tc>
                <a:tc>
                  <a:txBody>
                    <a:bodyPr/>
                    <a:lstStyle/>
                    <a:p>
                      <a:pPr algn="r"/>
                      <a:r>
                        <a:rPr lang="nb-NO" sz="1800"/>
                        <a:t>0.3</a:t>
                      </a:r>
                    </a:p>
                  </a:txBody>
                  <a:tcPr marL="20650" marR="20650" marT="20650" marB="20650">
                    <a:lnL>
                      <a:noFill/>
                    </a:lnL>
                    <a:lnR>
                      <a:noFill/>
                    </a:lnR>
                    <a:lnT>
                      <a:noFill/>
                    </a:lnT>
                    <a:lnB>
                      <a:noFill/>
                    </a:lnB>
                    <a:solidFill>
                      <a:srgbClr val="FFFFFF"/>
                    </a:solidFill>
                  </a:tcPr>
                </a:tc>
                <a:tc>
                  <a:txBody>
                    <a:bodyPr/>
                    <a:lstStyle/>
                    <a:p>
                      <a:pPr algn="r"/>
                      <a:r>
                        <a:rPr lang="nb-NO" sz="1800"/>
                        <a:t>1.3</a:t>
                      </a:r>
                    </a:p>
                  </a:txBody>
                  <a:tcPr marL="20650" marR="20650" marT="20650" marB="20650">
                    <a:lnL>
                      <a:noFill/>
                    </a:lnL>
                    <a:lnR>
                      <a:noFill/>
                    </a:lnR>
                    <a:lnT>
                      <a:noFill/>
                    </a:lnT>
                    <a:lnB>
                      <a:noFill/>
                    </a:lnB>
                    <a:solidFill>
                      <a:srgbClr val="FFFFFF"/>
                    </a:solidFill>
                  </a:tcPr>
                </a:tc>
              </a:tr>
              <a:tr h="536469">
                <a:tc>
                  <a:txBody>
                    <a:bodyPr/>
                    <a:lstStyle/>
                    <a:p>
                      <a:pPr algn="l"/>
                      <a:r>
                        <a:rPr lang="en-US" sz="1600" b="1" dirty="0"/>
                        <a:t>IBM 4.0 GHz POWER6 (8 </a:t>
                      </a:r>
                      <a:r>
                        <a:rPr lang="en-US" sz="1600" b="1" dirty="0" err="1"/>
                        <a:t>cpus</a:t>
                      </a:r>
                      <a:r>
                        <a:rPr lang="en-US" sz="1600" b="1" dirty="0"/>
                        <a:t>/node)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hr-HR" sz="1800"/>
                        <a:t>9.5</a:t>
                      </a:r>
                    </a:p>
                  </a:txBody>
                  <a:tcPr marL="20650" marR="20650" marT="20650" marB="20650">
                    <a:lnL>
                      <a:noFill/>
                    </a:lnL>
                    <a:lnR>
                      <a:noFill/>
                    </a:lnR>
                    <a:lnT>
                      <a:noFill/>
                    </a:lnT>
                    <a:lnB>
                      <a:noFill/>
                    </a:lnB>
                    <a:solidFill>
                      <a:srgbClr val="FFFFFF"/>
                    </a:solidFill>
                  </a:tcPr>
                </a:tc>
                <a:tc>
                  <a:txBody>
                    <a:bodyPr/>
                    <a:lstStyle/>
                    <a:p>
                      <a:pPr algn="r"/>
                      <a:r>
                        <a:rPr lang="nb-NO" sz="1800"/>
                        <a:t>0.6</a:t>
                      </a:r>
                    </a:p>
                  </a:txBody>
                  <a:tcPr marL="20650" marR="20650" marT="20650" marB="20650">
                    <a:lnL>
                      <a:noFill/>
                    </a:lnL>
                    <a:lnR>
                      <a:noFill/>
                    </a:lnR>
                    <a:lnT>
                      <a:noFill/>
                    </a:lnT>
                    <a:lnB>
                      <a:noFill/>
                    </a:lnB>
                    <a:solidFill>
                      <a:srgbClr val="FFFFFF"/>
                    </a:solidFill>
                  </a:tcPr>
                </a:tc>
                <a:tc>
                  <a:txBody>
                    <a:bodyPr/>
                    <a:lstStyle/>
                    <a:p>
                      <a:pPr algn="r"/>
                      <a:r>
                        <a:rPr lang="hr-HR" sz="1800"/>
                        <a:t>8.8</a:t>
                      </a:r>
                    </a:p>
                  </a:txBody>
                  <a:tcPr marL="20650" marR="20650" marT="20650" marB="20650">
                    <a:lnL>
                      <a:noFill/>
                    </a:lnL>
                    <a:lnR>
                      <a:noFill/>
                    </a:lnR>
                    <a:lnT>
                      <a:noFill/>
                    </a:lnT>
                    <a:lnB>
                      <a:noFill/>
                    </a:lnB>
                    <a:solidFill>
                      <a:srgbClr val="FFFFFF"/>
                    </a:solidFill>
                  </a:tcPr>
                </a:tc>
                <a:tc>
                  <a:txBody>
                    <a:bodyPr/>
                    <a:lstStyle/>
                    <a:p>
                      <a:pPr algn="r"/>
                      <a:r>
                        <a:rPr lang="nb-NO" sz="1800" dirty="0"/>
                        <a:t>1.6</a:t>
                      </a:r>
                    </a:p>
                  </a:txBody>
                  <a:tcPr marL="20650" marR="20650" marT="20650" marB="20650">
                    <a:lnL>
                      <a:noFill/>
                    </a:lnL>
                    <a:lnR>
                      <a:noFill/>
                    </a:lnR>
                    <a:lnT>
                      <a:noFill/>
                    </a:lnT>
                    <a:lnB>
                      <a:noFill/>
                    </a:lnB>
                    <a:solidFill>
                      <a:srgbClr val="FFFFFF"/>
                    </a:solidFill>
                  </a:tcPr>
                </a:tc>
                <a:tc>
                  <a:txBody>
                    <a:bodyPr/>
                    <a:lstStyle/>
                    <a:p>
                      <a:pPr algn="r"/>
                      <a:r>
                        <a:rPr lang="nb-NO" sz="1800"/>
                        <a:t>0.1</a:t>
                      </a:r>
                    </a:p>
                  </a:txBody>
                  <a:tcPr marL="20650" marR="20650" marT="20650" marB="20650">
                    <a:lnL>
                      <a:noFill/>
                    </a:lnL>
                    <a:lnR>
                      <a:noFill/>
                    </a:lnR>
                    <a:lnT>
                      <a:noFill/>
                    </a:lnT>
                    <a:lnB>
                      <a:noFill/>
                    </a:lnB>
                    <a:solidFill>
                      <a:srgbClr val="FFFFFF"/>
                    </a:solidFill>
                  </a:tcPr>
                </a:tc>
                <a:tc>
                  <a:txBody>
                    <a:bodyPr/>
                    <a:lstStyle/>
                    <a:p>
                      <a:pPr algn="r"/>
                      <a:r>
                        <a:rPr lang="nb-NO" sz="1800"/>
                        <a:t>0.4</a:t>
                      </a:r>
                    </a:p>
                  </a:txBody>
                  <a:tcPr marL="20650" marR="20650" marT="20650" marB="20650">
                    <a:lnL>
                      <a:noFill/>
                    </a:lnL>
                    <a:lnR>
                      <a:noFill/>
                    </a:lnR>
                    <a:lnT>
                      <a:noFill/>
                    </a:lnT>
                    <a:lnB>
                      <a:noFill/>
                    </a:lnB>
                    <a:solidFill>
                      <a:srgbClr val="FFFFFF"/>
                    </a:solidFill>
                  </a:tcPr>
                </a:tc>
              </a:tr>
              <a:tr h="536469">
                <a:tc>
                  <a:txBody>
                    <a:bodyPr/>
                    <a:lstStyle/>
                    <a:p>
                      <a:pPr algn="l"/>
                      <a:r>
                        <a:rPr lang="de-DE" sz="1600" b="1" dirty="0"/>
                        <a:t>IBM 1.9 GHz POWER5 p5-575 (8 </a:t>
                      </a:r>
                      <a:r>
                        <a:rPr lang="de-DE" sz="1600" b="1" dirty="0" err="1"/>
                        <a:t>cpus</a:t>
                      </a:r>
                      <a:r>
                        <a:rPr lang="de-DE" sz="1600" b="1" dirty="0"/>
                        <a:t>/</a:t>
                      </a:r>
                      <a:r>
                        <a:rPr lang="de-DE" sz="1600" b="1" dirty="0" err="1"/>
                        <a:t>node</a:t>
                      </a:r>
                      <a:r>
                        <a:rPr lang="de-DE" sz="1600" b="1" dirty="0"/>
                        <a:t>)</a:t>
                      </a:r>
                      <a:endParaRPr lang="de-DE" sz="1600" dirty="0"/>
                    </a:p>
                  </a:txBody>
                  <a:tcPr marL="20650" marR="20650" marT="20650" marB="20650">
                    <a:lnL>
                      <a:noFill/>
                    </a:lnL>
                    <a:lnR>
                      <a:noFill/>
                    </a:lnR>
                    <a:lnT>
                      <a:noFill/>
                    </a:lnT>
                    <a:lnB>
                      <a:noFill/>
                    </a:lnB>
                    <a:solidFill>
                      <a:srgbClr val="FFFFFF"/>
                    </a:solidFill>
                  </a:tcPr>
                </a:tc>
                <a:tc>
                  <a:txBody>
                    <a:bodyPr/>
                    <a:lstStyle/>
                    <a:p>
                      <a:pPr algn="r"/>
                      <a:r>
                        <a:rPr lang="hr-HR" sz="1800"/>
                        <a:t>64.2</a:t>
                      </a:r>
                    </a:p>
                  </a:txBody>
                  <a:tcPr marL="20650" marR="20650" marT="20650" marB="20650">
                    <a:lnL>
                      <a:noFill/>
                    </a:lnL>
                    <a:lnR>
                      <a:noFill/>
                    </a:lnR>
                    <a:lnT>
                      <a:noFill/>
                    </a:lnT>
                    <a:lnB>
                      <a:noFill/>
                    </a:lnB>
                    <a:solidFill>
                      <a:srgbClr val="FFFFFF"/>
                    </a:solidFill>
                  </a:tcPr>
                </a:tc>
                <a:tc>
                  <a:txBody>
                    <a:bodyPr/>
                    <a:lstStyle/>
                    <a:p>
                      <a:pPr algn="r"/>
                      <a:r>
                        <a:rPr lang="nb-NO" sz="1800"/>
                        <a:t>30.7</a:t>
                      </a:r>
                    </a:p>
                  </a:txBody>
                  <a:tcPr marL="20650" marR="20650" marT="20650" marB="20650">
                    <a:lnL>
                      <a:noFill/>
                    </a:lnL>
                    <a:lnR>
                      <a:noFill/>
                    </a:lnR>
                    <a:lnT>
                      <a:noFill/>
                    </a:lnT>
                    <a:lnB>
                      <a:noFill/>
                    </a:lnB>
                    <a:solidFill>
                      <a:srgbClr val="FFFFFF"/>
                    </a:solidFill>
                  </a:tcPr>
                </a:tc>
                <a:tc>
                  <a:txBody>
                    <a:bodyPr/>
                    <a:lstStyle/>
                    <a:p>
                      <a:pPr algn="r"/>
                      <a:r>
                        <a:rPr lang="nb-NO" sz="1800"/>
                        <a:t>27.6</a:t>
                      </a:r>
                    </a:p>
                  </a:txBody>
                  <a:tcPr marL="20650" marR="20650" marT="20650" marB="20650">
                    <a:lnL>
                      <a:noFill/>
                    </a:lnL>
                    <a:lnR>
                      <a:noFill/>
                    </a:lnR>
                    <a:lnT>
                      <a:noFill/>
                    </a:lnT>
                    <a:lnB>
                      <a:noFill/>
                    </a:lnB>
                    <a:solidFill>
                      <a:srgbClr val="FFFFFF"/>
                    </a:solidFill>
                  </a:tcPr>
                </a:tc>
                <a:tc>
                  <a:txBody>
                    <a:bodyPr/>
                    <a:lstStyle/>
                    <a:p>
                      <a:pPr algn="r"/>
                      <a:r>
                        <a:rPr lang="nb-NO" sz="1800"/>
                        <a:t>1.7</a:t>
                      </a:r>
                    </a:p>
                  </a:txBody>
                  <a:tcPr marL="20650" marR="20650" marT="20650" marB="20650">
                    <a:lnL>
                      <a:noFill/>
                    </a:lnL>
                    <a:lnR>
                      <a:noFill/>
                    </a:lnR>
                    <a:lnT>
                      <a:noFill/>
                    </a:lnT>
                    <a:lnB>
                      <a:noFill/>
                    </a:lnB>
                    <a:solidFill>
                      <a:srgbClr val="FFFFFF"/>
                    </a:solidFill>
                  </a:tcPr>
                </a:tc>
                <a:tc>
                  <a:txBody>
                    <a:bodyPr/>
                    <a:lstStyle/>
                    <a:p>
                      <a:pPr algn="r"/>
                      <a:r>
                        <a:rPr lang="nb-NO" sz="1800" dirty="0"/>
                        <a:t>0.6</a:t>
                      </a:r>
                    </a:p>
                  </a:txBody>
                  <a:tcPr marL="20650" marR="20650" marT="20650" marB="20650">
                    <a:lnL>
                      <a:noFill/>
                    </a:lnL>
                    <a:lnR>
                      <a:noFill/>
                    </a:lnR>
                    <a:lnT>
                      <a:noFill/>
                    </a:lnT>
                    <a:lnB>
                      <a:noFill/>
                    </a:lnB>
                    <a:solidFill>
                      <a:srgbClr val="FFFFFF"/>
                    </a:solidFill>
                  </a:tcPr>
                </a:tc>
                <a:tc>
                  <a:txBody>
                    <a:bodyPr/>
                    <a:lstStyle/>
                    <a:p>
                      <a:pPr algn="r"/>
                      <a:r>
                        <a:rPr lang="nb-NO" sz="1800"/>
                        <a:t>1.1</a:t>
                      </a:r>
                    </a:p>
                  </a:txBody>
                  <a:tcPr marL="20650" marR="20650" marT="20650" marB="20650">
                    <a:lnL>
                      <a:noFill/>
                    </a:lnL>
                    <a:lnR>
                      <a:noFill/>
                    </a:lnR>
                    <a:lnT>
                      <a:noFill/>
                    </a:lnT>
                    <a:lnB>
                      <a:noFill/>
                    </a:lnB>
                    <a:solidFill>
                      <a:srgbClr val="FFFFFF"/>
                    </a:solidFill>
                  </a:tcPr>
                </a:tc>
              </a:tr>
              <a:tr h="536469">
                <a:tc>
                  <a:txBody>
                    <a:bodyPr/>
                    <a:lstStyle/>
                    <a:p>
                      <a:pPr algn="l"/>
                      <a:r>
                        <a:rPr lang="en-US" sz="1600" b="1" dirty="0"/>
                        <a:t>IBM 1.5 GHz POWER4 (8 </a:t>
                      </a:r>
                      <a:r>
                        <a:rPr lang="en-US" sz="1600" b="1" dirty="0" err="1"/>
                        <a:t>cpus</a:t>
                      </a:r>
                      <a:r>
                        <a:rPr lang="en-US" sz="1600" b="1" dirty="0"/>
                        <a:t>/node)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hr-HR" sz="1800"/>
                        <a:t>104.5</a:t>
                      </a:r>
                    </a:p>
                  </a:txBody>
                  <a:tcPr marL="20650" marR="20650" marT="20650" marB="20650">
                    <a:lnL>
                      <a:noFill/>
                    </a:lnL>
                    <a:lnR>
                      <a:noFill/>
                    </a:lnR>
                    <a:lnT>
                      <a:noFill/>
                    </a:lnT>
                    <a:lnB>
                      <a:noFill/>
                    </a:lnB>
                    <a:solidFill>
                      <a:srgbClr val="FFFFFF"/>
                    </a:solidFill>
                  </a:tcPr>
                </a:tc>
                <a:tc>
                  <a:txBody>
                    <a:bodyPr/>
                    <a:lstStyle/>
                    <a:p>
                      <a:pPr algn="r"/>
                      <a:r>
                        <a:rPr lang="hr-HR" sz="1800"/>
                        <a:t>48.6</a:t>
                      </a:r>
                    </a:p>
                  </a:txBody>
                  <a:tcPr marL="20650" marR="20650" marT="20650" marB="20650">
                    <a:lnL>
                      <a:noFill/>
                    </a:lnL>
                    <a:lnR>
                      <a:noFill/>
                    </a:lnR>
                    <a:lnT>
                      <a:noFill/>
                    </a:lnT>
                    <a:lnB>
                      <a:noFill/>
                    </a:lnB>
                    <a:solidFill>
                      <a:srgbClr val="FFFFFF"/>
                    </a:solidFill>
                  </a:tcPr>
                </a:tc>
                <a:tc>
                  <a:txBody>
                    <a:bodyPr/>
                    <a:lstStyle/>
                    <a:p>
                      <a:pPr algn="r"/>
                      <a:r>
                        <a:rPr lang="nb-NO" sz="1800"/>
                        <a:t>47.2</a:t>
                      </a:r>
                    </a:p>
                  </a:txBody>
                  <a:tcPr marL="20650" marR="20650" marT="20650" marB="20650">
                    <a:lnL>
                      <a:noFill/>
                    </a:lnL>
                    <a:lnR>
                      <a:noFill/>
                    </a:lnR>
                    <a:lnT>
                      <a:noFill/>
                    </a:lnT>
                    <a:lnB>
                      <a:noFill/>
                    </a:lnB>
                    <a:solidFill>
                      <a:srgbClr val="FFFFFF"/>
                    </a:solidFill>
                  </a:tcPr>
                </a:tc>
                <a:tc>
                  <a:txBody>
                    <a:bodyPr/>
                    <a:lstStyle/>
                    <a:p>
                      <a:pPr algn="r"/>
                      <a:r>
                        <a:rPr lang="hr-HR" sz="1800"/>
                        <a:t>2.1</a:t>
                      </a:r>
                    </a:p>
                  </a:txBody>
                  <a:tcPr marL="20650" marR="20650" marT="20650" marB="20650">
                    <a:lnL>
                      <a:noFill/>
                    </a:lnL>
                    <a:lnR>
                      <a:noFill/>
                    </a:lnR>
                    <a:lnT>
                      <a:noFill/>
                    </a:lnT>
                    <a:lnB>
                      <a:noFill/>
                    </a:lnB>
                    <a:solidFill>
                      <a:srgbClr val="FFFFFF"/>
                    </a:solidFill>
                  </a:tcPr>
                </a:tc>
                <a:tc>
                  <a:txBody>
                    <a:bodyPr/>
                    <a:lstStyle/>
                    <a:p>
                      <a:pPr algn="r"/>
                      <a:r>
                        <a:rPr lang="nb-NO" sz="1800" dirty="0"/>
                        <a:t>1.0</a:t>
                      </a:r>
                    </a:p>
                  </a:txBody>
                  <a:tcPr marL="20650" marR="20650" marT="20650" marB="20650">
                    <a:lnL>
                      <a:noFill/>
                    </a:lnL>
                    <a:lnR>
                      <a:noFill/>
                    </a:lnR>
                    <a:lnT>
                      <a:noFill/>
                    </a:lnT>
                    <a:lnB>
                      <a:noFill/>
                    </a:lnB>
                    <a:solidFill>
                      <a:srgbClr val="FFFFFF"/>
                    </a:solidFill>
                  </a:tcPr>
                </a:tc>
                <a:tc>
                  <a:txBody>
                    <a:bodyPr/>
                    <a:lstStyle/>
                    <a:p>
                      <a:pPr algn="r"/>
                      <a:r>
                        <a:rPr lang="nb-NO" sz="1800" dirty="0"/>
                        <a:t>1.5</a:t>
                      </a:r>
                    </a:p>
                  </a:txBody>
                  <a:tcPr marL="20650" marR="20650" marT="20650" marB="20650">
                    <a:lnL>
                      <a:noFill/>
                    </a:lnL>
                    <a:lnR>
                      <a:noFill/>
                    </a:lnR>
                    <a:lnT>
                      <a:noFill/>
                    </a:lnT>
                    <a:lnB>
                      <a:noFill/>
                    </a:lnB>
                    <a:solidFill>
                      <a:srgbClr val="FFFFFF"/>
                    </a:solidFill>
                  </a:tcPr>
                </a:tc>
              </a:tr>
              <a:tr h="536469">
                <a:tc>
                  <a:txBody>
                    <a:bodyPr/>
                    <a:lstStyle/>
                    <a:p>
                      <a:pPr algn="l"/>
                      <a:r>
                        <a:rPr lang="en-US" sz="1600" b="1" dirty="0"/>
                        <a:t>INTEL 2.4 GHz Xeon (2 </a:t>
                      </a:r>
                      <a:r>
                        <a:rPr lang="en-US" sz="1600" b="1" dirty="0" err="1"/>
                        <a:t>cpus</a:t>
                      </a:r>
                      <a:r>
                        <a:rPr lang="en-US" sz="1600" b="1" dirty="0"/>
                        <a:t>/node)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hr-HR" sz="1800"/>
                        <a:t>54.9</a:t>
                      </a:r>
                    </a:p>
                  </a:txBody>
                  <a:tcPr marL="20650" marR="20650" marT="20650" marB="20650">
                    <a:lnL>
                      <a:noFill/>
                    </a:lnL>
                    <a:lnR>
                      <a:noFill/>
                    </a:lnR>
                    <a:lnT>
                      <a:noFill/>
                    </a:lnT>
                    <a:lnB>
                      <a:noFill/>
                    </a:lnB>
                    <a:solidFill>
                      <a:srgbClr val="FFFFFF"/>
                    </a:solidFill>
                  </a:tcPr>
                </a:tc>
                <a:tc>
                  <a:txBody>
                    <a:bodyPr/>
                    <a:lstStyle/>
                    <a:p>
                      <a:pPr algn="r"/>
                      <a:r>
                        <a:rPr lang="nb-NO" sz="1800"/>
                        <a:t>1.5</a:t>
                      </a:r>
                    </a:p>
                  </a:txBody>
                  <a:tcPr marL="20650" marR="20650" marT="20650" marB="20650">
                    <a:lnL>
                      <a:noFill/>
                    </a:lnL>
                    <a:lnR>
                      <a:noFill/>
                    </a:lnR>
                    <a:lnT>
                      <a:noFill/>
                    </a:lnT>
                    <a:lnB>
                      <a:noFill/>
                    </a:lnB>
                    <a:solidFill>
                      <a:srgbClr val="FFFFFF"/>
                    </a:solidFill>
                  </a:tcPr>
                </a:tc>
                <a:tc>
                  <a:txBody>
                    <a:bodyPr/>
                    <a:lstStyle/>
                    <a:p>
                      <a:pPr algn="r"/>
                      <a:r>
                        <a:rPr lang="nb-NO" sz="1800"/>
                        <a:t>20.8</a:t>
                      </a:r>
                    </a:p>
                  </a:txBody>
                  <a:tcPr marL="20650" marR="20650" marT="20650" marB="20650">
                    <a:lnL>
                      <a:noFill/>
                    </a:lnL>
                    <a:lnR>
                      <a:noFill/>
                    </a:lnR>
                    <a:lnT>
                      <a:noFill/>
                    </a:lnT>
                    <a:lnB>
                      <a:noFill/>
                    </a:lnB>
                    <a:solidFill>
                      <a:srgbClr val="FFFFFF"/>
                    </a:solidFill>
                  </a:tcPr>
                </a:tc>
                <a:tc>
                  <a:txBody>
                    <a:bodyPr/>
                    <a:lstStyle/>
                    <a:p>
                      <a:pPr algn="r"/>
                      <a:r>
                        <a:rPr lang="nb-NO" sz="1800"/>
                        <a:t>1.6</a:t>
                      </a:r>
                    </a:p>
                  </a:txBody>
                  <a:tcPr marL="20650" marR="20650" marT="20650" marB="20650">
                    <a:lnL>
                      <a:noFill/>
                    </a:lnL>
                    <a:lnR>
                      <a:noFill/>
                    </a:lnR>
                    <a:lnT>
                      <a:noFill/>
                    </a:lnT>
                    <a:lnB>
                      <a:noFill/>
                    </a:lnB>
                    <a:solidFill>
                      <a:srgbClr val="FFFFFF"/>
                    </a:solidFill>
                  </a:tcPr>
                </a:tc>
                <a:tc>
                  <a:txBody>
                    <a:bodyPr/>
                    <a:lstStyle/>
                    <a:p>
                      <a:pPr algn="r"/>
                      <a:r>
                        <a:rPr lang="nb-NO" sz="1800"/>
                        <a:t>0.7</a:t>
                      </a:r>
                    </a:p>
                  </a:txBody>
                  <a:tcPr marL="20650" marR="20650" marT="20650" marB="20650">
                    <a:lnL>
                      <a:noFill/>
                    </a:lnL>
                    <a:lnR>
                      <a:noFill/>
                    </a:lnR>
                    <a:lnT>
                      <a:noFill/>
                    </a:lnT>
                    <a:lnB>
                      <a:noFill/>
                    </a:lnB>
                    <a:solidFill>
                      <a:srgbClr val="FFFFFF"/>
                    </a:solidFill>
                  </a:tcPr>
                </a:tc>
                <a:tc>
                  <a:txBody>
                    <a:bodyPr/>
                    <a:lstStyle/>
                    <a:p>
                      <a:pPr algn="r"/>
                      <a:r>
                        <a:rPr lang="nb-NO" sz="1800" dirty="0"/>
                        <a:t>0.9</a:t>
                      </a:r>
                    </a:p>
                  </a:txBody>
                  <a:tcPr marL="20650" marR="20650" marT="20650" marB="20650">
                    <a:lnL>
                      <a:noFill/>
                    </a:lnL>
                    <a:lnR>
                      <a:noFill/>
                    </a:lnR>
                    <a:lnT>
                      <a:noFill/>
                    </a:lnT>
                    <a:lnB>
                      <a:noFill/>
                    </a:lnB>
                    <a:solidFill>
                      <a:srgbClr val="FFFFFF"/>
                    </a:solidFill>
                  </a:tcPr>
                </a:tc>
              </a:tr>
              <a:tr h="536469">
                <a:tc>
                  <a:txBody>
                    <a:bodyPr/>
                    <a:lstStyle/>
                    <a:p>
                      <a:pPr algn="l"/>
                      <a:r>
                        <a:rPr lang="en-US" sz="1600" b="1" dirty="0"/>
                        <a:t>INTEL 1.4 GHz Itanium2 (4 </a:t>
                      </a:r>
                      <a:r>
                        <a:rPr lang="en-US" sz="1600" b="1" dirty="0" err="1"/>
                        <a:t>cpus</a:t>
                      </a:r>
                      <a:r>
                        <a:rPr lang="en-US" sz="1600" b="1" dirty="0"/>
                        <a:t>/node)</a:t>
                      </a:r>
                      <a:endParaRPr lang="en-US" sz="1600" dirty="0"/>
                    </a:p>
                  </a:txBody>
                  <a:tcPr marL="20650" marR="20650" marT="20650" marB="20650">
                    <a:lnL>
                      <a:noFill/>
                    </a:lnL>
                    <a:lnR>
                      <a:noFill/>
                    </a:lnR>
                    <a:lnT>
                      <a:noFill/>
                    </a:lnT>
                    <a:lnB>
                      <a:noFill/>
                    </a:lnB>
                    <a:solidFill>
                      <a:srgbClr val="FFFFFF"/>
                    </a:solidFill>
                  </a:tcPr>
                </a:tc>
                <a:tc>
                  <a:txBody>
                    <a:bodyPr/>
                    <a:lstStyle/>
                    <a:p>
                      <a:pPr algn="r"/>
                      <a:r>
                        <a:rPr lang="hr-HR" sz="1800"/>
                        <a:t>54.5</a:t>
                      </a:r>
                    </a:p>
                  </a:txBody>
                  <a:tcPr marL="20650" marR="20650" marT="20650" marB="20650">
                    <a:lnL>
                      <a:noFill/>
                    </a:lnL>
                    <a:lnR>
                      <a:noFill/>
                    </a:lnR>
                    <a:lnT>
                      <a:noFill/>
                    </a:lnT>
                    <a:lnB>
                      <a:noFill/>
                    </a:lnB>
                    <a:solidFill>
                      <a:srgbClr val="FFFFFF"/>
                    </a:solidFill>
                  </a:tcPr>
                </a:tc>
                <a:tc>
                  <a:txBody>
                    <a:bodyPr/>
                    <a:lstStyle/>
                    <a:p>
                      <a:pPr algn="r"/>
                      <a:r>
                        <a:rPr lang="nb-NO" sz="1800"/>
                        <a:t>1.1</a:t>
                      </a:r>
                    </a:p>
                  </a:txBody>
                  <a:tcPr marL="20650" marR="20650" marT="20650" marB="20650">
                    <a:lnL>
                      <a:noFill/>
                    </a:lnL>
                    <a:lnR>
                      <a:noFill/>
                    </a:lnR>
                    <a:lnT>
                      <a:noFill/>
                    </a:lnT>
                    <a:lnB>
                      <a:noFill/>
                    </a:lnB>
                    <a:solidFill>
                      <a:srgbClr val="FFFFFF"/>
                    </a:solidFill>
                  </a:tcPr>
                </a:tc>
                <a:tc>
                  <a:txBody>
                    <a:bodyPr/>
                    <a:lstStyle/>
                    <a:p>
                      <a:pPr algn="r"/>
                      <a:r>
                        <a:rPr lang="hr-HR" sz="1800"/>
                        <a:t>22.2</a:t>
                      </a:r>
                    </a:p>
                  </a:txBody>
                  <a:tcPr marL="20650" marR="20650" marT="20650" marB="20650">
                    <a:lnL>
                      <a:noFill/>
                    </a:lnL>
                    <a:lnR>
                      <a:noFill/>
                    </a:lnR>
                    <a:lnT>
                      <a:noFill/>
                    </a:lnT>
                    <a:lnB>
                      <a:noFill/>
                    </a:lnB>
                    <a:solidFill>
                      <a:srgbClr val="FFFFFF"/>
                    </a:solidFill>
                  </a:tcPr>
                </a:tc>
                <a:tc>
                  <a:txBody>
                    <a:bodyPr/>
                    <a:lstStyle/>
                    <a:p>
                      <a:pPr algn="r"/>
                      <a:r>
                        <a:rPr lang="hr-HR" sz="1800"/>
                        <a:t>2.0</a:t>
                      </a:r>
                    </a:p>
                  </a:txBody>
                  <a:tcPr marL="20650" marR="20650" marT="20650" marB="20650">
                    <a:lnL>
                      <a:noFill/>
                    </a:lnL>
                    <a:lnR>
                      <a:noFill/>
                    </a:lnR>
                    <a:lnT>
                      <a:noFill/>
                    </a:lnT>
                    <a:lnB>
                      <a:noFill/>
                    </a:lnB>
                    <a:solidFill>
                      <a:srgbClr val="FFFFFF"/>
                    </a:solidFill>
                  </a:tcPr>
                </a:tc>
                <a:tc>
                  <a:txBody>
                    <a:bodyPr/>
                    <a:lstStyle/>
                    <a:p>
                      <a:pPr algn="r"/>
                      <a:r>
                        <a:rPr lang="nb-NO" sz="1800"/>
                        <a:t>1.2</a:t>
                      </a:r>
                    </a:p>
                  </a:txBody>
                  <a:tcPr marL="20650" marR="20650" marT="20650" marB="20650">
                    <a:lnL>
                      <a:noFill/>
                    </a:lnL>
                    <a:lnR>
                      <a:noFill/>
                    </a:lnR>
                    <a:lnT>
                      <a:noFill/>
                    </a:lnT>
                    <a:lnB>
                      <a:noFill/>
                    </a:lnB>
                    <a:solidFill>
                      <a:srgbClr val="FFFFFF"/>
                    </a:solidFill>
                  </a:tcPr>
                </a:tc>
                <a:tc>
                  <a:txBody>
                    <a:bodyPr/>
                    <a:lstStyle/>
                    <a:p>
                      <a:pPr algn="r"/>
                      <a:r>
                        <a:rPr lang="nb-NO" sz="1800" dirty="0"/>
                        <a:t>0.6</a:t>
                      </a:r>
                    </a:p>
                  </a:txBody>
                  <a:tcPr marL="20650" marR="20650" marT="20650" marB="2065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845873463"/>
      </p:ext>
    </p:extLst>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p>
            <a:pPr>
              <a:defRPr/>
            </a:pPr>
            <a:fld id="{8BA05C4C-4B22-45C3-B8CD-D5E972159305}" type="slidenum">
              <a:rPr lang="en-US" altLang="zh-CN"/>
              <a:pPr>
                <a:defRPr/>
              </a:pPr>
              <a:t>21</a:t>
            </a:fld>
            <a:endParaRPr lang="en-US" altLang="zh-CN"/>
          </a:p>
        </p:txBody>
      </p:sp>
      <p:sp>
        <p:nvSpPr>
          <p:cNvPr id="1573890" name="Rectangle 2"/>
          <p:cNvSpPr>
            <a:spLocks noGrp="1" noChangeArrowheads="1"/>
          </p:cNvSpPr>
          <p:nvPr>
            <p:ph type="title"/>
          </p:nvPr>
        </p:nvSpPr>
        <p:spPr/>
        <p:txBody>
          <a:bodyPr/>
          <a:lstStyle/>
          <a:p>
            <a:pPr eaLnBrk="1" hangingPunct="1">
              <a:defRPr/>
            </a:pPr>
            <a:r>
              <a:rPr lang="en-US" altLang="zh-CN" dirty="0" err="1" smtClean="0"/>
              <a:t>pthread</a:t>
            </a:r>
            <a:r>
              <a:rPr lang="zh-CN" altLang="en-US" dirty="0" smtClean="0"/>
              <a:t>介绍</a:t>
            </a:r>
            <a:endParaRPr lang="zh-CN" altLang="en-US" dirty="0"/>
          </a:p>
        </p:txBody>
      </p:sp>
      <p:sp>
        <p:nvSpPr>
          <p:cNvPr id="1573891" name="Rectangle 3"/>
          <p:cNvSpPr>
            <a:spLocks noGrp="1" noChangeArrowheads="1"/>
          </p:cNvSpPr>
          <p:nvPr>
            <p:ph type="body" idx="1"/>
          </p:nvPr>
        </p:nvSpPr>
        <p:spPr/>
        <p:txBody>
          <a:bodyPr/>
          <a:lstStyle/>
          <a:p>
            <a:pPr eaLnBrk="1" hangingPunct="1">
              <a:lnSpc>
                <a:spcPct val="90000"/>
              </a:lnSpc>
              <a:defRPr/>
            </a:pPr>
            <a:r>
              <a:rPr lang="zh-CN" altLang="en-US" dirty="0" smtClean="0"/>
              <a:t>基于</a:t>
            </a:r>
            <a:r>
              <a:rPr lang="en-US" altLang="zh-CN" dirty="0" smtClean="0"/>
              <a:t>POSIX</a:t>
            </a:r>
            <a:r>
              <a:rPr lang="zh-CN" altLang="en-US" dirty="0" smtClean="0"/>
              <a:t>标准的线程编程接口</a:t>
            </a:r>
          </a:p>
          <a:p>
            <a:pPr lvl="1" eaLnBrk="1" hangingPunct="1">
              <a:lnSpc>
                <a:spcPct val="90000"/>
              </a:lnSpc>
              <a:defRPr/>
            </a:pPr>
            <a:r>
              <a:rPr lang="zh-CN" altLang="en-US" dirty="0" smtClean="0"/>
              <a:t>包括一个</a:t>
            </a:r>
            <a:r>
              <a:rPr lang="en-US" altLang="zh-CN" dirty="0" err="1" smtClean="0"/>
              <a:t>pthread.h</a:t>
            </a:r>
            <a:r>
              <a:rPr lang="zh-CN" altLang="en-US" dirty="0" smtClean="0"/>
              <a:t>头文件和一个线程库</a:t>
            </a:r>
            <a:endParaRPr lang="en-US" altLang="zh-CN" dirty="0" smtClean="0"/>
          </a:p>
          <a:p>
            <a:pPr lvl="1" eaLnBrk="1" hangingPunct="1">
              <a:spcBef>
                <a:spcPct val="0"/>
              </a:spcBef>
              <a:defRPr/>
            </a:pPr>
            <a:r>
              <a:rPr lang="zh-CN" altLang="en-US" dirty="0" smtClean="0"/>
              <a:t>编译方法： </a:t>
            </a:r>
            <a:r>
              <a:rPr lang="en-US" altLang="zh-CN" dirty="0" err="1" smtClean="0"/>
              <a:t>gcc</a:t>
            </a:r>
            <a:r>
              <a:rPr lang="en-US" altLang="zh-CN" dirty="0" smtClean="0"/>
              <a:t>  –g  **.c   -o ***  </a:t>
            </a:r>
            <a:r>
              <a:rPr lang="en-US" altLang="zh-CN" dirty="0" smtClean="0">
                <a:solidFill>
                  <a:srgbClr val="FF0000"/>
                </a:solidFill>
              </a:rPr>
              <a:t>–</a:t>
            </a:r>
            <a:r>
              <a:rPr lang="en-US" altLang="zh-CN" dirty="0" err="1" smtClean="0">
                <a:solidFill>
                  <a:srgbClr val="FF0000"/>
                </a:solidFill>
              </a:rPr>
              <a:t>lpthread</a:t>
            </a:r>
            <a:r>
              <a:rPr lang="en-US" altLang="zh-CN" dirty="0" smtClean="0"/>
              <a:t> </a:t>
            </a:r>
          </a:p>
          <a:p>
            <a:pPr eaLnBrk="1" hangingPunct="1">
              <a:lnSpc>
                <a:spcPct val="90000"/>
              </a:lnSpc>
              <a:defRPr/>
            </a:pPr>
            <a:r>
              <a:rPr lang="zh-CN" altLang="en-US" dirty="0" smtClean="0"/>
              <a:t>功能</a:t>
            </a:r>
            <a:endParaRPr lang="en-US" altLang="zh-CN" dirty="0" smtClean="0"/>
          </a:p>
          <a:p>
            <a:pPr lvl="1" eaLnBrk="1" hangingPunct="1">
              <a:lnSpc>
                <a:spcPct val="90000"/>
              </a:lnSpc>
              <a:defRPr/>
            </a:pPr>
            <a:r>
              <a:rPr lang="zh-CN" altLang="en-US" dirty="0" smtClean="0"/>
              <a:t>线程管理</a:t>
            </a:r>
            <a:endParaRPr lang="en-US" altLang="zh-CN" dirty="0" smtClean="0"/>
          </a:p>
          <a:p>
            <a:pPr lvl="2" eaLnBrk="1" hangingPunct="1">
              <a:lnSpc>
                <a:spcPct val="90000"/>
              </a:lnSpc>
              <a:defRPr/>
            </a:pPr>
            <a:r>
              <a:rPr lang="zh-CN" altLang="en-US" dirty="0" smtClean="0"/>
              <a:t>支持线程创建</a:t>
            </a:r>
            <a:r>
              <a:rPr lang="en-US" altLang="zh-CN" dirty="0" smtClean="0"/>
              <a:t>/</a:t>
            </a:r>
            <a:r>
              <a:rPr lang="zh-CN" altLang="en-US" dirty="0" smtClean="0"/>
              <a:t>删除、分离</a:t>
            </a:r>
            <a:r>
              <a:rPr lang="en-US" altLang="zh-CN" dirty="0" smtClean="0"/>
              <a:t>/</a:t>
            </a:r>
            <a:r>
              <a:rPr lang="zh-CN" altLang="en-US" dirty="0" smtClean="0"/>
              <a:t>联合，设置</a:t>
            </a:r>
            <a:r>
              <a:rPr lang="en-US" altLang="zh-CN" dirty="0" smtClean="0"/>
              <a:t>/</a:t>
            </a:r>
            <a:r>
              <a:rPr lang="zh-CN" altLang="en-US" dirty="0" smtClean="0"/>
              <a:t>查询线程属性</a:t>
            </a:r>
            <a:endParaRPr lang="en-US" altLang="zh-CN" dirty="0" smtClean="0"/>
          </a:p>
          <a:p>
            <a:pPr lvl="1" eaLnBrk="1" hangingPunct="1">
              <a:lnSpc>
                <a:spcPct val="90000"/>
              </a:lnSpc>
              <a:defRPr/>
            </a:pPr>
            <a:r>
              <a:rPr lang="zh-CN" altLang="en-US" dirty="0" smtClean="0"/>
              <a:t>互斥</a:t>
            </a:r>
            <a:endParaRPr lang="en-US" altLang="zh-CN" dirty="0" smtClean="0"/>
          </a:p>
          <a:p>
            <a:pPr lvl="2" eaLnBrk="1" hangingPunct="1">
              <a:lnSpc>
                <a:spcPct val="90000"/>
              </a:lnSpc>
              <a:defRPr/>
            </a:pPr>
            <a:r>
              <a:rPr lang="zh-CN" altLang="en-US" dirty="0" smtClean="0"/>
              <a:t>处理</a:t>
            </a:r>
            <a:r>
              <a:rPr lang="zh-CN" altLang="en-US" dirty="0"/>
              <a:t>同步，称为“</a:t>
            </a:r>
            <a:r>
              <a:rPr lang="en-US" altLang="zh-CN" dirty="0" err="1" smtClean="0">
                <a:solidFill>
                  <a:srgbClr val="FF0000"/>
                </a:solidFill>
              </a:rPr>
              <a:t>mutex</a:t>
            </a:r>
            <a:r>
              <a:rPr lang="en-US" altLang="zh-CN" dirty="0" smtClean="0"/>
              <a:t>”</a:t>
            </a:r>
          </a:p>
          <a:p>
            <a:pPr lvl="3" eaLnBrk="1" hangingPunct="1">
              <a:lnSpc>
                <a:spcPct val="90000"/>
              </a:lnSpc>
              <a:defRPr/>
            </a:pPr>
            <a:r>
              <a:rPr lang="zh-CN" altLang="en-US" dirty="0" smtClean="0"/>
              <a:t>创建</a:t>
            </a:r>
            <a:r>
              <a:rPr lang="en-US" altLang="zh-CN" dirty="0" smtClean="0"/>
              <a:t>/</a:t>
            </a:r>
            <a:r>
              <a:rPr lang="zh-CN" altLang="en-US" dirty="0" smtClean="0"/>
              <a:t>销毁、加锁</a:t>
            </a:r>
            <a:r>
              <a:rPr lang="en-US" altLang="zh-CN" dirty="0" smtClean="0"/>
              <a:t>/</a:t>
            </a:r>
            <a:r>
              <a:rPr lang="zh-CN" altLang="en-US" dirty="0" smtClean="0"/>
              <a:t>解锁互斥量，设置</a:t>
            </a:r>
            <a:r>
              <a:rPr lang="en-US" altLang="zh-CN" dirty="0" smtClean="0"/>
              <a:t>/</a:t>
            </a:r>
            <a:r>
              <a:rPr lang="zh-CN" altLang="en-US" dirty="0" smtClean="0"/>
              <a:t>修改</a:t>
            </a:r>
            <a:r>
              <a:rPr lang="zh-CN" altLang="en-US" dirty="0"/>
              <a:t>互斥量</a:t>
            </a:r>
            <a:r>
              <a:rPr lang="zh-CN" altLang="en-US" dirty="0" smtClean="0"/>
              <a:t>属性</a:t>
            </a:r>
            <a:endParaRPr lang="en-US" altLang="zh-CN" dirty="0" smtClean="0"/>
          </a:p>
          <a:p>
            <a:pPr lvl="1" eaLnBrk="1" hangingPunct="1">
              <a:lnSpc>
                <a:spcPct val="90000"/>
              </a:lnSpc>
              <a:defRPr/>
            </a:pPr>
            <a:r>
              <a:rPr lang="zh-CN" altLang="en-US" dirty="0" smtClean="0"/>
              <a:t>条件变量</a:t>
            </a:r>
            <a:endParaRPr lang="en-US" altLang="zh-CN" dirty="0" smtClean="0"/>
          </a:p>
          <a:p>
            <a:pPr lvl="2" eaLnBrk="1" hangingPunct="1">
              <a:lnSpc>
                <a:spcPct val="90000"/>
              </a:lnSpc>
              <a:defRPr/>
            </a:pPr>
            <a:r>
              <a:rPr lang="zh-CN" altLang="en-US" dirty="0" smtClean="0"/>
              <a:t>支持</a:t>
            </a:r>
            <a:r>
              <a:rPr lang="zh-CN" altLang="en-US" dirty="0"/>
              <a:t>基于</a:t>
            </a:r>
            <a:r>
              <a:rPr lang="zh-CN" altLang="en-US" dirty="0">
                <a:solidFill>
                  <a:srgbClr val="FF0000"/>
                </a:solidFill>
              </a:rPr>
              <a:t>共享互斥量</a:t>
            </a:r>
            <a:r>
              <a:rPr lang="zh-CN" altLang="en-US" dirty="0"/>
              <a:t>的线程间</a:t>
            </a:r>
            <a:r>
              <a:rPr lang="zh-CN" altLang="en-US" dirty="0" smtClean="0"/>
              <a:t>通信</a:t>
            </a:r>
            <a:endParaRPr lang="en-US" altLang="zh-CN" dirty="0" smtClean="0"/>
          </a:p>
          <a:p>
            <a:pPr lvl="3" eaLnBrk="1" hangingPunct="1">
              <a:lnSpc>
                <a:spcPct val="90000"/>
              </a:lnSpc>
              <a:defRPr/>
            </a:pPr>
            <a:r>
              <a:rPr lang="zh-CN" altLang="en-US" dirty="0" smtClean="0"/>
              <a:t>建立</a:t>
            </a:r>
            <a:r>
              <a:rPr lang="en-US" altLang="zh-CN" dirty="0" smtClean="0"/>
              <a:t>/</a:t>
            </a:r>
            <a:r>
              <a:rPr lang="zh-CN" altLang="en-US" dirty="0" smtClean="0"/>
              <a:t>销毁</a:t>
            </a:r>
            <a:r>
              <a:rPr lang="en-US" altLang="zh-CN" dirty="0" smtClean="0"/>
              <a:t>/</a:t>
            </a:r>
            <a:r>
              <a:rPr lang="zh-CN" altLang="en-US" dirty="0" smtClean="0"/>
              <a:t>等待</a:t>
            </a:r>
            <a:r>
              <a:rPr lang="en-US" altLang="zh-CN" dirty="0" smtClean="0"/>
              <a:t>/</a:t>
            </a:r>
            <a:r>
              <a:rPr lang="zh-CN" altLang="en-US" dirty="0" smtClean="0"/>
              <a:t>触发特定</a:t>
            </a:r>
            <a:r>
              <a:rPr lang="zh-CN" altLang="en-US" dirty="0"/>
              <a:t>条件</a:t>
            </a:r>
            <a:r>
              <a:rPr lang="zh-CN" altLang="en-US" dirty="0" smtClean="0"/>
              <a:t>变量，设置</a:t>
            </a:r>
            <a:r>
              <a:rPr lang="en-US" altLang="zh-CN" dirty="0"/>
              <a:t>/</a:t>
            </a:r>
            <a:r>
              <a:rPr lang="zh-CN" altLang="en-US" dirty="0"/>
              <a:t>查询条件变量</a:t>
            </a:r>
            <a:r>
              <a:rPr lang="zh-CN" altLang="en-US" dirty="0" smtClean="0"/>
              <a:t>属性</a:t>
            </a:r>
            <a:endParaRPr lang="zh-CN" altLang="en-US" dirty="0"/>
          </a:p>
        </p:txBody>
      </p:sp>
      <p:sp>
        <p:nvSpPr>
          <p:cNvPr id="80901" name="Rectangle 4"/>
          <p:cNvSpPr>
            <a:spLocks noChangeArrowheads="1"/>
          </p:cNvSpPr>
          <p:nvPr/>
        </p:nvSpPr>
        <p:spPr bwMode="auto">
          <a:xfrm>
            <a:off x="9026525" y="0"/>
            <a:ext cx="117475" cy="136525"/>
          </a:xfrm>
          <a:prstGeom prst="rect">
            <a:avLst/>
          </a:prstGeom>
          <a:noFill/>
          <a:ln w="9525">
            <a:noFill/>
            <a:miter lim="800000"/>
            <a:headEnd/>
            <a:tailEnd/>
          </a:ln>
        </p:spPr>
        <p:txBody>
          <a:bodyPr wrap="none" lIns="0" tIns="0" rIns="88872" bIns="0" anchor="ctr">
            <a:spAutoFit/>
          </a:bodyPr>
          <a:lstStyle/>
          <a:p>
            <a:pPr algn="r"/>
            <a:r>
              <a:rPr lang="en-US" altLang="zh-CN" sz="900" b="1">
                <a:solidFill>
                  <a:srgbClr val="8E8E8E"/>
                </a:solidFill>
                <a:latin typeface="Georgia" pitchFamily="18" charset="0"/>
                <a:ea typeface="Microsoft Yahei"/>
                <a:cs typeface="Times New Roman" pitchFamily="18" charset="0"/>
              </a:rPr>
              <a:t> </a:t>
            </a:r>
            <a:endParaRPr lang="en-US" altLang="zh-CN" sz="2400">
              <a:solidFill>
                <a:schemeClr val="tx1"/>
              </a:solidFill>
              <a:ea typeface="Microsoft Yahei"/>
              <a:cs typeface="Times New Roman" pitchFamily="18" charset="0"/>
            </a:endParaRPr>
          </a:p>
        </p:txBody>
      </p:sp>
      <p:sp>
        <p:nvSpPr>
          <p:cNvPr id="80902" name="Rectangle 5"/>
          <p:cNvSpPr>
            <a:spLocks noChangeArrowheads="1"/>
          </p:cNvSpPr>
          <p:nvPr/>
        </p:nvSpPr>
        <p:spPr bwMode="auto">
          <a:xfrm>
            <a:off x="9026525" y="0"/>
            <a:ext cx="117475" cy="136525"/>
          </a:xfrm>
          <a:prstGeom prst="rect">
            <a:avLst/>
          </a:prstGeom>
          <a:noFill/>
          <a:ln w="9525">
            <a:noFill/>
            <a:miter lim="800000"/>
            <a:headEnd/>
            <a:tailEnd/>
          </a:ln>
        </p:spPr>
        <p:txBody>
          <a:bodyPr wrap="none" lIns="0" tIns="0" rIns="88872" bIns="0" anchor="ctr">
            <a:spAutoFit/>
          </a:bodyPr>
          <a:lstStyle/>
          <a:p>
            <a:pPr algn="r"/>
            <a:r>
              <a:rPr lang="en-US" altLang="zh-CN" sz="900" b="1">
                <a:solidFill>
                  <a:srgbClr val="8E8E8E"/>
                </a:solidFill>
                <a:latin typeface="Georgia" pitchFamily="18" charset="0"/>
                <a:ea typeface="Microsoft Yahei"/>
                <a:cs typeface="Times New Roman" pitchFamily="18" charset="0"/>
              </a:rPr>
              <a:t> </a:t>
            </a:r>
            <a:endParaRPr lang="en-US" altLang="zh-CN" sz="2400">
              <a:solidFill>
                <a:schemeClr val="tx1"/>
              </a:solidFill>
              <a:ea typeface="Microsoft Yahei"/>
              <a:cs typeface="Times New Roman" pitchFamily="18" charset="0"/>
            </a:endParaRPr>
          </a:p>
        </p:txBody>
      </p:sp>
      <p:sp>
        <p:nvSpPr>
          <p:cNvPr id="80903" name="Rectangle 6"/>
          <p:cNvSpPr>
            <a:spLocks noChangeArrowheads="1"/>
          </p:cNvSpPr>
          <p:nvPr/>
        </p:nvSpPr>
        <p:spPr bwMode="auto">
          <a:xfrm>
            <a:off x="0" y="0"/>
            <a:ext cx="254000" cy="365125"/>
          </a:xfrm>
          <a:prstGeom prst="rect">
            <a:avLst/>
          </a:prstGeom>
          <a:noFill/>
          <a:ln w="9525">
            <a:noFill/>
            <a:miter lim="800000"/>
            <a:headEnd/>
            <a:tailEnd/>
          </a:ln>
        </p:spPr>
        <p:txBody>
          <a:bodyPr wrap="none" lIns="88872" tIns="0" rIns="88872" bIns="0" anchor="ctr">
            <a:spAutoFit/>
          </a:bodyPr>
          <a:lstStyle/>
          <a:p>
            <a:r>
              <a:rPr lang="en-US" altLang="zh-CN" sz="2400">
                <a:solidFill>
                  <a:schemeClr val="tx1"/>
                </a:solidFill>
                <a:ea typeface="宋体" pitchFamily="2" charset="-122"/>
              </a:rPr>
              <a:t> </a:t>
            </a:r>
          </a:p>
        </p:txBody>
      </p: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629821976"/>
      </p:ext>
    </p:extLst>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灯片编号占位符 3"/>
          <p:cNvSpPr>
            <a:spLocks noGrp="1"/>
          </p:cNvSpPr>
          <p:nvPr>
            <p:ph type="sldNum" sz="quarter" idx="10"/>
          </p:nvPr>
        </p:nvSpPr>
        <p:spPr/>
        <p:txBody>
          <a:bodyPr/>
          <a:lstStyle/>
          <a:p>
            <a:pPr>
              <a:defRPr/>
            </a:pPr>
            <a:fld id="{4349427D-BE5C-427E-AAD8-09ADBDC603FA}" type="slidenum">
              <a:rPr lang="en-US" altLang="zh-CN"/>
              <a:pPr>
                <a:defRPr/>
              </a:pPr>
              <a:t>22</a:t>
            </a:fld>
            <a:endParaRPr lang="en-US" altLang="zh-CN"/>
          </a:p>
        </p:txBody>
      </p:sp>
      <p:sp>
        <p:nvSpPr>
          <p:cNvPr id="1574914" name="Rectangle 2"/>
          <p:cNvSpPr>
            <a:spLocks noGrp="1" noChangeArrowheads="1"/>
          </p:cNvSpPr>
          <p:nvPr>
            <p:ph type="title"/>
          </p:nvPr>
        </p:nvSpPr>
        <p:spPr/>
        <p:txBody>
          <a:bodyPr/>
          <a:lstStyle/>
          <a:p>
            <a:pPr eaLnBrk="1" hangingPunct="1">
              <a:defRPr/>
            </a:pPr>
            <a:r>
              <a:rPr lang="en-US" altLang="zh-CN"/>
              <a:t>pthread</a:t>
            </a:r>
            <a:r>
              <a:rPr lang="zh-CN" altLang="en-US"/>
              <a:t>变量类型的命名规则</a:t>
            </a:r>
          </a:p>
        </p:txBody>
      </p:sp>
      <p:graphicFrame>
        <p:nvGraphicFramePr>
          <p:cNvPr id="1575058" name="Group 146"/>
          <p:cNvGraphicFramePr>
            <a:graphicFrameLocks noGrp="1"/>
          </p:cNvGraphicFramePr>
          <p:nvPr>
            <p:ph idx="1"/>
          </p:nvPr>
        </p:nvGraphicFramePr>
        <p:xfrm>
          <a:off x="1071563" y="1928813"/>
          <a:ext cx="7310437" cy="3657600"/>
        </p:xfrm>
        <a:graphic>
          <a:graphicData uri="http://schemas.openxmlformats.org/drawingml/2006/table">
            <a:tbl>
              <a:tblPr/>
              <a:tblGrid>
                <a:gridCol w="2989262"/>
                <a:gridCol w="4321175"/>
              </a:tblGrid>
              <a:tr h="4318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宋体" pitchFamily="2" charset="-122"/>
                        </a:rPr>
                        <a:t>前缀形式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FF0000"/>
                          </a:solidFill>
                          <a:effectLst>
                            <a:outerShdw blurRad="38100" dist="38100" dir="2700000" algn="tl">
                              <a:srgbClr val="C0C0C0"/>
                            </a:outerShdw>
                          </a:effectLst>
                          <a:latin typeface="Times New Roman" pitchFamily="18" charset="0"/>
                          <a:ea typeface="宋体" pitchFamily="2" charset="-122"/>
                        </a:rPr>
                        <a:t>功能组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宋体" pitchFamily="2" charset="-122"/>
                        </a:rPr>
                        <a:t>pthread_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楷体_GB2312" pitchFamily="49" charset="-122"/>
                        </a:rPr>
                        <a:t>线程自身及其他子例程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宋体" pitchFamily="2" charset="-122"/>
                        </a:rPr>
                        <a:t>pthread_attr_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楷体_GB2312" pitchFamily="49" charset="-122"/>
                        </a:rPr>
                        <a:t>线程属性对象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宋体" pitchFamily="2" charset="-122"/>
                        </a:rPr>
                        <a:t>pthread_mutex_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楷体_GB2312" pitchFamily="49" charset="-122"/>
                        </a:rPr>
                        <a:t>互斥变量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宋体" pitchFamily="2" charset="-122"/>
                        </a:rPr>
                        <a:t>pthread_mutexattr_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楷体_GB2312" pitchFamily="49" charset="-122"/>
                        </a:rPr>
                        <a:t>互斥属性对象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宋体" pitchFamily="2" charset="-122"/>
                        </a:rPr>
                        <a:t>pthread_cond_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ea typeface="楷体_GB2312" pitchFamily="49" charset="-122"/>
                        </a:rPr>
                        <a:t>条件变量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宋体" pitchFamily="2" charset="-122"/>
                        </a:rPr>
                        <a:t>pthread_condattr_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楷体_GB2312" pitchFamily="49" charset="-122"/>
                        </a:rPr>
                        <a:t>条件属性对象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400" b="1" i="0" u="none" strike="noStrike" cap="none" normalizeH="0" baseline="0" smtClean="0">
                          <a:ln>
                            <a:noFill/>
                          </a:ln>
                          <a:solidFill>
                            <a:srgbClr val="0000FF"/>
                          </a:solidFill>
                          <a:effectLst>
                            <a:outerShdw blurRad="38100" dist="38100" dir="2700000" algn="tl">
                              <a:srgbClr val="C0C0C0"/>
                            </a:outerShdw>
                          </a:effectLst>
                          <a:latin typeface="Times New Roman" pitchFamily="18" charset="0"/>
                          <a:ea typeface="宋体" pitchFamily="2" charset="-122"/>
                        </a:rPr>
                        <a:t>pthread_key_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ea typeface="楷体_GB2312" pitchFamily="49" charset="-122"/>
                        </a:rPr>
                        <a:t>特定线程数据键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285168744"/>
      </p:ext>
    </p:extLst>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BC0990D9-8FEC-4C54-9DCB-E3D9DCB7F9FC}" type="slidenum">
              <a:rPr lang="en-US" altLang="zh-CN"/>
              <a:pPr>
                <a:defRPr/>
              </a:pPr>
              <a:t>23</a:t>
            </a:fld>
            <a:endParaRPr lang="en-US" altLang="zh-CN"/>
          </a:p>
        </p:txBody>
      </p:sp>
      <p:sp>
        <p:nvSpPr>
          <p:cNvPr id="1526786" name="Rectangle 2"/>
          <p:cNvSpPr>
            <a:spLocks noGrp="1" noChangeArrowheads="1"/>
          </p:cNvSpPr>
          <p:nvPr>
            <p:ph type="title"/>
          </p:nvPr>
        </p:nvSpPr>
        <p:spPr/>
        <p:txBody>
          <a:bodyPr/>
          <a:lstStyle/>
          <a:p>
            <a:pPr eaLnBrk="1" hangingPunct="1">
              <a:defRPr/>
            </a:pPr>
            <a:r>
              <a:rPr lang="zh-CN" altLang="en-US"/>
              <a:t>线程创建</a:t>
            </a:r>
          </a:p>
        </p:txBody>
      </p:sp>
      <p:sp>
        <p:nvSpPr>
          <p:cNvPr id="1526787" name="Rectangle 3"/>
          <p:cNvSpPr>
            <a:spLocks noGrp="1" noChangeArrowheads="1"/>
          </p:cNvSpPr>
          <p:nvPr>
            <p:ph type="body" idx="1"/>
          </p:nvPr>
        </p:nvSpPr>
        <p:spPr>
          <a:xfrm>
            <a:off x="611188" y="1268413"/>
            <a:ext cx="8532812" cy="5589587"/>
          </a:xfrm>
        </p:spPr>
        <p:txBody>
          <a:bodyPr/>
          <a:lstStyle/>
          <a:p>
            <a:pPr eaLnBrk="1" hangingPunct="1">
              <a:defRPr/>
            </a:pPr>
            <a:r>
              <a:rPr lang="zh-CN" altLang="en-US" sz="2400" dirty="0"/>
              <a:t>函数原型</a:t>
            </a:r>
          </a:p>
          <a:p>
            <a:pPr lvl="1" eaLnBrk="1" hangingPunct="1">
              <a:defRPr/>
            </a:pPr>
            <a:r>
              <a:rPr lang="en-US" altLang="zh-CN" sz="2100" dirty="0" err="1"/>
              <a:t>int</a:t>
            </a:r>
            <a:r>
              <a:rPr lang="en-US" altLang="zh-CN" sz="2100" dirty="0"/>
              <a:t> </a:t>
            </a:r>
            <a:r>
              <a:rPr lang="en-US" altLang="zh-CN" sz="2100" dirty="0" err="1"/>
              <a:t>pthread_create</a:t>
            </a:r>
            <a:r>
              <a:rPr lang="en-US" altLang="zh-CN" sz="2100" dirty="0"/>
              <a:t>(</a:t>
            </a:r>
            <a:r>
              <a:rPr lang="en-US" altLang="zh-CN" sz="2100" dirty="0" err="1"/>
              <a:t>pthread_t</a:t>
            </a:r>
            <a:r>
              <a:rPr lang="en-US" altLang="zh-CN" sz="2100" dirty="0"/>
              <a:t> *thread, const </a:t>
            </a:r>
            <a:r>
              <a:rPr lang="en-US" altLang="zh-CN" sz="2100" dirty="0" err="1"/>
              <a:t>pthread_attr_t</a:t>
            </a:r>
            <a:r>
              <a:rPr lang="en-US" altLang="zh-CN" sz="2100" dirty="0"/>
              <a:t> *</a:t>
            </a:r>
            <a:r>
              <a:rPr lang="en-US" altLang="zh-CN" sz="2100" dirty="0" err="1"/>
              <a:t>attr</a:t>
            </a:r>
            <a:r>
              <a:rPr lang="zh-CN" altLang="en-US" sz="2100" dirty="0"/>
              <a:t>，</a:t>
            </a:r>
            <a:r>
              <a:rPr lang="en-US" altLang="zh-CN" sz="2100" dirty="0"/>
              <a:t>void *(*</a:t>
            </a:r>
            <a:r>
              <a:rPr lang="en-US" altLang="zh-CN" sz="2100" dirty="0" err="1" smtClean="0"/>
              <a:t>start_rtn</a:t>
            </a:r>
            <a:r>
              <a:rPr lang="en-US" altLang="zh-CN" sz="2100" dirty="0" smtClean="0"/>
              <a:t>) </a:t>
            </a:r>
            <a:r>
              <a:rPr lang="en-US" altLang="zh-CN" sz="2100" dirty="0"/>
              <a:t>(void*)</a:t>
            </a:r>
            <a:r>
              <a:rPr lang="zh-CN" altLang="en-US" sz="2100" dirty="0"/>
              <a:t>，</a:t>
            </a:r>
            <a:r>
              <a:rPr lang="en-US" altLang="zh-CN" sz="2100" dirty="0"/>
              <a:t>void * </a:t>
            </a:r>
            <a:r>
              <a:rPr lang="en-US" altLang="zh-CN" sz="2100" dirty="0" err="1"/>
              <a:t>arg</a:t>
            </a:r>
            <a:r>
              <a:rPr lang="en-US" altLang="zh-CN" sz="2100" dirty="0"/>
              <a:t>); </a:t>
            </a:r>
          </a:p>
          <a:p>
            <a:pPr eaLnBrk="1" hangingPunct="1">
              <a:defRPr/>
            </a:pPr>
            <a:r>
              <a:rPr lang="zh-CN" altLang="en-US" sz="2400" dirty="0"/>
              <a:t>参数说明</a:t>
            </a:r>
          </a:p>
          <a:p>
            <a:pPr lvl="1" eaLnBrk="1" hangingPunct="1">
              <a:defRPr/>
            </a:pPr>
            <a:r>
              <a:rPr lang="en-US" altLang="zh-CN" sz="2100" dirty="0"/>
              <a:t>thread: </a:t>
            </a:r>
            <a:r>
              <a:rPr lang="zh-CN" altLang="en-US" sz="2100" dirty="0" smtClean="0"/>
              <a:t>待创建线程的</a:t>
            </a:r>
            <a:r>
              <a:rPr lang="en-US" altLang="zh-CN" sz="2100" dirty="0" smtClean="0"/>
              <a:t>id</a:t>
            </a:r>
            <a:r>
              <a:rPr lang="zh-CN" altLang="en-US" sz="2100" dirty="0"/>
              <a:t>指针</a:t>
            </a:r>
          </a:p>
          <a:p>
            <a:pPr lvl="1" eaLnBrk="1" hangingPunct="1">
              <a:defRPr/>
            </a:pPr>
            <a:r>
              <a:rPr lang="en-US" altLang="zh-CN" sz="2100" dirty="0" err="1"/>
              <a:t>attr</a:t>
            </a:r>
            <a:r>
              <a:rPr lang="en-US" altLang="zh-CN" sz="2100" dirty="0" smtClean="0"/>
              <a:t>: </a:t>
            </a:r>
            <a:r>
              <a:rPr lang="zh-CN" altLang="en-US" sz="2100" dirty="0" smtClean="0"/>
              <a:t>创建</a:t>
            </a:r>
            <a:r>
              <a:rPr lang="zh-CN" altLang="en-US" sz="2100" dirty="0"/>
              <a:t>线程时的线程属性</a:t>
            </a:r>
          </a:p>
          <a:p>
            <a:pPr lvl="1" eaLnBrk="1" hangingPunct="1">
              <a:defRPr/>
            </a:pPr>
            <a:r>
              <a:rPr lang="en-US" altLang="zh-CN" sz="2100" dirty="0"/>
              <a:t>v(*</a:t>
            </a:r>
            <a:r>
              <a:rPr lang="en-US" altLang="zh-CN" sz="2100" dirty="0" err="1" smtClean="0"/>
              <a:t>start_rtin</a:t>
            </a:r>
            <a:r>
              <a:rPr lang="en-US" altLang="zh-CN" sz="2100" dirty="0" smtClean="0"/>
              <a:t>)(</a:t>
            </a:r>
            <a:r>
              <a:rPr lang="en-US" altLang="zh-CN" sz="2100" dirty="0"/>
              <a:t>void*): </a:t>
            </a:r>
            <a:r>
              <a:rPr lang="zh-CN" altLang="en-US" sz="2100" dirty="0"/>
              <a:t>返回值是</a:t>
            </a:r>
            <a:r>
              <a:rPr lang="en-US" altLang="zh-CN" sz="2100" dirty="0"/>
              <a:t>void*</a:t>
            </a:r>
            <a:r>
              <a:rPr lang="zh-CN" altLang="en-US" sz="2100" dirty="0"/>
              <a:t>类型的指针函数</a:t>
            </a:r>
          </a:p>
          <a:p>
            <a:pPr lvl="1" eaLnBrk="1" hangingPunct="1">
              <a:defRPr/>
            </a:pPr>
            <a:r>
              <a:rPr lang="en-US" altLang="zh-CN" sz="2100" dirty="0" err="1"/>
              <a:t>arg</a:t>
            </a:r>
            <a:r>
              <a:rPr lang="en-US" altLang="zh-CN" sz="2100" dirty="0"/>
              <a:t>: </a:t>
            </a:r>
            <a:r>
              <a:rPr lang="en-US" altLang="zh-CN" sz="2100" dirty="0" err="1"/>
              <a:t>start_routine</a:t>
            </a:r>
            <a:r>
              <a:rPr lang="zh-CN" altLang="en-US" sz="2100" dirty="0"/>
              <a:t>的参数</a:t>
            </a:r>
          </a:p>
          <a:p>
            <a:pPr eaLnBrk="1" hangingPunct="1">
              <a:defRPr/>
            </a:pPr>
            <a:r>
              <a:rPr lang="zh-CN" altLang="en-US" sz="2400" dirty="0"/>
              <a:t>返回值</a:t>
            </a:r>
          </a:p>
          <a:p>
            <a:pPr lvl="1" eaLnBrk="1" hangingPunct="1">
              <a:defRPr/>
            </a:pPr>
            <a:r>
              <a:rPr lang="zh-CN" altLang="en-US" sz="2100" dirty="0"/>
              <a:t>成功返回</a:t>
            </a:r>
            <a:r>
              <a:rPr lang="en-US" altLang="zh-CN" sz="2100" dirty="0"/>
              <a:t>0</a:t>
            </a:r>
          </a:p>
          <a:p>
            <a:pPr lvl="1" eaLnBrk="1" hangingPunct="1">
              <a:defRPr/>
            </a:pPr>
            <a:r>
              <a:rPr lang="zh-CN" altLang="en-US" sz="2100" dirty="0"/>
              <a:t>失败返回错误编号</a:t>
            </a:r>
          </a:p>
          <a:p>
            <a:pPr lvl="2" eaLnBrk="1" hangingPunct="1">
              <a:defRPr/>
            </a:pPr>
            <a:r>
              <a:rPr lang="en-US" altLang="zh-CN" sz="2000" dirty="0"/>
              <a:t>EAGAIN</a:t>
            </a:r>
            <a:r>
              <a:rPr lang="zh-CN" altLang="en-US" sz="2000" dirty="0"/>
              <a:t>：表示系统限制创建新的线程，如线程数目过多</a:t>
            </a:r>
          </a:p>
          <a:p>
            <a:pPr lvl="2" eaLnBrk="1" hangingPunct="1">
              <a:defRPr/>
            </a:pPr>
            <a:r>
              <a:rPr lang="en-US" altLang="zh-CN" sz="2000" dirty="0"/>
              <a:t>EINVAL</a:t>
            </a:r>
            <a:r>
              <a:rPr lang="zh-CN" altLang="en-US" sz="2000" dirty="0"/>
              <a:t>：代表线程属性值非法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610338576"/>
      </p:ext>
    </p:extLst>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CF634C2F-B5F1-44E8-8443-2463E6BC1714}" type="slidenum">
              <a:rPr lang="en-US" altLang="zh-CN"/>
              <a:pPr>
                <a:defRPr/>
              </a:pPr>
              <a:t>24</a:t>
            </a:fld>
            <a:endParaRPr lang="en-US" altLang="zh-CN"/>
          </a:p>
        </p:txBody>
      </p:sp>
      <p:sp>
        <p:nvSpPr>
          <p:cNvPr id="1528834" name="Rectangle 2"/>
          <p:cNvSpPr>
            <a:spLocks noGrp="1" noChangeArrowheads="1"/>
          </p:cNvSpPr>
          <p:nvPr>
            <p:ph type="title"/>
          </p:nvPr>
        </p:nvSpPr>
        <p:spPr/>
        <p:txBody>
          <a:bodyPr/>
          <a:lstStyle/>
          <a:p>
            <a:pPr eaLnBrk="1" hangingPunct="1">
              <a:defRPr/>
            </a:pPr>
            <a:r>
              <a:rPr lang="zh-CN" altLang="en-US" dirty="0" smtClean="0"/>
              <a:t>线程创建示例</a:t>
            </a:r>
            <a:endParaRPr lang="zh-CN" altLang="en-US" dirty="0"/>
          </a:p>
        </p:txBody>
      </p:sp>
      <p:sp>
        <p:nvSpPr>
          <p:cNvPr id="1528836" name="Text Box 4"/>
          <p:cNvSpPr txBox="1">
            <a:spLocks noChangeArrowheads="1"/>
          </p:cNvSpPr>
          <p:nvPr/>
        </p:nvSpPr>
        <p:spPr bwMode="auto">
          <a:xfrm>
            <a:off x="971550" y="1341438"/>
            <a:ext cx="7772400" cy="5159375"/>
          </a:xfrm>
          <a:prstGeom prst="rect">
            <a:avLst/>
          </a:prstGeom>
          <a:noFill/>
          <a:ln w="9525">
            <a:noFill/>
            <a:miter lim="800000"/>
            <a:headEnd/>
            <a:tailEnd/>
          </a:ln>
          <a:effectLst/>
        </p:spPr>
        <p:txBody>
          <a:bodyPr/>
          <a:lstStyle/>
          <a:p>
            <a:pPr marL="342900" indent="-342900">
              <a:spcBef>
                <a:spcPct val="20000"/>
              </a:spcBef>
              <a:buClr>
                <a:srgbClr val="0000FF"/>
              </a:buClr>
              <a:buFont typeface="Wingdings" pitchFamily="2" charset="2"/>
              <a:buNone/>
              <a:defRPr/>
            </a:pPr>
            <a:r>
              <a:rPr lang="en-US" altLang="zh-CN" sz="2000" b="1" dirty="0">
                <a:solidFill>
                  <a:srgbClr val="0000FF"/>
                </a:solidFill>
                <a:effectLst>
                  <a:outerShdw blurRad="38100" dist="38100" dir="2700000" algn="tl">
                    <a:srgbClr val="C0C0C0"/>
                  </a:outerShdw>
                </a:effectLst>
                <a:ea typeface="宋体" pitchFamily="2" charset="-122"/>
              </a:rPr>
              <a:t>#include &lt;</a:t>
            </a:r>
            <a:r>
              <a:rPr lang="en-US" altLang="zh-CN" sz="2000" b="1" dirty="0" err="1">
                <a:solidFill>
                  <a:srgbClr val="0000FF"/>
                </a:solidFill>
                <a:effectLst>
                  <a:outerShdw blurRad="38100" dist="38100" dir="2700000" algn="tl">
                    <a:srgbClr val="C0C0C0"/>
                  </a:outerShdw>
                </a:effectLst>
                <a:ea typeface="宋体" pitchFamily="2" charset="-122"/>
              </a:rPr>
              <a:t>pthread.h</a:t>
            </a:r>
            <a:r>
              <a:rPr lang="en-US" altLang="zh-CN" sz="2000" b="1" dirty="0">
                <a:solidFill>
                  <a:srgbClr val="0000FF"/>
                </a:solidFill>
                <a:effectLst>
                  <a:outerShdw blurRad="38100" dist="38100" dir="2700000" algn="tl">
                    <a:srgbClr val="C0C0C0"/>
                  </a:outerShdw>
                </a:effectLst>
                <a:ea typeface="宋体" pitchFamily="2" charset="-122"/>
              </a:rPr>
              <a:t>&gt;</a:t>
            </a:r>
          </a:p>
          <a:p>
            <a:pPr marL="342900" indent="-342900">
              <a:spcBef>
                <a:spcPct val="20000"/>
              </a:spcBef>
              <a:buClr>
                <a:srgbClr val="0000FF"/>
              </a:buClr>
              <a:buFont typeface="Wingdings" pitchFamily="2" charset="2"/>
              <a:buNone/>
              <a:defRPr/>
            </a:pPr>
            <a:r>
              <a:rPr lang="en-US" altLang="zh-CN" sz="2000" b="1" dirty="0">
                <a:solidFill>
                  <a:srgbClr val="0000FF"/>
                </a:solidFill>
                <a:effectLst>
                  <a:outerShdw blurRad="38100" dist="38100" dir="2700000" algn="tl">
                    <a:srgbClr val="C0C0C0"/>
                  </a:outerShdw>
                </a:effectLst>
                <a:ea typeface="宋体" pitchFamily="2" charset="-122"/>
              </a:rPr>
              <a:t>#include &lt;</a:t>
            </a:r>
            <a:r>
              <a:rPr lang="en-US" altLang="zh-CN" sz="2000" b="1" dirty="0" err="1">
                <a:solidFill>
                  <a:srgbClr val="0000FF"/>
                </a:solidFill>
                <a:effectLst>
                  <a:outerShdw blurRad="38100" dist="38100" dir="2700000" algn="tl">
                    <a:srgbClr val="C0C0C0"/>
                  </a:outerShdw>
                </a:effectLst>
                <a:ea typeface="宋体" pitchFamily="2" charset="-122"/>
              </a:rPr>
              <a:t>stdio.h</a:t>
            </a:r>
            <a:r>
              <a:rPr lang="en-US" altLang="zh-CN" sz="2000" b="1" dirty="0">
                <a:solidFill>
                  <a:srgbClr val="0000FF"/>
                </a:solidFill>
                <a:effectLst>
                  <a:outerShdw blurRad="38100" dist="38100" dir="2700000" algn="tl">
                    <a:srgbClr val="C0C0C0"/>
                  </a:outerShdw>
                </a:effectLst>
                <a:ea typeface="宋体" pitchFamily="2" charset="-122"/>
              </a:rPr>
              <a:t>&gt;</a:t>
            </a:r>
          </a:p>
          <a:p>
            <a:pPr marL="342900" indent="-342900">
              <a:spcBef>
                <a:spcPct val="20000"/>
              </a:spcBef>
              <a:buClr>
                <a:srgbClr val="0000FF"/>
              </a:buClr>
              <a:buFont typeface="Wingdings" pitchFamily="2" charset="2"/>
              <a:buNone/>
              <a:defRPr/>
            </a:pPr>
            <a:r>
              <a:rPr lang="en-US" altLang="zh-CN" sz="2000" b="1" dirty="0">
                <a:solidFill>
                  <a:srgbClr val="0000FF"/>
                </a:solidFill>
                <a:effectLst>
                  <a:outerShdw blurRad="38100" dist="38100" dir="2700000" algn="tl">
                    <a:srgbClr val="C0C0C0"/>
                  </a:outerShdw>
                </a:effectLst>
                <a:ea typeface="宋体" pitchFamily="2" charset="-122"/>
              </a:rPr>
              <a:t>void *create(void *</a:t>
            </a:r>
            <a:r>
              <a:rPr lang="en-US" altLang="zh-CN" sz="2000" b="1" dirty="0" err="1">
                <a:solidFill>
                  <a:srgbClr val="0000FF"/>
                </a:solidFill>
                <a:effectLst>
                  <a:outerShdw blurRad="38100" dist="38100" dir="2700000" algn="tl">
                    <a:srgbClr val="C0C0C0"/>
                  </a:outerShdw>
                </a:effectLst>
                <a:ea typeface="宋体" pitchFamily="2" charset="-122"/>
              </a:rPr>
              <a:t>arg</a:t>
            </a:r>
            <a:r>
              <a:rPr lang="en-US" altLang="zh-CN" sz="2000" b="1" dirty="0">
                <a:solidFill>
                  <a:srgbClr val="0000FF"/>
                </a:solidFill>
                <a:effectLst>
                  <a:outerShdw blurRad="38100" dist="38100" dir="2700000" algn="tl">
                    <a:srgbClr val="C0C0C0"/>
                  </a:outerShdw>
                </a:effectLst>
                <a:ea typeface="宋体" pitchFamily="2" charset="-122"/>
              </a:rPr>
              <a:t>) {</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err="1">
                <a:solidFill>
                  <a:srgbClr val="0000FF"/>
                </a:solidFill>
                <a:effectLst>
                  <a:outerShdw blurRad="38100" dist="38100" dir="2700000" algn="tl">
                    <a:srgbClr val="C0C0C0"/>
                  </a:outerShdw>
                </a:effectLst>
                <a:ea typeface="宋体" pitchFamily="2" charset="-122"/>
              </a:rPr>
              <a:t>printf</a:t>
            </a:r>
            <a:r>
              <a:rPr lang="en-US" altLang="zh-CN" sz="2000" b="1" dirty="0">
                <a:solidFill>
                  <a:srgbClr val="0000FF"/>
                </a:solidFill>
                <a:effectLst>
                  <a:outerShdw blurRad="38100" dist="38100" dir="2700000" algn="tl">
                    <a:srgbClr val="C0C0C0"/>
                  </a:outerShdw>
                </a:effectLst>
                <a:ea typeface="宋体" pitchFamily="2" charset="-122"/>
              </a:rPr>
              <a:t>("new thread created ..... ");</a:t>
            </a:r>
          </a:p>
          <a:p>
            <a:pPr marL="342900" indent="-342900">
              <a:spcBef>
                <a:spcPct val="20000"/>
              </a:spcBef>
              <a:buClr>
                <a:srgbClr val="0000FF"/>
              </a:buClr>
              <a:buFont typeface="Wingdings" pitchFamily="2" charset="2"/>
              <a:buNone/>
              <a:defRPr/>
            </a:pPr>
            <a:r>
              <a:rPr lang="en-US" altLang="zh-CN" sz="2000" b="1" dirty="0">
                <a:solidFill>
                  <a:srgbClr val="0000FF"/>
                </a:solidFill>
                <a:effectLst>
                  <a:outerShdw blurRad="38100" dist="38100" dir="2700000" algn="tl">
                    <a:srgbClr val="C0C0C0"/>
                  </a:outerShdw>
                </a:effectLst>
                <a:ea typeface="宋体" pitchFamily="2" charset="-122"/>
              </a:rPr>
              <a:t>}</a:t>
            </a:r>
            <a:br>
              <a:rPr lang="en-US" altLang="zh-CN" sz="2000" b="1" dirty="0">
                <a:solidFill>
                  <a:srgbClr val="0000FF"/>
                </a:solidFill>
                <a:effectLst>
                  <a:outerShdw blurRad="38100" dist="38100" dir="2700000" algn="tl">
                    <a:srgbClr val="C0C0C0"/>
                  </a:outerShdw>
                </a:effectLst>
                <a:ea typeface="宋体" pitchFamily="2" charset="-122"/>
              </a:rPr>
            </a:br>
            <a:endParaRPr lang="en-US" altLang="zh-CN" sz="2000" b="1" dirty="0">
              <a:solidFill>
                <a:srgbClr val="0000FF"/>
              </a:solidFill>
              <a:effectLst>
                <a:outerShdw blurRad="38100" dist="38100" dir="2700000" algn="tl">
                  <a:srgbClr val="C0C0C0"/>
                </a:outerShdw>
              </a:effectLst>
              <a:ea typeface="宋体" pitchFamily="2" charset="-122"/>
            </a:endParaRPr>
          </a:p>
          <a:p>
            <a:pPr marL="342900" indent="-342900">
              <a:lnSpc>
                <a:spcPct val="80000"/>
              </a:lnSpc>
              <a:spcBef>
                <a:spcPct val="20000"/>
              </a:spcBef>
              <a:buClr>
                <a:srgbClr val="0000FF"/>
              </a:buClr>
              <a:buFont typeface="Wingdings" pitchFamily="2" charset="2"/>
              <a:buNone/>
              <a:defRPr/>
            </a:pPr>
            <a:r>
              <a:rPr lang="en-US" altLang="zh-CN" sz="2000" b="1" dirty="0" err="1">
                <a:solidFill>
                  <a:srgbClr val="0000FF"/>
                </a:solidFill>
                <a:effectLst>
                  <a:outerShdw blurRad="38100" dist="38100" dir="2700000" algn="tl">
                    <a:srgbClr val="C0C0C0"/>
                  </a:outerShdw>
                </a:effectLst>
                <a:ea typeface="宋体" pitchFamily="2" charset="-122"/>
              </a:rPr>
              <a:t>int</a:t>
            </a:r>
            <a:r>
              <a:rPr lang="en-US" altLang="zh-CN" sz="2000" b="1" dirty="0">
                <a:solidFill>
                  <a:srgbClr val="0000FF"/>
                </a:solidFill>
                <a:effectLst>
                  <a:outerShdw blurRad="38100" dist="38100" dir="2700000" algn="tl">
                    <a:srgbClr val="C0C0C0"/>
                  </a:outerShdw>
                </a:effectLst>
                <a:ea typeface="宋体" pitchFamily="2" charset="-122"/>
              </a:rPr>
              <a:t> main(</a:t>
            </a:r>
            <a:r>
              <a:rPr lang="en-US" altLang="zh-CN" sz="2000" b="1" dirty="0" err="1">
                <a:solidFill>
                  <a:srgbClr val="0000FF"/>
                </a:solidFill>
                <a:effectLst>
                  <a:outerShdw blurRad="38100" dist="38100" dir="2700000" algn="tl">
                    <a:srgbClr val="C0C0C0"/>
                  </a:outerShdw>
                </a:effectLst>
                <a:ea typeface="宋体" pitchFamily="2" charset="-122"/>
              </a:rPr>
              <a:t>int</a:t>
            </a: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err="1">
                <a:solidFill>
                  <a:srgbClr val="0000FF"/>
                </a:solidFill>
                <a:effectLst>
                  <a:outerShdw blurRad="38100" dist="38100" dir="2700000" algn="tl">
                    <a:srgbClr val="C0C0C0"/>
                  </a:outerShdw>
                </a:effectLst>
                <a:ea typeface="宋体" pitchFamily="2" charset="-122"/>
              </a:rPr>
              <a:t>argc,char</a:t>
            </a: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err="1">
                <a:solidFill>
                  <a:srgbClr val="0000FF"/>
                </a:solidFill>
                <a:effectLst>
                  <a:outerShdw blurRad="38100" dist="38100" dir="2700000" algn="tl">
                    <a:srgbClr val="C0C0C0"/>
                  </a:outerShdw>
                </a:effectLst>
                <a:ea typeface="宋体" pitchFamily="2" charset="-122"/>
              </a:rPr>
              <a:t>argv</a:t>
            </a:r>
            <a:r>
              <a:rPr lang="en-US" altLang="zh-CN" sz="2000" b="1" dirty="0">
                <a:solidFill>
                  <a:srgbClr val="0000FF"/>
                </a:solidFill>
                <a:effectLst>
                  <a:outerShdw blurRad="38100" dist="38100" dir="2700000" algn="tl">
                    <a:srgbClr val="C0C0C0"/>
                  </a:outerShdw>
                </a:effectLst>
                <a:ea typeface="宋体" pitchFamily="2" charset="-122"/>
              </a:rPr>
              <a:t>[]){</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err="1">
                <a:solidFill>
                  <a:srgbClr val="0000FF"/>
                </a:solidFill>
                <a:effectLst>
                  <a:outerShdw blurRad="38100" dist="38100" dir="2700000" algn="tl">
                    <a:srgbClr val="C0C0C0"/>
                  </a:outerShdw>
                </a:effectLst>
                <a:ea typeface="宋体" pitchFamily="2" charset="-122"/>
              </a:rPr>
              <a:t>pthread_t</a:t>
            </a: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err="1">
                <a:solidFill>
                  <a:srgbClr val="0000FF"/>
                </a:solidFill>
                <a:effectLst>
                  <a:outerShdw blurRad="38100" dist="38100" dir="2700000" algn="tl">
                    <a:srgbClr val="C0C0C0"/>
                  </a:outerShdw>
                </a:effectLst>
                <a:ea typeface="宋体" pitchFamily="2" charset="-122"/>
              </a:rPr>
              <a:t>tidp</a:t>
            </a:r>
            <a:r>
              <a:rPr lang="en-US" altLang="zh-CN" sz="2000" b="1" dirty="0">
                <a:solidFill>
                  <a:srgbClr val="0000FF"/>
                </a:solidFill>
                <a:effectLst>
                  <a:outerShdw blurRad="38100" dist="38100" dir="2700000" algn="tl">
                    <a:srgbClr val="C0C0C0"/>
                  </a:outerShdw>
                </a:effectLst>
                <a:ea typeface="宋体" pitchFamily="2" charset="-122"/>
              </a:rPr>
              <a:t>;</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err="1">
                <a:solidFill>
                  <a:srgbClr val="0000FF"/>
                </a:solidFill>
                <a:effectLst>
                  <a:outerShdw blurRad="38100" dist="38100" dir="2700000" algn="tl">
                    <a:srgbClr val="C0C0C0"/>
                  </a:outerShdw>
                </a:effectLst>
                <a:ea typeface="宋体" pitchFamily="2" charset="-122"/>
              </a:rPr>
              <a:t>int</a:t>
            </a:r>
            <a:r>
              <a:rPr lang="en-US" altLang="zh-CN" sz="2000" b="1" dirty="0">
                <a:solidFill>
                  <a:srgbClr val="0000FF"/>
                </a:solidFill>
                <a:effectLst>
                  <a:outerShdw blurRad="38100" dist="38100" dir="2700000" algn="tl">
                    <a:srgbClr val="C0C0C0"/>
                  </a:outerShdw>
                </a:effectLst>
                <a:ea typeface="宋体" pitchFamily="2" charset="-122"/>
              </a:rPr>
              <a:t> error;</a:t>
            </a:r>
          </a:p>
          <a:p>
            <a:pPr marL="342900" indent="-342900">
              <a:lnSpc>
                <a:spcPct val="80000"/>
              </a:lnSpc>
              <a:spcBef>
                <a:spcPct val="20000"/>
              </a:spcBef>
              <a:buClr>
                <a:srgbClr val="0000FF"/>
              </a:buClr>
              <a:buFont typeface="Wingdings" pitchFamily="2" charset="2"/>
              <a:buNone/>
              <a:defRPr/>
            </a:pP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a:effectLst>
                  <a:outerShdw blurRad="38100" dist="38100" dir="2700000" algn="tl">
                    <a:srgbClr val="C0C0C0"/>
                  </a:outerShdw>
                </a:effectLst>
                <a:ea typeface="宋体" pitchFamily="2" charset="-122"/>
              </a:rPr>
              <a:t>error=</a:t>
            </a:r>
            <a:r>
              <a:rPr lang="en-US" altLang="zh-CN" sz="2000" b="1" dirty="0" err="1">
                <a:effectLst>
                  <a:outerShdw blurRad="38100" dist="38100" dir="2700000" algn="tl">
                    <a:srgbClr val="C0C0C0"/>
                  </a:outerShdw>
                </a:effectLst>
                <a:ea typeface="宋体" pitchFamily="2" charset="-122"/>
              </a:rPr>
              <a:t>pthread_create</a:t>
            </a:r>
            <a:r>
              <a:rPr lang="en-US" altLang="zh-CN" sz="2000" b="1" dirty="0">
                <a:effectLst>
                  <a:outerShdw blurRad="38100" dist="38100" dir="2700000" algn="tl">
                    <a:srgbClr val="C0C0C0"/>
                  </a:outerShdw>
                </a:effectLst>
                <a:ea typeface="宋体" pitchFamily="2" charset="-122"/>
              </a:rPr>
              <a:t>(&amp;</a:t>
            </a:r>
            <a:r>
              <a:rPr lang="en-US" altLang="zh-CN" sz="2000" b="1" dirty="0" err="1">
                <a:effectLst>
                  <a:outerShdw blurRad="38100" dist="38100" dir="2700000" algn="tl">
                    <a:srgbClr val="C0C0C0"/>
                  </a:outerShdw>
                </a:effectLst>
                <a:ea typeface="宋体" pitchFamily="2" charset="-122"/>
              </a:rPr>
              <a:t>tidp</a:t>
            </a:r>
            <a:r>
              <a:rPr lang="en-US" altLang="zh-CN" sz="2000" b="1" dirty="0">
                <a:effectLst>
                  <a:outerShdw blurRad="38100" dist="38100" dir="2700000" algn="tl">
                    <a:srgbClr val="C0C0C0"/>
                  </a:outerShdw>
                </a:effectLst>
                <a:ea typeface="宋体" pitchFamily="2" charset="-122"/>
              </a:rPr>
              <a:t>, NULL, create, NULL);</a:t>
            </a:r>
            <a:r>
              <a:rPr lang="en-US" altLang="zh-CN" sz="2000" b="1" dirty="0">
                <a:solidFill>
                  <a:srgbClr val="0000FF"/>
                </a:solidFill>
                <a:effectLst>
                  <a:outerShdw blurRad="38100" dist="38100" dir="2700000" algn="tl">
                    <a:srgbClr val="C0C0C0"/>
                  </a:outerShdw>
                </a:effectLst>
                <a:ea typeface="宋体" pitchFamily="2" charset="-122"/>
              </a:rPr>
              <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if(error!=0)</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err="1">
                <a:solidFill>
                  <a:srgbClr val="0000FF"/>
                </a:solidFill>
                <a:effectLst>
                  <a:outerShdw blurRad="38100" dist="38100" dir="2700000" algn="tl">
                    <a:srgbClr val="C0C0C0"/>
                  </a:outerShdw>
                </a:effectLst>
                <a:ea typeface="宋体" pitchFamily="2" charset="-122"/>
              </a:rPr>
              <a:t>printf</a:t>
            </a:r>
            <a:r>
              <a:rPr lang="en-US" altLang="zh-CN" sz="2000" b="1" dirty="0">
                <a:solidFill>
                  <a:srgbClr val="0000FF"/>
                </a:solidFill>
                <a:effectLst>
                  <a:outerShdw blurRad="38100" dist="38100" dir="2700000" algn="tl">
                    <a:srgbClr val="C0C0C0"/>
                  </a:outerShdw>
                </a:effectLst>
                <a:ea typeface="宋体" pitchFamily="2" charset="-122"/>
              </a:rPr>
              <a:t>("</a:t>
            </a:r>
            <a:r>
              <a:rPr lang="en-US" altLang="zh-CN" sz="2000" b="1" dirty="0" err="1">
                <a:solidFill>
                  <a:srgbClr val="0000FF"/>
                </a:solidFill>
                <a:effectLst>
                  <a:outerShdw blurRad="38100" dist="38100" dir="2700000" algn="tl">
                    <a:srgbClr val="C0C0C0"/>
                  </a:outerShdw>
                </a:effectLst>
                <a:ea typeface="宋体" pitchFamily="2" charset="-122"/>
              </a:rPr>
              <a:t>pthread_create</a:t>
            </a:r>
            <a:r>
              <a:rPr lang="en-US" altLang="zh-CN" sz="2000" b="1" dirty="0">
                <a:solidFill>
                  <a:srgbClr val="0000FF"/>
                </a:solidFill>
                <a:effectLst>
                  <a:outerShdw blurRad="38100" dist="38100" dir="2700000" algn="tl">
                    <a:srgbClr val="C0C0C0"/>
                  </a:outerShdw>
                </a:effectLst>
                <a:ea typeface="宋体" pitchFamily="2" charset="-122"/>
              </a:rPr>
              <a:t> is not created ... ");</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return -1;</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a:t>
            </a:r>
            <a:r>
              <a:rPr lang="en-US" altLang="zh-CN" sz="2000" b="1" dirty="0" err="1">
                <a:solidFill>
                  <a:srgbClr val="0000FF"/>
                </a:solidFill>
                <a:effectLst>
                  <a:outerShdw blurRad="38100" dist="38100" dir="2700000" algn="tl">
                    <a:srgbClr val="C0C0C0"/>
                  </a:outerShdw>
                </a:effectLst>
                <a:ea typeface="宋体" pitchFamily="2" charset="-122"/>
              </a:rPr>
              <a:t>printf</a:t>
            </a:r>
            <a:r>
              <a:rPr lang="en-US" altLang="zh-CN" sz="2000" b="1" dirty="0">
                <a:solidFill>
                  <a:srgbClr val="0000FF"/>
                </a:solidFill>
                <a:effectLst>
                  <a:outerShdw blurRad="38100" dist="38100" dir="2700000" algn="tl">
                    <a:srgbClr val="C0C0C0"/>
                  </a:outerShdw>
                </a:effectLst>
                <a:ea typeface="宋体" pitchFamily="2" charset="-122"/>
              </a:rPr>
              <a:t>("</a:t>
            </a:r>
            <a:r>
              <a:rPr lang="en-US" altLang="zh-CN" sz="2000" b="1" dirty="0" err="1">
                <a:solidFill>
                  <a:srgbClr val="0000FF"/>
                </a:solidFill>
                <a:effectLst>
                  <a:outerShdw blurRad="38100" dist="38100" dir="2700000" algn="tl">
                    <a:srgbClr val="C0C0C0"/>
                  </a:outerShdw>
                </a:effectLst>
                <a:ea typeface="宋体" pitchFamily="2" charset="-122"/>
              </a:rPr>
              <a:t>prthread_create</a:t>
            </a:r>
            <a:r>
              <a:rPr lang="en-US" altLang="zh-CN" sz="2000" b="1" dirty="0">
                <a:solidFill>
                  <a:srgbClr val="0000FF"/>
                </a:solidFill>
                <a:effectLst>
                  <a:outerShdw blurRad="38100" dist="38100" dir="2700000" algn="tl">
                    <a:srgbClr val="C0C0C0"/>
                  </a:outerShdw>
                </a:effectLst>
                <a:ea typeface="宋体" pitchFamily="2" charset="-122"/>
              </a:rPr>
              <a:t> is created... ");</a:t>
            </a:r>
            <a:br>
              <a:rPr lang="en-US" altLang="zh-CN" sz="2000" b="1" dirty="0">
                <a:solidFill>
                  <a:srgbClr val="0000FF"/>
                </a:solidFill>
                <a:effectLst>
                  <a:outerShdw blurRad="38100" dist="38100" dir="2700000" algn="tl">
                    <a:srgbClr val="C0C0C0"/>
                  </a:outerShdw>
                </a:effectLst>
                <a:ea typeface="宋体" pitchFamily="2" charset="-122"/>
              </a:rPr>
            </a:br>
            <a:r>
              <a:rPr lang="en-US" altLang="zh-CN" sz="2000" b="1" dirty="0">
                <a:solidFill>
                  <a:srgbClr val="0000FF"/>
                </a:solidFill>
                <a:effectLst>
                  <a:outerShdw blurRad="38100" dist="38100" dir="2700000" algn="tl">
                    <a:srgbClr val="C0C0C0"/>
                  </a:outerShdw>
                </a:effectLst>
                <a:ea typeface="宋体" pitchFamily="2" charset="-122"/>
              </a:rPr>
              <a:t>     return 0;</a:t>
            </a:r>
          </a:p>
          <a:p>
            <a:pPr marL="342900" indent="-342900">
              <a:lnSpc>
                <a:spcPct val="80000"/>
              </a:lnSpc>
              <a:spcBef>
                <a:spcPct val="20000"/>
              </a:spcBef>
              <a:buClr>
                <a:srgbClr val="0000FF"/>
              </a:buClr>
              <a:buFont typeface="Wingdings" pitchFamily="2" charset="2"/>
              <a:buNone/>
              <a:defRPr/>
            </a:pPr>
            <a:r>
              <a:rPr lang="en-US" altLang="zh-CN" sz="2000" b="1" dirty="0">
                <a:solidFill>
                  <a:srgbClr val="0000FF"/>
                </a:solidFill>
                <a:effectLst>
                  <a:outerShdw blurRad="38100" dist="38100" dir="2700000" algn="tl">
                    <a:srgbClr val="C0C0C0"/>
                  </a:outerShdw>
                </a:effectLst>
                <a:ea typeface="宋体" pitchFamily="2" charset="-122"/>
              </a:rPr>
              <a:t>}</a:t>
            </a:r>
            <a:br>
              <a:rPr lang="en-US" altLang="zh-CN" sz="2000" b="1" dirty="0">
                <a:solidFill>
                  <a:srgbClr val="0000FF"/>
                </a:solidFill>
                <a:effectLst>
                  <a:outerShdw blurRad="38100" dist="38100" dir="2700000" algn="tl">
                    <a:srgbClr val="C0C0C0"/>
                  </a:outerShdw>
                </a:effectLst>
                <a:ea typeface="宋体" pitchFamily="2" charset="-122"/>
              </a:rPr>
            </a:br>
            <a:endParaRPr lang="en-US" altLang="zh-CN" sz="2000" b="1" dirty="0">
              <a:solidFill>
                <a:srgbClr val="0000FF"/>
              </a:solidFill>
              <a:effectLst>
                <a:outerShdw blurRad="38100" dist="38100" dir="2700000" algn="tl">
                  <a:srgbClr val="C0C0C0"/>
                </a:outerShdw>
              </a:effectLst>
              <a:latin typeface="Tahoma" pitchFamily="34" charset="0"/>
              <a:ea typeface="宋体" pitchFamily="2" charset="-122"/>
            </a:endParaRP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777260922"/>
      </p:ext>
    </p:extLst>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A98DFDEF-1153-41E4-A85F-96E383E57FAD}" type="slidenum">
              <a:rPr lang="en-US" altLang="zh-CN"/>
              <a:pPr>
                <a:defRPr/>
              </a:pPr>
              <a:t>25</a:t>
            </a:fld>
            <a:endParaRPr lang="en-US" altLang="zh-CN"/>
          </a:p>
        </p:txBody>
      </p:sp>
      <p:sp>
        <p:nvSpPr>
          <p:cNvPr id="1577986" name="Rectangle 2"/>
          <p:cNvSpPr>
            <a:spLocks noGrp="1" noChangeArrowheads="1"/>
          </p:cNvSpPr>
          <p:nvPr>
            <p:ph type="title"/>
          </p:nvPr>
        </p:nvSpPr>
        <p:spPr/>
        <p:txBody>
          <a:bodyPr/>
          <a:lstStyle/>
          <a:p>
            <a:pPr eaLnBrk="1" hangingPunct="1">
              <a:defRPr/>
            </a:pPr>
            <a:r>
              <a:rPr lang="en-US" altLang="zh-CN" dirty="0" err="1" smtClean="0"/>
              <a:t>pthread_create</a:t>
            </a:r>
            <a:r>
              <a:rPr lang="en-US" altLang="zh-CN" dirty="0" smtClean="0"/>
              <a:t>()</a:t>
            </a:r>
            <a:r>
              <a:rPr lang="zh-CN" altLang="en-US" dirty="0" smtClean="0"/>
              <a:t>的参数传递问题</a:t>
            </a:r>
            <a:endParaRPr lang="zh-CN" altLang="en-US" dirty="0"/>
          </a:p>
        </p:txBody>
      </p:sp>
      <p:sp>
        <p:nvSpPr>
          <p:cNvPr id="1577987" name="Rectangle 3"/>
          <p:cNvSpPr>
            <a:spLocks noGrp="1" noChangeArrowheads="1"/>
          </p:cNvSpPr>
          <p:nvPr>
            <p:ph type="body" idx="1"/>
          </p:nvPr>
        </p:nvSpPr>
        <p:spPr/>
        <p:txBody>
          <a:bodyPr/>
          <a:lstStyle/>
          <a:p>
            <a:pPr eaLnBrk="1" hangingPunct="1">
              <a:defRPr/>
            </a:pPr>
            <a:r>
              <a:rPr lang="zh-CN" altLang="en-US" dirty="0" smtClean="0"/>
              <a:t>基本问题</a:t>
            </a:r>
            <a:endParaRPr lang="en-US" altLang="zh-CN" dirty="0" smtClean="0"/>
          </a:p>
          <a:p>
            <a:pPr lvl="1" eaLnBrk="1" hangingPunct="1">
              <a:defRPr/>
            </a:pPr>
            <a:r>
              <a:rPr lang="en-US" altLang="zh-CN" dirty="0" err="1" smtClean="0"/>
              <a:t>int</a:t>
            </a:r>
            <a:r>
              <a:rPr lang="en-US" altLang="zh-CN" dirty="0" smtClean="0"/>
              <a:t> </a:t>
            </a:r>
            <a:r>
              <a:rPr lang="en-US" altLang="zh-CN" dirty="0" err="1" smtClean="0"/>
              <a:t>pthread_create</a:t>
            </a:r>
            <a:r>
              <a:rPr lang="en-US" altLang="zh-CN" dirty="0" smtClean="0"/>
              <a:t>(</a:t>
            </a:r>
            <a:r>
              <a:rPr lang="en-US" altLang="zh-CN" dirty="0" err="1" smtClean="0"/>
              <a:t>pthread_t</a:t>
            </a:r>
            <a:r>
              <a:rPr lang="en-US" altLang="zh-CN" dirty="0" smtClean="0"/>
              <a:t> *thread, const </a:t>
            </a:r>
            <a:r>
              <a:rPr lang="en-US" altLang="zh-CN" dirty="0" err="1" smtClean="0"/>
              <a:t>pthread_attr_t</a:t>
            </a:r>
            <a:r>
              <a:rPr lang="en-US" altLang="zh-CN" dirty="0" smtClean="0"/>
              <a:t> *</a:t>
            </a:r>
            <a:r>
              <a:rPr lang="en-US" altLang="zh-CN" dirty="0" err="1" smtClean="0"/>
              <a:t>attr</a:t>
            </a:r>
            <a:r>
              <a:rPr lang="zh-CN" altLang="en-US" dirty="0" smtClean="0"/>
              <a:t>，</a:t>
            </a:r>
            <a:r>
              <a:rPr lang="en-US" altLang="zh-CN" dirty="0" smtClean="0"/>
              <a:t>void *(*</a:t>
            </a:r>
            <a:r>
              <a:rPr lang="en-US" altLang="zh-CN" dirty="0" err="1" smtClean="0"/>
              <a:t>start_routine</a:t>
            </a:r>
            <a:r>
              <a:rPr lang="en-US" altLang="zh-CN" dirty="0" smtClean="0"/>
              <a:t>) (void*)</a:t>
            </a:r>
            <a:r>
              <a:rPr lang="zh-CN" altLang="en-US" dirty="0" smtClean="0"/>
              <a:t>，</a:t>
            </a:r>
            <a:r>
              <a:rPr lang="en-US" altLang="zh-CN" dirty="0" smtClean="0">
                <a:solidFill>
                  <a:srgbClr val="FF0000"/>
                </a:solidFill>
              </a:rPr>
              <a:t>void * </a:t>
            </a:r>
            <a:r>
              <a:rPr lang="en-US" altLang="zh-CN" dirty="0" err="1" smtClean="0">
                <a:solidFill>
                  <a:srgbClr val="FF0000"/>
                </a:solidFill>
              </a:rPr>
              <a:t>arg</a:t>
            </a:r>
            <a:r>
              <a:rPr lang="en-US" altLang="zh-CN" dirty="0" smtClean="0"/>
              <a:t>); </a:t>
            </a:r>
          </a:p>
          <a:p>
            <a:pPr lvl="2" eaLnBrk="1" hangingPunct="1">
              <a:defRPr/>
            </a:pPr>
            <a:r>
              <a:rPr lang="zh-CN" altLang="en-US" dirty="0" smtClean="0"/>
              <a:t>仅允许传递</a:t>
            </a:r>
            <a:r>
              <a:rPr lang="zh-CN" altLang="en-US" dirty="0"/>
              <a:t>一个</a:t>
            </a:r>
            <a:r>
              <a:rPr lang="zh-CN" altLang="en-US" dirty="0" smtClean="0"/>
              <a:t>参数给线程待执行的函数</a:t>
            </a:r>
            <a:endParaRPr lang="zh-CN" altLang="en-US" dirty="0"/>
          </a:p>
          <a:p>
            <a:pPr lvl="2" eaLnBrk="1" hangingPunct="1">
              <a:defRPr/>
            </a:pPr>
            <a:r>
              <a:rPr lang="zh-CN" altLang="en-US" dirty="0" smtClean="0"/>
              <a:t>如何传递</a:t>
            </a:r>
            <a:r>
              <a:rPr lang="zh-CN" altLang="en-US" dirty="0"/>
              <a:t>多个</a:t>
            </a:r>
            <a:r>
              <a:rPr lang="zh-CN" altLang="en-US" dirty="0" smtClean="0"/>
              <a:t>参数</a:t>
            </a:r>
            <a:endParaRPr lang="en-US" altLang="zh-CN" dirty="0" smtClean="0"/>
          </a:p>
          <a:p>
            <a:pPr eaLnBrk="1" hangingPunct="1">
              <a:defRPr/>
            </a:pPr>
            <a:r>
              <a:rPr lang="zh-CN" altLang="en-US" dirty="0" smtClean="0"/>
              <a:t>解决途径</a:t>
            </a:r>
            <a:endParaRPr lang="en-US" altLang="zh-CN" dirty="0" smtClean="0"/>
          </a:p>
          <a:p>
            <a:pPr lvl="1" eaLnBrk="1" hangingPunct="1">
              <a:defRPr/>
            </a:pPr>
            <a:r>
              <a:rPr lang="zh-CN" altLang="en-US" dirty="0" smtClean="0"/>
              <a:t>构造</a:t>
            </a:r>
            <a:r>
              <a:rPr lang="zh-CN" altLang="en-US" dirty="0"/>
              <a:t>一个</a:t>
            </a:r>
            <a:r>
              <a:rPr lang="zh-CN" altLang="en-US" dirty="0">
                <a:solidFill>
                  <a:srgbClr val="FF0000"/>
                </a:solidFill>
              </a:rPr>
              <a:t>包含所有参数的结构</a:t>
            </a:r>
            <a:r>
              <a:rPr lang="zh-CN" altLang="en-US" dirty="0" smtClean="0"/>
              <a:t>，将结构指针</a:t>
            </a:r>
            <a:r>
              <a:rPr lang="zh-CN" altLang="en-US" dirty="0"/>
              <a:t>作为参数</a:t>
            </a:r>
            <a:r>
              <a:rPr lang="zh-CN" altLang="en-US" dirty="0" smtClean="0"/>
              <a:t>传递给</a:t>
            </a:r>
            <a:r>
              <a:rPr lang="en-US" altLang="zh-CN" dirty="0" err="1" smtClean="0"/>
              <a:t>pthread_create</a:t>
            </a:r>
            <a:r>
              <a:rPr lang="en-US" altLang="zh-CN" dirty="0" smtClean="0"/>
              <a:t>()</a:t>
            </a:r>
            <a:endParaRPr lang="zh-CN" altLang="en-US" dirty="0"/>
          </a:p>
          <a:p>
            <a:pPr lvl="1" eaLnBrk="1" hangingPunct="1">
              <a:defRPr/>
            </a:pPr>
            <a:r>
              <a:rPr lang="zh-CN" altLang="en-US" dirty="0" smtClean="0"/>
              <a:t>所有参数</a:t>
            </a:r>
            <a:r>
              <a:rPr lang="zh-CN" altLang="en-US" dirty="0"/>
              <a:t>必须利用</a:t>
            </a:r>
            <a:r>
              <a:rPr lang="en-US" altLang="zh-CN" dirty="0">
                <a:solidFill>
                  <a:srgbClr val="FF0000"/>
                </a:solidFill>
              </a:rPr>
              <a:t>(void *)</a:t>
            </a:r>
            <a:r>
              <a:rPr lang="zh-CN" altLang="en-US" dirty="0"/>
              <a:t>来传递</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523444103"/>
      </p:ext>
    </p:extLst>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850FF1E2-E072-4EA0-970B-C9E9B6B23F04}" type="slidenum">
              <a:rPr lang="en-US" altLang="zh-CN"/>
              <a:pPr>
                <a:defRPr/>
              </a:pPr>
              <a:t>26</a:t>
            </a:fld>
            <a:endParaRPr lang="en-US" altLang="zh-CN"/>
          </a:p>
        </p:txBody>
      </p:sp>
      <p:sp>
        <p:nvSpPr>
          <p:cNvPr id="1582082" name="Rectangle 2"/>
          <p:cNvSpPr>
            <a:spLocks noGrp="1" noChangeArrowheads="1"/>
          </p:cNvSpPr>
          <p:nvPr>
            <p:ph type="title"/>
          </p:nvPr>
        </p:nvSpPr>
        <p:spPr/>
        <p:txBody>
          <a:bodyPr/>
          <a:lstStyle/>
          <a:p>
            <a:pPr eaLnBrk="1" hangingPunct="1">
              <a:defRPr/>
            </a:pPr>
            <a:r>
              <a:rPr lang="en-US" altLang="zh-CN" dirty="0" err="1" smtClean="0"/>
              <a:t>pthread_create</a:t>
            </a:r>
            <a:r>
              <a:rPr lang="en-US" altLang="zh-CN" dirty="0" smtClean="0"/>
              <a:t>()</a:t>
            </a:r>
            <a:r>
              <a:rPr lang="zh-CN" altLang="en-US" dirty="0" smtClean="0"/>
              <a:t>参数传递</a:t>
            </a:r>
            <a:r>
              <a:rPr lang="en-US" altLang="zh-CN" dirty="0" smtClean="0"/>
              <a:t>—</a:t>
            </a:r>
            <a:r>
              <a:rPr lang="zh-CN" altLang="en-US" dirty="0" smtClean="0"/>
              <a:t>正确示例</a:t>
            </a:r>
            <a:endParaRPr lang="en-US" altLang="zh-CN" dirty="0"/>
          </a:p>
        </p:txBody>
      </p:sp>
      <p:sp>
        <p:nvSpPr>
          <p:cNvPr id="1582083" name="Rectangle 3"/>
          <p:cNvSpPr>
            <a:spLocks noGrp="1" noChangeArrowheads="1"/>
          </p:cNvSpPr>
          <p:nvPr>
            <p:ph type="body" idx="1"/>
          </p:nvPr>
        </p:nvSpPr>
        <p:spPr/>
        <p:txBody>
          <a:bodyPr/>
          <a:lstStyle/>
          <a:p>
            <a:pPr eaLnBrk="1" hangingPunct="1">
              <a:defRPr/>
            </a:pPr>
            <a:r>
              <a:rPr lang="zh-CN" altLang="en-US" dirty="0" smtClean="0"/>
              <a:t>向新建线程同时传入线程号</a:t>
            </a:r>
            <a:r>
              <a:rPr lang="en-US" altLang="zh-CN" dirty="0" smtClean="0"/>
              <a:t>/</a:t>
            </a:r>
            <a:r>
              <a:rPr lang="zh-CN" altLang="en-US" dirty="0" smtClean="0"/>
              <a:t>消息</a:t>
            </a:r>
            <a:r>
              <a:rPr lang="en-US" altLang="zh-CN" dirty="0" smtClean="0"/>
              <a:t>/</a:t>
            </a:r>
            <a:r>
              <a:rPr lang="zh-CN" altLang="en-US" dirty="0" smtClean="0"/>
              <a:t>线程号总和</a:t>
            </a:r>
            <a:endParaRPr lang="en-US" altLang="zh-CN" dirty="0"/>
          </a:p>
        </p:txBody>
      </p:sp>
      <p:pic>
        <p:nvPicPr>
          <p:cNvPr id="86021" name="Picture 4"/>
          <p:cNvPicPr>
            <a:picLocks noChangeAspect="1" noChangeArrowheads="1"/>
          </p:cNvPicPr>
          <p:nvPr/>
        </p:nvPicPr>
        <p:blipFill>
          <a:blip r:embed="rId2" cstate="print"/>
          <a:srcRect/>
          <a:stretch>
            <a:fillRect/>
          </a:stretch>
        </p:blipFill>
        <p:spPr bwMode="auto">
          <a:xfrm>
            <a:off x="1187450" y="2060575"/>
            <a:ext cx="7345363" cy="3400425"/>
          </a:xfrm>
          <a:prstGeom prst="rect">
            <a:avLst/>
          </a:prstGeom>
          <a:noFill/>
          <a:ln w="9525">
            <a:noFill/>
            <a:miter lim="800000"/>
            <a:headEnd/>
            <a:tailEnd/>
          </a:ln>
        </p:spPr>
      </p:pic>
      <p:sp>
        <p:nvSpPr>
          <p:cNvPr id="1582085" name="Oval 5"/>
          <p:cNvSpPr>
            <a:spLocks noChangeArrowheads="1"/>
          </p:cNvSpPr>
          <p:nvPr/>
        </p:nvSpPr>
        <p:spPr bwMode="auto">
          <a:xfrm>
            <a:off x="1116013" y="5084763"/>
            <a:ext cx="7704137" cy="431800"/>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050090750"/>
      </p:ext>
    </p:extLst>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7D5C3AAA-E33F-4943-818E-59C0F4F79D16}" type="slidenum">
              <a:rPr lang="en-US" altLang="zh-CN"/>
              <a:pPr>
                <a:defRPr/>
              </a:pPr>
              <a:t>27</a:t>
            </a:fld>
            <a:endParaRPr lang="en-US" altLang="zh-CN"/>
          </a:p>
        </p:txBody>
      </p:sp>
      <p:sp>
        <p:nvSpPr>
          <p:cNvPr id="1583106" name="Rectangle 2"/>
          <p:cNvSpPr>
            <a:spLocks noGrp="1" noChangeArrowheads="1"/>
          </p:cNvSpPr>
          <p:nvPr>
            <p:ph type="title"/>
          </p:nvPr>
        </p:nvSpPr>
        <p:spPr>
          <a:xfrm>
            <a:off x="522288" y="404813"/>
            <a:ext cx="8353425" cy="647700"/>
          </a:xfrm>
        </p:spPr>
        <p:txBody>
          <a:bodyPr/>
          <a:lstStyle/>
          <a:p>
            <a:pPr eaLnBrk="1" hangingPunct="1">
              <a:defRPr/>
            </a:pPr>
            <a:r>
              <a:rPr lang="en-US" altLang="zh-CN" dirty="0" err="1" smtClean="0"/>
              <a:t>pthread_create</a:t>
            </a:r>
            <a:r>
              <a:rPr lang="en-US" altLang="zh-CN" dirty="0" smtClean="0"/>
              <a:t>()</a:t>
            </a:r>
            <a:r>
              <a:rPr lang="zh-CN" altLang="en-US" dirty="0" smtClean="0"/>
              <a:t> 参数传递</a:t>
            </a:r>
            <a:r>
              <a:rPr lang="en-US" altLang="zh-CN" dirty="0" smtClean="0"/>
              <a:t>—</a:t>
            </a:r>
            <a:r>
              <a:rPr lang="zh-CN" altLang="en-US" dirty="0" smtClean="0"/>
              <a:t>正确示例</a:t>
            </a:r>
            <a:r>
              <a:rPr lang="en-US" altLang="zh-CN" dirty="0" smtClean="0"/>
              <a:t>(</a:t>
            </a:r>
            <a:r>
              <a:rPr lang="zh-CN" altLang="en-US" dirty="0" smtClean="0"/>
              <a:t>续</a:t>
            </a:r>
            <a:r>
              <a:rPr lang="en-US" altLang="zh-CN" dirty="0" smtClean="0"/>
              <a:t>)</a:t>
            </a:r>
            <a:endParaRPr lang="en-US" altLang="zh-CN" dirty="0"/>
          </a:p>
        </p:txBody>
      </p:sp>
      <p:sp>
        <p:nvSpPr>
          <p:cNvPr id="1583107" name="Rectangle 3"/>
          <p:cNvSpPr>
            <a:spLocks noGrp="1" noChangeArrowheads="1"/>
          </p:cNvSpPr>
          <p:nvPr>
            <p:ph type="body" idx="1"/>
          </p:nvPr>
        </p:nvSpPr>
        <p:spPr/>
        <p:txBody>
          <a:bodyPr/>
          <a:lstStyle/>
          <a:p>
            <a:pPr eaLnBrk="1" hangingPunct="1">
              <a:defRPr/>
            </a:pPr>
            <a:r>
              <a:rPr lang="zh-CN" altLang="en-US" dirty="0" smtClean="0"/>
              <a:t>向新建线程同时传入线程号</a:t>
            </a:r>
            <a:r>
              <a:rPr lang="en-US" altLang="zh-CN" dirty="0" smtClean="0"/>
              <a:t>/</a:t>
            </a:r>
            <a:r>
              <a:rPr lang="zh-CN" altLang="en-US" dirty="0" smtClean="0"/>
              <a:t>消息</a:t>
            </a:r>
            <a:r>
              <a:rPr lang="en-US" altLang="zh-CN" dirty="0" smtClean="0"/>
              <a:t>/</a:t>
            </a:r>
            <a:r>
              <a:rPr lang="zh-CN" altLang="en-US" dirty="0" smtClean="0"/>
              <a:t>线程号总和</a:t>
            </a:r>
            <a:endParaRPr lang="en-US" altLang="zh-CN" dirty="0" smtClean="0"/>
          </a:p>
          <a:p>
            <a:pPr eaLnBrk="1" hangingPunct="1">
              <a:defRPr/>
            </a:pPr>
            <a:endParaRPr lang="en-US" altLang="zh-CN" dirty="0"/>
          </a:p>
        </p:txBody>
      </p:sp>
      <p:pic>
        <p:nvPicPr>
          <p:cNvPr id="87045" name="Picture 4"/>
          <p:cNvPicPr>
            <a:picLocks noChangeAspect="1" noChangeArrowheads="1"/>
          </p:cNvPicPr>
          <p:nvPr/>
        </p:nvPicPr>
        <p:blipFill>
          <a:blip r:embed="rId2" cstate="print"/>
          <a:srcRect/>
          <a:stretch>
            <a:fillRect/>
          </a:stretch>
        </p:blipFill>
        <p:spPr bwMode="auto">
          <a:xfrm>
            <a:off x="900113" y="2133600"/>
            <a:ext cx="7777162" cy="3289300"/>
          </a:xfrm>
          <a:prstGeom prst="rect">
            <a:avLst/>
          </a:prstGeom>
          <a:noFill/>
          <a:ln w="9525">
            <a:noFill/>
            <a:miter lim="800000"/>
            <a:headEnd/>
            <a:tailEnd/>
          </a:ln>
        </p:spPr>
      </p:pic>
      <p:sp>
        <p:nvSpPr>
          <p:cNvPr id="1583109" name="Oval 5"/>
          <p:cNvSpPr>
            <a:spLocks noChangeArrowheads="1"/>
          </p:cNvSpPr>
          <p:nvPr/>
        </p:nvSpPr>
        <p:spPr bwMode="auto">
          <a:xfrm>
            <a:off x="827088" y="2924175"/>
            <a:ext cx="4105275" cy="288925"/>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cxnSp>
        <p:nvCxnSpPr>
          <p:cNvPr id="87047" name="直接连接符 6"/>
          <p:cNvCxnSpPr>
            <a:cxnSpLocks noChangeShapeType="1"/>
          </p:cNvCxnSpPr>
          <p:nvPr/>
        </p:nvCxnSpPr>
        <p:spPr bwMode="auto">
          <a:xfrm>
            <a:off x="3143250" y="2428875"/>
            <a:ext cx="2000250" cy="1588"/>
          </a:xfrm>
          <a:prstGeom prst="line">
            <a:avLst/>
          </a:prstGeom>
          <a:noFill/>
          <a:ln w="22225" algn="ctr">
            <a:solidFill>
              <a:srgbClr val="CC0000"/>
            </a:solidFill>
            <a:prstDash val="sysDash"/>
            <a:round/>
            <a:headEnd/>
            <a:tailEnd/>
          </a:ln>
        </p:spPr>
      </p:cxnSp>
      <p:cxnSp>
        <p:nvCxnSpPr>
          <p:cNvPr id="87048" name="直接连接符 8"/>
          <p:cNvCxnSpPr>
            <a:cxnSpLocks noChangeShapeType="1"/>
          </p:cNvCxnSpPr>
          <p:nvPr/>
        </p:nvCxnSpPr>
        <p:spPr bwMode="auto">
          <a:xfrm>
            <a:off x="1428750" y="4857750"/>
            <a:ext cx="7143750" cy="1588"/>
          </a:xfrm>
          <a:prstGeom prst="line">
            <a:avLst/>
          </a:prstGeom>
          <a:noFill/>
          <a:ln w="9525" algn="ctr">
            <a:solidFill>
              <a:srgbClr val="0000FF"/>
            </a:solidFill>
            <a:round/>
            <a:headEnd/>
            <a:tailEnd/>
          </a:ln>
        </p:spPr>
      </p:cxn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4052043220"/>
      </p:ext>
    </p:extLst>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52CCEED3-0BA6-4BF9-BE6A-024FA34AC6DA}" type="slidenum">
              <a:rPr lang="en-US" altLang="zh-CN"/>
              <a:pPr>
                <a:defRPr/>
              </a:pPr>
              <a:t>28</a:t>
            </a:fld>
            <a:endParaRPr lang="en-US" altLang="zh-CN"/>
          </a:p>
        </p:txBody>
      </p:sp>
      <p:sp>
        <p:nvSpPr>
          <p:cNvPr id="1584130" name="Rectangle 2"/>
          <p:cNvSpPr>
            <a:spLocks noGrp="1" noChangeArrowheads="1"/>
          </p:cNvSpPr>
          <p:nvPr>
            <p:ph type="title"/>
          </p:nvPr>
        </p:nvSpPr>
        <p:spPr>
          <a:xfrm>
            <a:off x="560388" y="404813"/>
            <a:ext cx="8353425" cy="647700"/>
          </a:xfrm>
        </p:spPr>
        <p:txBody>
          <a:bodyPr/>
          <a:lstStyle/>
          <a:p>
            <a:pPr eaLnBrk="1" hangingPunct="1">
              <a:defRPr/>
            </a:pPr>
            <a:r>
              <a:rPr lang="en-US" altLang="zh-CN" dirty="0" err="1" smtClean="0"/>
              <a:t>pthread_create</a:t>
            </a:r>
            <a:r>
              <a:rPr lang="en-US" altLang="zh-CN" dirty="0" smtClean="0"/>
              <a:t>()</a:t>
            </a:r>
            <a:r>
              <a:rPr lang="zh-CN" altLang="en-US" dirty="0" smtClean="0"/>
              <a:t>参数传递</a:t>
            </a:r>
            <a:r>
              <a:rPr lang="en-US" altLang="zh-CN" dirty="0" smtClean="0"/>
              <a:t>—</a:t>
            </a:r>
            <a:r>
              <a:rPr lang="zh-CN" altLang="en-US" dirty="0" smtClean="0"/>
              <a:t>正确示例</a:t>
            </a:r>
            <a:r>
              <a:rPr lang="en-US" altLang="zh-CN" dirty="0" smtClean="0"/>
              <a:t>(</a:t>
            </a:r>
            <a:r>
              <a:rPr lang="zh-CN" altLang="en-US" dirty="0" smtClean="0"/>
              <a:t>续</a:t>
            </a:r>
            <a:r>
              <a:rPr lang="en-US" altLang="zh-CN" dirty="0" smtClean="0"/>
              <a:t>)</a:t>
            </a:r>
            <a:endParaRPr lang="en-US" altLang="zh-CN" dirty="0"/>
          </a:p>
        </p:txBody>
      </p:sp>
      <p:sp>
        <p:nvSpPr>
          <p:cNvPr id="1584131" name="Rectangle 3"/>
          <p:cNvSpPr>
            <a:spLocks noGrp="1" noChangeArrowheads="1"/>
          </p:cNvSpPr>
          <p:nvPr>
            <p:ph type="body" idx="1"/>
          </p:nvPr>
        </p:nvSpPr>
        <p:spPr/>
        <p:txBody>
          <a:bodyPr/>
          <a:lstStyle/>
          <a:p>
            <a:pPr eaLnBrk="1" hangingPunct="1">
              <a:defRPr/>
            </a:pPr>
            <a:r>
              <a:rPr lang="zh-CN" altLang="en-US" dirty="0" smtClean="0"/>
              <a:t>向新建线程同时传入线程号</a:t>
            </a:r>
            <a:r>
              <a:rPr lang="en-US" altLang="zh-CN" dirty="0" smtClean="0"/>
              <a:t>/</a:t>
            </a:r>
            <a:r>
              <a:rPr lang="zh-CN" altLang="en-US" dirty="0" smtClean="0"/>
              <a:t>消息</a:t>
            </a:r>
            <a:r>
              <a:rPr lang="en-US" altLang="zh-CN" dirty="0" smtClean="0"/>
              <a:t>/</a:t>
            </a:r>
            <a:r>
              <a:rPr lang="zh-CN" altLang="en-US" dirty="0" smtClean="0"/>
              <a:t>线程号总和</a:t>
            </a:r>
            <a:endParaRPr lang="en-US" altLang="zh-CN" dirty="0"/>
          </a:p>
        </p:txBody>
      </p:sp>
      <p:pic>
        <p:nvPicPr>
          <p:cNvPr id="88069" name="Picture 4"/>
          <p:cNvPicPr>
            <a:picLocks noChangeAspect="1" noChangeArrowheads="1"/>
          </p:cNvPicPr>
          <p:nvPr/>
        </p:nvPicPr>
        <p:blipFill>
          <a:blip r:embed="rId2" cstate="print"/>
          <a:srcRect/>
          <a:stretch>
            <a:fillRect/>
          </a:stretch>
        </p:blipFill>
        <p:spPr bwMode="auto">
          <a:xfrm>
            <a:off x="1042988" y="2133600"/>
            <a:ext cx="6842125" cy="4010025"/>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722410411"/>
      </p:ext>
    </p:extLst>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7DD9F97F-D11D-4968-851B-26A97898E6E8}" type="slidenum">
              <a:rPr lang="en-US" altLang="zh-CN"/>
              <a:pPr>
                <a:defRPr/>
              </a:pPr>
              <a:t>29</a:t>
            </a:fld>
            <a:endParaRPr lang="en-US" altLang="zh-CN"/>
          </a:p>
        </p:txBody>
      </p:sp>
      <p:sp>
        <p:nvSpPr>
          <p:cNvPr id="1585154" name="Rectangle 2"/>
          <p:cNvSpPr>
            <a:spLocks noGrp="1" noChangeArrowheads="1"/>
          </p:cNvSpPr>
          <p:nvPr>
            <p:ph type="title"/>
          </p:nvPr>
        </p:nvSpPr>
        <p:spPr>
          <a:xfrm>
            <a:off x="547688" y="404813"/>
            <a:ext cx="8353425" cy="647700"/>
          </a:xfrm>
        </p:spPr>
        <p:txBody>
          <a:bodyPr/>
          <a:lstStyle/>
          <a:p>
            <a:pPr eaLnBrk="1" hangingPunct="1">
              <a:defRPr/>
            </a:pPr>
            <a:r>
              <a:rPr lang="en-US" altLang="zh-CN" dirty="0" err="1" smtClean="0"/>
              <a:t>pthread_create</a:t>
            </a:r>
            <a:r>
              <a:rPr lang="en-US" altLang="zh-CN" dirty="0" smtClean="0"/>
              <a:t>()</a:t>
            </a:r>
            <a:r>
              <a:rPr lang="zh-CN" altLang="en-US" dirty="0" smtClean="0"/>
              <a:t>参数传递</a:t>
            </a:r>
            <a:r>
              <a:rPr lang="en-US" altLang="zh-CN" dirty="0" smtClean="0"/>
              <a:t>—</a:t>
            </a:r>
            <a:r>
              <a:rPr lang="zh-CN" altLang="en-US" dirty="0" smtClean="0"/>
              <a:t>正确示例</a:t>
            </a:r>
            <a:r>
              <a:rPr lang="en-US" altLang="zh-CN" dirty="0" smtClean="0"/>
              <a:t>(</a:t>
            </a:r>
            <a:r>
              <a:rPr lang="zh-CN" altLang="en-US" dirty="0" smtClean="0"/>
              <a:t>续</a:t>
            </a:r>
            <a:r>
              <a:rPr lang="en-US" altLang="zh-CN" dirty="0" smtClean="0"/>
              <a:t>)</a:t>
            </a:r>
            <a:endParaRPr lang="en-US" altLang="zh-CN" dirty="0"/>
          </a:p>
        </p:txBody>
      </p:sp>
      <p:sp>
        <p:nvSpPr>
          <p:cNvPr id="1585155" name="Rectangle 3"/>
          <p:cNvSpPr>
            <a:spLocks noGrp="1" noChangeArrowheads="1"/>
          </p:cNvSpPr>
          <p:nvPr>
            <p:ph type="body" idx="1"/>
          </p:nvPr>
        </p:nvSpPr>
        <p:spPr/>
        <p:txBody>
          <a:bodyPr/>
          <a:lstStyle/>
          <a:p>
            <a:pPr eaLnBrk="1" hangingPunct="1">
              <a:defRPr/>
            </a:pPr>
            <a:r>
              <a:rPr lang="zh-CN" altLang="en-US" dirty="0" smtClean="0"/>
              <a:t>向新建线程同时传入线程号</a:t>
            </a:r>
            <a:r>
              <a:rPr lang="en-US" altLang="zh-CN" dirty="0" smtClean="0"/>
              <a:t>/</a:t>
            </a:r>
            <a:r>
              <a:rPr lang="zh-CN" altLang="en-US" dirty="0" smtClean="0"/>
              <a:t>消息</a:t>
            </a:r>
            <a:r>
              <a:rPr lang="en-US" altLang="zh-CN" dirty="0" smtClean="0"/>
              <a:t>/</a:t>
            </a:r>
            <a:r>
              <a:rPr lang="zh-CN" altLang="en-US" dirty="0" smtClean="0"/>
              <a:t>线程号总和</a:t>
            </a:r>
            <a:endParaRPr lang="en-US" altLang="zh-CN" dirty="0" smtClean="0"/>
          </a:p>
          <a:p>
            <a:pPr eaLnBrk="1" hangingPunct="1">
              <a:defRPr/>
            </a:pPr>
            <a:endParaRPr lang="en-US" altLang="zh-CN" dirty="0"/>
          </a:p>
        </p:txBody>
      </p:sp>
      <p:pic>
        <p:nvPicPr>
          <p:cNvPr id="89093" name="Picture 4"/>
          <p:cNvPicPr>
            <a:picLocks noChangeAspect="1" noChangeArrowheads="1"/>
          </p:cNvPicPr>
          <p:nvPr/>
        </p:nvPicPr>
        <p:blipFill>
          <a:blip r:embed="rId2" cstate="print"/>
          <a:srcRect/>
          <a:stretch>
            <a:fillRect/>
          </a:stretch>
        </p:blipFill>
        <p:spPr bwMode="auto">
          <a:xfrm>
            <a:off x="971550" y="1916113"/>
            <a:ext cx="7345363" cy="4310062"/>
          </a:xfrm>
          <a:prstGeom prst="rect">
            <a:avLst/>
          </a:prstGeom>
          <a:noFill/>
          <a:ln w="9525">
            <a:noFill/>
            <a:miter lim="800000"/>
            <a:headEnd/>
            <a:tailEnd/>
          </a:ln>
        </p:spPr>
      </p:pic>
      <p:sp>
        <p:nvSpPr>
          <p:cNvPr id="1585157" name="Oval 5"/>
          <p:cNvSpPr>
            <a:spLocks noChangeArrowheads="1"/>
          </p:cNvSpPr>
          <p:nvPr/>
        </p:nvSpPr>
        <p:spPr bwMode="auto">
          <a:xfrm>
            <a:off x="1042988" y="3573463"/>
            <a:ext cx="7416800" cy="668337"/>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cxnSp>
        <p:nvCxnSpPr>
          <p:cNvPr id="89095" name="直接连接符 6"/>
          <p:cNvCxnSpPr>
            <a:cxnSpLocks noChangeShapeType="1"/>
          </p:cNvCxnSpPr>
          <p:nvPr/>
        </p:nvCxnSpPr>
        <p:spPr bwMode="auto">
          <a:xfrm>
            <a:off x="1928813" y="4143375"/>
            <a:ext cx="3929062" cy="1588"/>
          </a:xfrm>
          <a:prstGeom prst="line">
            <a:avLst/>
          </a:prstGeom>
          <a:noFill/>
          <a:ln w="22225" algn="ctr">
            <a:solidFill>
              <a:srgbClr val="CC0000"/>
            </a:solidFill>
            <a:prstDash val="sysDash"/>
            <a:round/>
            <a:headEnd/>
            <a:tailEnd/>
          </a:ln>
        </p:spPr>
      </p:cxn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63945079"/>
      </p:ext>
    </p:extLst>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p>
            <a:pPr>
              <a:defRPr/>
            </a:pPr>
            <a:fld id="{F2CCC30F-7528-4BE1-80BB-899D62B97D95}" type="slidenum">
              <a:rPr lang="en-US" altLang="zh-CN"/>
              <a:pPr>
                <a:defRPr/>
              </a:pPr>
              <a:t>3</a:t>
            </a:fld>
            <a:endParaRPr lang="en-US" altLang="zh-CN"/>
          </a:p>
        </p:txBody>
      </p:sp>
      <p:sp>
        <p:nvSpPr>
          <p:cNvPr id="618498" name="Rectangle 2"/>
          <p:cNvSpPr>
            <a:spLocks noGrp="1" noChangeArrowheads="1"/>
          </p:cNvSpPr>
          <p:nvPr>
            <p:ph type="title"/>
          </p:nvPr>
        </p:nvSpPr>
        <p:spPr/>
        <p:txBody>
          <a:bodyPr/>
          <a:lstStyle/>
          <a:p>
            <a:pPr eaLnBrk="1" hangingPunct="1">
              <a:defRPr/>
            </a:pPr>
            <a:r>
              <a:rPr lang="zh-CN" altLang="en-US" dirty="0"/>
              <a:t>内核通用链表</a:t>
            </a:r>
          </a:p>
        </p:txBody>
      </p:sp>
      <p:sp>
        <p:nvSpPr>
          <p:cNvPr id="618499" name="Rectangle 3"/>
          <p:cNvSpPr>
            <a:spLocks noGrp="1" noChangeArrowheads="1"/>
          </p:cNvSpPr>
          <p:nvPr>
            <p:ph type="body" idx="1"/>
          </p:nvPr>
        </p:nvSpPr>
        <p:spPr/>
        <p:txBody>
          <a:bodyPr/>
          <a:lstStyle/>
          <a:p>
            <a:pPr eaLnBrk="1" hangingPunct="1">
              <a:defRPr/>
            </a:pPr>
            <a:r>
              <a:rPr lang="zh-CN" altLang="en-US" dirty="0"/>
              <a:t>通用双向链表</a:t>
            </a:r>
            <a:r>
              <a:rPr lang="zh-CN" altLang="en-US" dirty="0" smtClean="0"/>
              <a:t>结构</a:t>
            </a:r>
            <a:endParaRPr lang="en-US" altLang="zh-CN" dirty="0" smtClean="0"/>
          </a:p>
          <a:p>
            <a:pPr eaLnBrk="1" hangingPunct="1">
              <a:defRPr/>
            </a:pPr>
            <a:endParaRPr lang="zh-CN" altLang="en-US" dirty="0"/>
          </a:p>
          <a:p>
            <a:pPr eaLnBrk="1" hangingPunct="1">
              <a:buNone/>
              <a:defRPr/>
            </a:pPr>
            <a:endParaRPr lang="zh-CN" altLang="en-US" dirty="0"/>
          </a:p>
          <a:p>
            <a:pPr eaLnBrk="1" hangingPunct="1">
              <a:defRPr/>
            </a:pPr>
            <a:r>
              <a:rPr lang="zh-CN" altLang="en-US" dirty="0" smtClean="0"/>
              <a:t>说明</a:t>
            </a:r>
            <a:endParaRPr lang="en-US" altLang="zh-CN" dirty="0" smtClean="0"/>
          </a:p>
          <a:p>
            <a:pPr lvl="1" eaLnBrk="1" hangingPunct="1">
              <a:defRPr/>
            </a:pPr>
            <a:r>
              <a:rPr lang="zh-CN" altLang="en-US" dirty="0" smtClean="0"/>
              <a:t>链表</a:t>
            </a:r>
            <a:r>
              <a:rPr lang="zh-CN" altLang="en-US" dirty="0"/>
              <a:t>结构作为一个成员嵌入到</a:t>
            </a:r>
            <a:r>
              <a:rPr lang="zh-CN" altLang="en-US" dirty="0">
                <a:solidFill>
                  <a:srgbClr val="FF0000"/>
                </a:solidFill>
              </a:rPr>
              <a:t>宿主数据结构</a:t>
            </a:r>
            <a:r>
              <a:rPr lang="zh-CN" altLang="en-US" dirty="0"/>
              <a:t>内</a:t>
            </a:r>
          </a:p>
          <a:p>
            <a:pPr lvl="2" eaLnBrk="1" hangingPunct="1">
              <a:defRPr/>
            </a:pPr>
            <a:r>
              <a:rPr lang="zh-CN" altLang="en-US" dirty="0" smtClean="0"/>
              <a:t>链表结构可放</a:t>
            </a:r>
            <a:r>
              <a:rPr lang="zh-CN" altLang="en-US" dirty="0"/>
              <a:t>在宿主结构内的</a:t>
            </a:r>
            <a:r>
              <a:rPr lang="zh-CN" altLang="en-US" dirty="0" smtClean="0"/>
              <a:t>任何位置</a:t>
            </a:r>
            <a:endParaRPr lang="zh-CN" altLang="en-US" dirty="0"/>
          </a:p>
          <a:p>
            <a:pPr lvl="2" eaLnBrk="1" hangingPunct="1">
              <a:defRPr/>
            </a:pPr>
            <a:r>
              <a:rPr lang="zh-CN" altLang="en-US" dirty="0" smtClean="0"/>
              <a:t>一个宿主</a:t>
            </a:r>
            <a:r>
              <a:rPr lang="zh-CN" altLang="en-US" dirty="0"/>
              <a:t>结构</a:t>
            </a:r>
            <a:r>
              <a:rPr lang="zh-CN" altLang="en-US" dirty="0" smtClean="0"/>
              <a:t>可有</a:t>
            </a:r>
            <a:r>
              <a:rPr lang="zh-CN" altLang="en-US" dirty="0"/>
              <a:t>多</a:t>
            </a:r>
            <a:r>
              <a:rPr lang="zh-CN" altLang="en-US" dirty="0" smtClean="0"/>
              <a:t>个内核链表结构</a:t>
            </a:r>
            <a:endParaRPr lang="en-US" altLang="zh-CN" dirty="0" smtClean="0"/>
          </a:p>
          <a:p>
            <a:pPr lvl="1" eaLnBrk="1" hangingPunct="1">
              <a:defRPr/>
            </a:pPr>
            <a:endParaRPr lang="en-US" altLang="zh-CN" dirty="0" smtClean="0"/>
          </a:p>
          <a:p>
            <a:pPr lvl="1" eaLnBrk="1" hangingPunct="1">
              <a:defRPr/>
            </a:pPr>
            <a:endParaRPr lang="en-US" altLang="zh-CN" dirty="0" smtClean="0"/>
          </a:p>
          <a:p>
            <a:pPr lvl="1" eaLnBrk="1" hangingPunct="1">
              <a:defRPr/>
            </a:pPr>
            <a:endParaRPr lang="en-US" altLang="zh-CN" dirty="0" smtClean="0"/>
          </a:p>
          <a:p>
            <a:pPr lvl="1" eaLnBrk="1" hangingPunct="1">
              <a:defRPr/>
            </a:pPr>
            <a:endParaRPr lang="zh-CN" altLang="en-US" dirty="0"/>
          </a:p>
        </p:txBody>
      </p:sp>
      <p:pic>
        <p:nvPicPr>
          <p:cNvPr id="33797" name="Picture 4"/>
          <p:cNvPicPr>
            <a:picLocks noChangeAspect="1" noChangeArrowheads="1"/>
          </p:cNvPicPr>
          <p:nvPr/>
        </p:nvPicPr>
        <p:blipFill>
          <a:blip r:embed="rId2" cstate="print"/>
          <a:srcRect/>
          <a:stretch>
            <a:fillRect/>
          </a:stretch>
        </p:blipFill>
        <p:spPr bwMode="auto">
          <a:xfrm>
            <a:off x="1403821" y="1778199"/>
            <a:ext cx="5832475" cy="1074737"/>
          </a:xfrm>
          <a:prstGeom prst="rect">
            <a:avLst/>
          </a:prstGeom>
          <a:noFill/>
          <a:ln w="9525">
            <a:noFill/>
            <a:miter lim="800000"/>
            <a:headEnd/>
            <a:tailEnd/>
          </a:ln>
        </p:spPr>
      </p:pic>
      <p:pic>
        <p:nvPicPr>
          <p:cNvPr id="33798" name="Picture 6"/>
          <p:cNvPicPr>
            <a:picLocks noChangeAspect="1" noChangeArrowheads="1"/>
          </p:cNvPicPr>
          <p:nvPr/>
        </p:nvPicPr>
        <p:blipFill>
          <a:blip r:embed="rId3" cstate="print"/>
          <a:srcRect/>
          <a:stretch>
            <a:fillRect/>
          </a:stretch>
        </p:blipFill>
        <p:spPr bwMode="auto">
          <a:xfrm>
            <a:off x="1979712" y="4869160"/>
            <a:ext cx="4103688" cy="1317625"/>
          </a:xfrm>
          <a:prstGeom prst="rect">
            <a:avLst/>
          </a:prstGeom>
          <a:noFill/>
          <a:ln w="9525">
            <a:noFill/>
            <a:miter lim="800000"/>
            <a:headEnd/>
            <a:tailEnd/>
          </a:ln>
        </p:spPr>
      </p:pic>
      <p:sp>
        <p:nvSpPr>
          <p:cNvPr id="8" name="矩形 7"/>
          <p:cNvSpPr/>
          <p:nvPr/>
        </p:nvSpPr>
        <p:spPr>
          <a:xfrm>
            <a:off x="785813" y="6215063"/>
            <a:ext cx="8215312" cy="461962"/>
          </a:xfrm>
          <a:prstGeom prst="rect">
            <a:avLst/>
          </a:prstGeom>
        </p:spPr>
        <p:txBody>
          <a:bodyPr>
            <a:spAutoFit/>
          </a:bodyPr>
          <a:lstStyle/>
          <a:p>
            <a:pPr>
              <a:defRPr/>
            </a:pPr>
            <a:r>
              <a:rPr lang="zh-CN" altLang="en-US" sz="2400" b="1" dirty="0">
                <a:solidFill>
                  <a:srgbClr val="0000FF"/>
                </a:solidFill>
                <a:effectLst>
                  <a:outerShdw blurRad="38100" dist="38100" dir="2700000" algn="tl">
                    <a:srgbClr val="C0C0C0"/>
                  </a:outerShdw>
                </a:effectLst>
              </a:rPr>
              <a:t>通用双向链表优点：</a:t>
            </a:r>
            <a:r>
              <a:rPr lang="zh-CN" altLang="en-US" sz="2400" b="1" dirty="0"/>
              <a:t>避免为每个数据项类型定义自己的链表</a:t>
            </a:r>
            <a:endParaRPr lang="zh-CN" altLang="en-US" sz="2400" b="1" dirty="0">
              <a:effectLst>
                <a:outerShdw blurRad="38100" dist="38100" dir="2700000" algn="tl">
                  <a:srgbClr val="C0C0C0"/>
                </a:outerShdw>
              </a:effectLst>
            </a:endParaRPr>
          </a:p>
        </p:txBody>
      </p: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874945070"/>
      </p:ext>
    </p:extLst>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914F7235-3520-49F2-B844-6107F136B72E}" type="slidenum">
              <a:rPr lang="en-US" altLang="zh-CN"/>
              <a:pPr>
                <a:defRPr/>
              </a:pPr>
              <a:t>30</a:t>
            </a:fld>
            <a:endParaRPr lang="en-US" altLang="zh-CN"/>
          </a:p>
        </p:txBody>
      </p:sp>
      <p:sp>
        <p:nvSpPr>
          <p:cNvPr id="1586178" name="Rectangle 2"/>
          <p:cNvSpPr>
            <a:spLocks noGrp="1" noChangeArrowheads="1"/>
          </p:cNvSpPr>
          <p:nvPr>
            <p:ph type="title"/>
          </p:nvPr>
        </p:nvSpPr>
        <p:spPr>
          <a:xfrm>
            <a:off x="560388" y="404813"/>
            <a:ext cx="8353425" cy="647700"/>
          </a:xfrm>
        </p:spPr>
        <p:txBody>
          <a:bodyPr/>
          <a:lstStyle/>
          <a:p>
            <a:pPr eaLnBrk="1" hangingPunct="1">
              <a:defRPr/>
            </a:pPr>
            <a:r>
              <a:rPr lang="en-US" altLang="zh-CN" dirty="0" err="1" smtClean="0"/>
              <a:t>pthread_create</a:t>
            </a:r>
            <a:r>
              <a:rPr lang="en-US" altLang="zh-CN" dirty="0" smtClean="0"/>
              <a:t>()</a:t>
            </a:r>
            <a:r>
              <a:rPr lang="zh-CN" altLang="en-US" dirty="0" smtClean="0"/>
              <a:t>参数传递</a:t>
            </a:r>
            <a:r>
              <a:rPr lang="en-US" altLang="zh-CN" dirty="0" smtClean="0"/>
              <a:t>—</a:t>
            </a:r>
            <a:r>
              <a:rPr lang="zh-CN" altLang="en-US" dirty="0" smtClean="0"/>
              <a:t>正确示例</a:t>
            </a:r>
            <a:r>
              <a:rPr lang="en-US" altLang="zh-CN" dirty="0" smtClean="0"/>
              <a:t>(</a:t>
            </a:r>
            <a:r>
              <a:rPr lang="zh-CN" altLang="en-US" dirty="0" smtClean="0"/>
              <a:t>续</a:t>
            </a:r>
            <a:r>
              <a:rPr lang="en-US" altLang="zh-CN" dirty="0" smtClean="0"/>
              <a:t>)</a:t>
            </a:r>
            <a:endParaRPr lang="en-US" altLang="zh-CN" dirty="0"/>
          </a:p>
        </p:txBody>
      </p:sp>
      <p:sp>
        <p:nvSpPr>
          <p:cNvPr id="1586179" name="Rectangle 3"/>
          <p:cNvSpPr>
            <a:spLocks noGrp="1" noChangeArrowheads="1"/>
          </p:cNvSpPr>
          <p:nvPr>
            <p:ph type="body" idx="1"/>
          </p:nvPr>
        </p:nvSpPr>
        <p:spPr/>
        <p:txBody>
          <a:bodyPr/>
          <a:lstStyle/>
          <a:p>
            <a:pPr eaLnBrk="1" hangingPunct="1">
              <a:defRPr/>
            </a:pPr>
            <a:r>
              <a:rPr lang="zh-CN" altLang="en-US" dirty="0" smtClean="0"/>
              <a:t>向新建线程同时传入线程号</a:t>
            </a:r>
            <a:r>
              <a:rPr lang="en-US" altLang="zh-CN" dirty="0" smtClean="0"/>
              <a:t>/</a:t>
            </a:r>
            <a:r>
              <a:rPr lang="zh-CN" altLang="en-US" dirty="0" smtClean="0"/>
              <a:t>消息</a:t>
            </a:r>
            <a:r>
              <a:rPr lang="en-US" altLang="zh-CN" dirty="0" smtClean="0"/>
              <a:t>/</a:t>
            </a:r>
            <a:r>
              <a:rPr lang="zh-CN" altLang="en-US" dirty="0" smtClean="0"/>
              <a:t>线程号总和</a:t>
            </a:r>
            <a:endParaRPr lang="en-US" altLang="zh-CN" dirty="0"/>
          </a:p>
        </p:txBody>
      </p:sp>
      <p:pic>
        <p:nvPicPr>
          <p:cNvPr id="90117" name="Picture 4"/>
          <p:cNvPicPr>
            <a:picLocks noChangeAspect="1" noChangeArrowheads="1"/>
          </p:cNvPicPr>
          <p:nvPr/>
        </p:nvPicPr>
        <p:blipFill>
          <a:blip r:embed="rId2" cstate="print"/>
          <a:srcRect/>
          <a:stretch>
            <a:fillRect/>
          </a:stretch>
        </p:blipFill>
        <p:spPr bwMode="auto">
          <a:xfrm>
            <a:off x="1619250" y="1844675"/>
            <a:ext cx="5905500" cy="4516438"/>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793589986"/>
      </p:ext>
    </p:extLst>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E4810B27-3075-4E93-B895-318FADCB337F}" type="slidenum">
              <a:rPr lang="en-US" altLang="zh-CN"/>
              <a:pPr>
                <a:defRPr/>
              </a:pPr>
              <a:t>31</a:t>
            </a:fld>
            <a:endParaRPr lang="en-US" altLang="zh-CN"/>
          </a:p>
        </p:txBody>
      </p:sp>
      <p:sp>
        <p:nvSpPr>
          <p:cNvPr id="1587202" name="Rectangle 2"/>
          <p:cNvSpPr>
            <a:spLocks noGrp="1" noChangeArrowheads="1"/>
          </p:cNvSpPr>
          <p:nvPr>
            <p:ph type="title"/>
          </p:nvPr>
        </p:nvSpPr>
        <p:spPr>
          <a:xfrm>
            <a:off x="534988" y="404813"/>
            <a:ext cx="8353425" cy="647700"/>
          </a:xfrm>
        </p:spPr>
        <p:txBody>
          <a:bodyPr/>
          <a:lstStyle/>
          <a:p>
            <a:pPr eaLnBrk="1" hangingPunct="1">
              <a:defRPr/>
            </a:pPr>
            <a:r>
              <a:rPr lang="en-US" altLang="zh-CN" dirty="0" err="1" smtClean="0"/>
              <a:t>pthread_create</a:t>
            </a:r>
            <a:r>
              <a:rPr lang="en-US" altLang="zh-CN" dirty="0" smtClean="0"/>
              <a:t>()</a:t>
            </a:r>
            <a:r>
              <a:rPr lang="zh-CN" altLang="en-US" dirty="0" smtClean="0"/>
              <a:t>参数传递</a:t>
            </a:r>
            <a:r>
              <a:rPr lang="en-US" altLang="zh-CN" dirty="0" smtClean="0"/>
              <a:t>—</a:t>
            </a:r>
            <a:r>
              <a:rPr lang="zh-CN" altLang="en-US" dirty="0" smtClean="0"/>
              <a:t>错误示例</a:t>
            </a:r>
            <a:endParaRPr lang="en-US" altLang="zh-CN" dirty="0"/>
          </a:p>
        </p:txBody>
      </p:sp>
      <p:sp>
        <p:nvSpPr>
          <p:cNvPr id="1587203" name="Rectangle 3"/>
          <p:cNvSpPr>
            <a:spLocks noGrp="1" noChangeArrowheads="1"/>
          </p:cNvSpPr>
          <p:nvPr>
            <p:ph type="body" idx="1"/>
          </p:nvPr>
        </p:nvSpPr>
        <p:spPr/>
        <p:txBody>
          <a:bodyPr/>
          <a:lstStyle/>
          <a:p>
            <a:pPr eaLnBrk="1" hangingPunct="1">
              <a:defRPr/>
            </a:pPr>
            <a:r>
              <a:rPr lang="zh-CN" altLang="en-US" dirty="0" smtClean="0"/>
              <a:t>向新建线程传入线程号信息</a:t>
            </a:r>
            <a:endParaRPr lang="en-US" altLang="zh-CN" dirty="0" smtClean="0"/>
          </a:p>
          <a:p>
            <a:pPr eaLnBrk="1" hangingPunct="1">
              <a:defRPr/>
            </a:pPr>
            <a:endParaRPr lang="zh-CN" altLang="en-US" dirty="0"/>
          </a:p>
        </p:txBody>
      </p:sp>
      <p:pic>
        <p:nvPicPr>
          <p:cNvPr id="91141" name="Picture 4"/>
          <p:cNvPicPr>
            <a:picLocks noChangeAspect="1" noChangeArrowheads="1"/>
          </p:cNvPicPr>
          <p:nvPr/>
        </p:nvPicPr>
        <p:blipFill>
          <a:blip r:embed="rId2" cstate="print"/>
          <a:srcRect/>
          <a:stretch>
            <a:fillRect/>
          </a:stretch>
        </p:blipFill>
        <p:spPr bwMode="auto">
          <a:xfrm>
            <a:off x="1143000" y="1857375"/>
            <a:ext cx="6840538" cy="4318000"/>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152354351"/>
      </p:ext>
    </p:extLst>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AA12935F-0AB1-423B-9B0D-C83932F683D3}" type="slidenum">
              <a:rPr lang="en-US" altLang="zh-CN"/>
              <a:pPr>
                <a:defRPr/>
              </a:pPr>
              <a:t>32</a:t>
            </a:fld>
            <a:endParaRPr lang="en-US" altLang="zh-CN"/>
          </a:p>
        </p:txBody>
      </p:sp>
      <p:sp>
        <p:nvSpPr>
          <p:cNvPr id="1588226" name="Rectangle 2"/>
          <p:cNvSpPr>
            <a:spLocks noGrp="1" noChangeArrowheads="1"/>
          </p:cNvSpPr>
          <p:nvPr>
            <p:ph type="title"/>
          </p:nvPr>
        </p:nvSpPr>
        <p:spPr>
          <a:xfrm>
            <a:off x="517555" y="404813"/>
            <a:ext cx="8353425" cy="647700"/>
          </a:xfrm>
        </p:spPr>
        <p:txBody>
          <a:bodyPr/>
          <a:lstStyle/>
          <a:p>
            <a:pPr eaLnBrk="1" hangingPunct="1">
              <a:defRPr/>
            </a:pPr>
            <a:r>
              <a:rPr lang="en-US" altLang="zh-CN" dirty="0" err="1" smtClean="0"/>
              <a:t>pthread_create</a:t>
            </a:r>
            <a:r>
              <a:rPr lang="en-US" altLang="zh-CN" dirty="0" smtClean="0"/>
              <a:t>()</a:t>
            </a:r>
            <a:r>
              <a:rPr lang="zh-CN" altLang="en-US" dirty="0" smtClean="0"/>
              <a:t>参数传递</a:t>
            </a:r>
            <a:r>
              <a:rPr lang="en-US" altLang="zh-CN" dirty="0" smtClean="0"/>
              <a:t>—</a:t>
            </a:r>
            <a:r>
              <a:rPr lang="zh-CN" altLang="en-US" dirty="0" smtClean="0"/>
              <a:t>错误示例</a:t>
            </a:r>
            <a:r>
              <a:rPr lang="en-US" altLang="zh-CN" dirty="0" smtClean="0"/>
              <a:t>(</a:t>
            </a:r>
            <a:r>
              <a:rPr lang="zh-CN" altLang="en-US" dirty="0" smtClean="0"/>
              <a:t>续</a:t>
            </a:r>
            <a:r>
              <a:rPr lang="en-US" altLang="zh-CN" dirty="0" smtClean="0"/>
              <a:t>)</a:t>
            </a:r>
            <a:endParaRPr lang="en-US" altLang="zh-CN" dirty="0"/>
          </a:p>
        </p:txBody>
      </p:sp>
      <p:sp>
        <p:nvSpPr>
          <p:cNvPr id="1588227" name="Rectangle 3"/>
          <p:cNvSpPr>
            <a:spLocks noGrp="1" noChangeArrowheads="1"/>
          </p:cNvSpPr>
          <p:nvPr>
            <p:ph type="body" idx="1"/>
          </p:nvPr>
        </p:nvSpPr>
        <p:spPr/>
        <p:txBody>
          <a:bodyPr/>
          <a:lstStyle/>
          <a:p>
            <a:pPr eaLnBrk="1" hangingPunct="1">
              <a:defRPr/>
            </a:pPr>
            <a:r>
              <a:rPr lang="zh-CN" altLang="en-US"/>
              <a:t>错误示例</a:t>
            </a:r>
          </a:p>
          <a:p>
            <a:pPr eaLnBrk="1" hangingPunct="1">
              <a:defRPr/>
            </a:pPr>
            <a:endParaRPr lang="en-US" altLang="zh-CN"/>
          </a:p>
        </p:txBody>
      </p:sp>
      <p:pic>
        <p:nvPicPr>
          <p:cNvPr id="92165" name="Picture 4"/>
          <p:cNvPicPr>
            <a:picLocks noChangeAspect="1" noChangeArrowheads="1"/>
          </p:cNvPicPr>
          <p:nvPr/>
        </p:nvPicPr>
        <p:blipFill>
          <a:blip r:embed="rId2" cstate="print"/>
          <a:srcRect/>
          <a:stretch>
            <a:fillRect/>
          </a:stretch>
        </p:blipFill>
        <p:spPr bwMode="auto">
          <a:xfrm>
            <a:off x="1258888" y="2060575"/>
            <a:ext cx="6769100" cy="4308475"/>
          </a:xfrm>
          <a:prstGeom prst="rect">
            <a:avLst/>
          </a:prstGeom>
          <a:noFill/>
          <a:ln w="9525">
            <a:noFill/>
            <a:miter lim="800000"/>
            <a:headEnd/>
            <a:tailEnd/>
          </a:ln>
        </p:spPr>
      </p:pic>
      <p:sp>
        <p:nvSpPr>
          <p:cNvPr id="1588229" name="Oval 5"/>
          <p:cNvSpPr>
            <a:spLocks noChangeArrowheads="1"/>
          </p:cNvSpPr>
          <p:nvPr/>
        </p:nvSpPr>
        <p:spPr bwMode="auto">
          <a:xfrm>
            <a:off x="1042988" y="3573463"/>
            <a:ext cx="6408737" cy="647700"/>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904313791"/>
      </p:ext>
    </p:extLst>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314C9FB3-0C2B-47A2-8728-AA1E7A3ABDFE}" type="slidenum">
              <a:rPr lang="en-US" altLang="zh-CN"/>
              <a:pPr>
                <a:defRPr/>
              </a:pPr>
              <a:t>33</a:t>
            </a:fld>
            <a:endParaRPr lang="en-US" altLang="zh-CN"/>
          </a:p>
        </p:txBody>
      </p:sp>
      <p:sp>
        <p:nvSpPr>
          <p:cNvPr id="1589250" name="Rectangle 2"/>
          <p:cNvSpPr>
            <a:spLocks noGrp="1" noChangeArrowheads="1"/>
          </p:cNvSpPr>
          <p:nvPr>
            <p:ph type="title"/>
          </p:nvPr>
        </p:nvSpPr>
        <p:spPr>
          <a:xfrm>
            <a:off x="534988" y="404813"/>
            <a:ext cx="8353425" cy="647700"/>
          </a:xfrm>
        </p:spPr>
        <p:txBody>
          <a:bodyPr/>
          <a:lstStyle/>
          <a:p>
            <a:pPr eaLnBrk="1" hangingPunct="1">
              <a:defRPr/>
            </a:pPr>
            <a:r>
              <a:rPr lang="en-US" altLang="zh-CN" dirty="0" err="1" smtClean="0"/>
              <a:t>pthread_create</a:t>
            </a:r>
            <a:r>
              <a:rPr lang="en-US" altLang="zh-CN" dirty="0" smtClean="0"/>
              <a:t>()</a:t>
            </a:r>
            <a:r>
              <a:rPr lang="zh-CN" altLang="en-US" dirty="0" smtClean="0"/>
              <a:t>参数传递</a:t>
            </a:r>
            <a:r>
              <a:rPr lang="en-US" altLang="zh-CN" dirty="0" smtClean="0"/>
              <a:t>—</a:t>
            </a:r>
            <a:r>
              <a:rPr lang="zh-CN" altLang="en-US" dirty="0" smtClean="0"/>
              <a:t>错误示例</a:t>
            </a:r>
            <a:r>
              <a:rPr lang="en-US" altLang="zh-CN" dirty="0" smtClean="0"/>
              <a:t>(</a:t>
            </a:r>
            <a:r>
              <a:rPr lang="zh-CN" altLang="en-US" dirty="0" smtClean="0"/>
              <a:t>续</a:t>
            </a:r>
            <a:r>
              <a:rPr lang="en-US" altLang="zh-CN" dirty="0" smtClean="0"/>
              <a:t>)</a:t>
            </a:r>
            <a:endParaRPr lang="en-US" altLang="zh-CN" dirty="0"/>
          </a:p>
        </p:txBody>
      </p:sp>
      <p:sp>
        <p:nvSpPr>
          <p:cNvPr id="1589251" name="Rectangle 3"/>
          <p:cNvSpPr>
            <a:spLocks noGrp="1" noChangeArrowheads="1"/>
          </p:cNvSpPr>
          <p:nvPr>
            <p:ph type="body" idx="1"/>
          </p:nvPr>
        </p:nvSpPr>
        <p:spPr/>
        <p:txBody>
          <a:bodyPr/>
          <a:lstStyle/>
          <a:p>
            <a:pPr eaLnBrk="1" hangingPunct="1">
              <a:defRPr/>
            </a:pPr>
            <a:r>
              <a:rPr lang="zh-CN" altLang="en-US"/>
              <a:t>运行结果</a:t>
            </a:r>
          </a:p>
        </p:txBody>
      </p:sp>
      <p:pic>
        <p:nvPicPr>
          <p:cNvPr id="93189" name="Picture 4"/>
          <p:cNvPicPr>
            <a:picLocks noChangeAspect="1" noChangeArrowheads="1"/>
          </p:cNvPicPr>
          <p:nvPr/>
        </p:nvPicPr>
        <p:blipFill>
          <a:blip r:embed="rId2" cstate="print"/>
          <a:srcRect/>
          <a:stretch>
            <a:fillRect/>
          </a:stretch>
        </p:blipFill>
        <p:spPr bwMode="auto">
          <a:xfrm>
            <a:off x="2771775" y="1844675"/>
            <a:ext cx="2740025" cy="4724400"/>
          </a:xfrm>
          <a:prstGeom prst="rect">
            <a:avLst/>
          </a:prstGeom>
          <a:noFill/>
          <a:ln w="9525">
            <a:noFill/>
            <a:miter lim="800000"/>
            <a:headEnd/>
            <a:tailEnd/>
          </a:ln>
        </p:spPr>
      </p:pic>
      <p:sp>
        <p:nvSpPr>
          <p:cNvPr id="1589253" name="Oval 5"/>
          <p:cNvSpPr>
            <a:spLocks noChangeArrowheads="1"/>
          </p:cNvSpPr>
          <p:nvPr/>
        </p:nvSpPr>
        <p:spPr bwMode="auto">
          <a:xfrm>
            <a:off x="5267325" y="4149725"/>
            <a:ext cx="287338" cy="2519363"/>
          </a:xfrm>
          <a:prstGeom prst="ellipse">
            <a:avLst/>
          </a:prstGeom>
          <a:noFill/>
          <a:ln w="28575">
            <a:solidFill>
              <a:srgbClr val="0000FF"/>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4116010186"/>
      </p:ext>
    </p:extLst>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2BEBE470-3864-4E5C-98DF-06671C15F431}" type="slidenum">
              <a:rPr lang="en-US" altLang="zh-CN"/>
              <a:pPr>
                <a:defRPr/>
              </a:pPr>
              <a:t>34</a:t>
            </a:fld>
            <a:endParaRPr lang="en-US" altLang="zh-CN"/>
          </a:p>
        </p:txBody>
      </p:sp>
      <p:sp>
        <p:nvSpPr>
          <p:cNvPr id="1529858" name="Rectangle 2"/>
          <p:cNvSpPr>
            <a:spLocks noGrp="1" noChangeArrowheads="1"/>
          </p:cNvSpPr>
          <p:nvPr>
            <p:ph type="title"/>
          </p:nvPr>
        </p:nvSpPr>
        <p:spPr/>
        <p:txBody>
          <a:bodyPr/>
          <a:lstStyle/>
          <a:p>
            <a:pPr eaLnBrk="1" hangingPunct="1">
              <a:defRPr/>
            </a:pPr>
            <a:r>
              <a:rPr lang="zh-CN" altLang="en-US" dirty="0"/>
              <a:t>线程</a:t>
            </a:r>
            <a:r>
              <a:rPr lang="en-US" altLang="zh-CN" dirty="0" smtClean="0"/>
              <a:t>ID</a:t>
            </a:r>
            <a:r>
              <a:rPr lang="zh-CN" altLang="en-US" dirty="0" smtClean="0"/>
              <a:t>的访问</a:t>
            </a:r>
            <a:endParaRPr lang="zh-CN" altLang="en-US" dirty="0"/>
          </a:p>
        </p:txBody>
      </p:sp>
      <p:sp>
        <p:nvSpPr>
          <p:cNvPr id="1529859" name="Rectangle 3"/>
          <p:cNvSpPr>
            <a:spLocks noGrp="1" noChangeArrowheads="1"/>
          </p:cNvSpPr>
          <p:nvPr>
            <p:ph type="body" idx="1"/>
          </p:nvPr>
        </p:nvSpPr>
        <p:spPr/>
        <p:txBody>
          <a:bodyPr/>
          <a:lstStyle/>
          <a:p>
            <a:pPr eaLnBrk="1" hangingPunct="1">
              <a:defRPr/>
            </a:pPr>
            <a:r>
              <a:rPr lang="zh-CN" altLang="en-US" sz="2400" dirty="0"/>
              <a:t>获取线程自身的</a:t>
            </a:r>
            <a:r>
              <a:rPr lang="en-US" altLang="zh-CN" sz="2400" dirty="0"/>
              <a:t>id</a:t>
            </a:r>
          </a:p>
          <a:p>
            <a:pPr lvl="1" eaLnBrk="1" hangingPunct="1">
              <a:defRPr/>
            </a:pPr>
            <a:r>
              <a:rPr lang="zh-CN" altLang="en-US" sz="2000" dirty="0"/>
              <a:t>函数原型</a:t>
            </a:r>
          </a:p>
          <a:p>
            <a:pPr lvl="2" eaLnBrk="1" hangingPunct="1">
              <a:defRPr/>
            </a:pPr>
            <a:r>
              <a:rPr lang="en-US" altLang="zh-CN" sz="2000" dirty="0" err="1"/>
              <a:t>pthread_t</a:t>
            </a:r>
            <a:r>
              <a:rPr lang="en-US" altLang="zh-CN" sz="2000" dirty="0"/>
              <a:t> </a:t>
            </a:r>
            <a:r>
              <a:rPr lang="en-US" altLang="zh-CN" sz="2000" dirty="0" err="1">
                <a:solidFill>
                  <a:srgbClr val="FF0000"/>
                </a:solidFill>
              </a:rPr>
              <a:t>pthread_self</a:t>
            </a:r>
            <a:r>
              <a:rPr lang="en-US" altLang="zh-CN" sz="2000" dirty="0">
                <a:solidFill>
                  <a:srgbClr val="FF0000"/>
                </a:solidFill>
              </a:rPr>
              <a:t>(void)</a:t>
            </a:r>
            <a:r>
              <a:rPr lang="en-US" altLang="zh-CN" sz="2000" dirty="0"/>
              <a:t>;</a:t>
            </a:r>
          </a:p>
          <a:p>
            <a:pPr lvl="1" eaLnBrk="1" hangingPunct="1">
              <a:defRPr/>
            </a:pPr>
            <a:r>
              <a:rPr lang="zh-CN" altLang="en-US" sz="2000" dirty="0"/>
              <a:t>返回值</a:t>
            </a:r>
          </a:p>
          <a:p>
            <a:pPr lvl="2" eaLnBrk="1" hangingPunct="1">
              <a:defRPr/>
            </a:pPr>
            <a:r>
              <a:rPr lang="zh-CN" altLang="en-US" sz="2000" dirty="0"/>
              <a:t>调用线程的线程</a:t>
            </a:r>
            <a:r>
              <a:rPr lang="en-US" altLang="zh-CN" sz="2000" dirty="0"/>
              <a:t>id</a:t>
            </a:r>
          </a:p>
          <a:p>
            <a:pPr eaLnBrk="1" hangingPunct="1">
              <a:defRPr/>
            </a:pPr>
            <a:r>
              <a:rPr lang="zh-CN" altLang="en-US" sz="2400" dirty="0" smtClean="0"/>
              <a:t>比较线程</a:t>
            </a:r>
            <a:r>
              <a:rPr lang="en-US" altLang="zh-CN" sz="2400" dirty="0"/>
              <a:t>ID</a:t>
            </a:r>
          </a:p>
          <a:p>
            <a:pPr lvl="1" eaLnBrk="1" hangingPunct="1">
              <a:defRPr/>
            </a:pPr>
            <a:r>
              <a:rPr lang="zh-CN" altLang="en-US" sz="2000" dirty="0"/>
              <a:t>函数原型</a:t>
            </a:r>
          </a:p>
          <a:p>
            <a:pPr lvl="2" eaLnBrk="1" hangingPunct="1">
              <a:defRPr/>
            </a:pPr>
            <a:r>
              <a:rPr lang="en-US" altLang="zh-CN" sz="2000" dirty="0" err="1"/>
              <a:t>int</a:t>
            </a:r>
            <a:r>
              <a:rPr lang="en-US" altLang="zh-CN" sz="2000" dirty="0"/>
              <a:t> </a:t>
            </a:r>
            <a:r>
              <a:rPr lang="en-US" altLang="zh-CN" sz="2000" dirty="0" err="1">
                <a:solidFill>
                  <a:srgbClr val="FF0000"/>
                </a:solidFill>
              </a:rPr>
              <a:t>pthread_equal</a:t>
            </a:r>
            <a:r>
              <a:rPr lang="en-US" altLang="zh-CN" sz="2000" dirty="0">
                <a:solidFill>
                  <a:srgbClr val="FF0000"/>
                </a:solidFill>
              </a:rPr>
              <a:t>(</a:t>
            </a:r>
            <a:r>
              <a:rPr lang="en-US" altLang="zh-CN" sz="2000" dirty="0" err="1">
                <a:solidFill>
                  <a:srgbClr val="FF0000"/>
                </a:solidFill>
              </a:rPr>
              <a:t>pthread_t</a:t>
            </a:r>
            <a:r>
              <a:rPr lang="en-US" altLang="zh-CN" sz="2000" dirty="0">
                <a:solidFill>
                  <a:srgbClr val="FF0000"/>
                </a:solidFill>
              </a:rPr>
              <a:t> tid1, </a:t>
            </a:r>
            <a:r>
              <a:rPr lang="en-US" altLang="zh-CN" sz="2000" dirty="0" err="1">
                <a:solidFill>
                  <a:srgbClr val="FF0000"/>
                </a:solidFill>
              </a:rPr>
              <a:t>pthread_t</a:t>
            </a:r>
            <a:r>
              <a:rPr lang="en-US" altLang="zh-CN" sz="2000" dirty="0">
                <a:solidFill>
                  <a:srgbClr val="FF0000"/>
                </a:solidFill>
              </a:rPr>
              <a:t>  tid2)</a:t>
            </a:r>
            <a:r>
              <a:rPr lang="en-US" altLang="zh-CN" sz="2000" dirty="0"/>
              <a:t>;</a:t>
            </a:r>
          </a:p>
          <a:p>
            <a:pPr lvl="1" eaLnBrk="1" hangingPunct="1">
              <a:defRPr/>
            </a:pPr>
            <a:r>
              <a:rPr lang="zh-CN" altLang="en-US" sz="2000" dirty="0"/>
              <a:t>参数</a:t>
            </a:r>
          </a:p>
          <a:p>
            <a:pPr lvl="2" eaLnBrk="1" hangingPunct="1">
              <a:defRPr/>
            </a:pPr>
            <a:r>
              <a:rPr lang="en-US" altLang="zh-CN" sz="2000" dirty="0"/>
              <a:t>tid1</a:t>
            </a:r>
            <a:r>
              <a:rPr lang="zh-CN" altLang="en-US" sz="2000" dirty="0"/>
              <a:t>：线程</a:t>
            </a:r>
            <a:r>
              <a:rPr lang="en-US" altLang="zh-CN" sz="2000" dirty="0"/>
              <a:t>1</a:t>
            </a:r>
            <a:r>
              <a:rPr lang="zh-CN" altLang="en-US" sz="2000" dirty="0"/>
              <a:t>的</a:t>
            </a:r>
            <a:r>
              <a:rPr lang="en-US" altLang="zh-CN" sz="2000" dirty="0"/>
              <a:t>id</a:t>
            </a:r>
          </a:p>
          <a:p>
            <a:pPr lvl="2" eaLnBrk="1" hangingPunct="1">
              <a:defRPr/>
            </a:pPr>
            <a:r>
              <a:rPr lang="en-US" altLang="zh-CN" sz="2000" dirty="0"/>
              <a:t>tid2</a:t>
            </a:r>
            <a:r>
              <a:rPr lang="zh-CN" altLang="en-US" sz="2000" dirty="0"/>
              <a:t>：线程</a:t>
            </a:r>
            <a:r>
              <a:rPr lang="en-US" altLang="zh-CN" sz="2000" dirty="0"/>
              <a:t>2</a:t>
            </a:r>
            <a:r>
              <a:rPr lang="zh-CN" altLang="en-US" sz="2000" dirty="0"/>
              <a:t>的</a:t>
            </a:r>
            <a:r>
              <a:rPr lang="en-US" altLang="zh-CN" sz="2000" dirty="0"/>
              <a:t>id</a:t>
            </a:r>
          </a:p>
          <a:p>
            <a:pPr lvl="1" eaLnBrk="1" hangingPunct="1">
              <a:defRPr/>
            </a:pPr>
            <a:r>
              <a:rPr lang="zh-CN" altLang="en-US" sz="2000" dirty="0"/>
              <a:t>返回值</a:t>
            </a:r>
          </a:p>
          <a:p>
            <a:pPr lvl="2" eaLnBrk="1" hangingPunct="1">
              <a:defRPr/>
            </a:pPr>
            <a:r>
              <a:rPr lang="zh-CN" altLang="en-US" sz="2000" dirty="0"/>
              <a:t>相等返回非</a:t>
            </a:r>
            <a:r>
              <a:rPr lang="en-US" altLang="zh-CN" sz="2000" dirty="0"/>
              <a:t>0</a:t>
            </a:r>
            <a:r>
              <a:rPr lang="zh-CN" altLang="en-US" sz="2000" dirty="0"/>
              <a:t>值，否则返回</a:t>
            </a:r>
            <a:r>
              <a:rPr lang="en-US" altLang="zh-CN" sz="2000" dirty="0"/>
              <a:t>0</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750577537"/>
      </p:ext>
    </p:extLst>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9C80BA90-CFE0-4F03-BE41-70BBF3A99F33}" type="slidenum">
              <a:rPr lang="en-US" altLang="zh-CN"/>
              <a:pPr>
                <a:defRPr/>
              </a:pPr>
              <a:t>35</a:t>
            </a:fld>
            <a:endParaRPr lang="en-US" altLang="zh-CN"/>
          </a:p>
        </p:txBody>
      </p:sp>
      <p:sp>
        <p:nvSpPr>
          <p:cNvPr id="1530882" name="Rectangle 2"/>
          <p:cNvSpPr>
            <a:spLocks noGrp="1" noChangeArrowheads="1"/>
          </p:cNvSpPr>
          <p:nvPr>
            <p:ph type="title"/>
          </p:nvPr>
        </p:nvSpPr>
        <p:spPr/>
        <p:txBody>
          <a:bodyPr/>
          <a:lstStyle/>
          <a:p>
            <a:pPr eaLnBrk="1" hangingPunct="1">
              <a:defRPr/>
            </a:pPr>
            <a:r>
              <a:rPr lang="zh-CN" altLang="en-US" dirty="0" smtClean="0"/>
              <a:t>线程终止</a:t>
            </a:r>
            <a:endParaRPr lang="zh-CN" altLang="en-US" dirty="0"/>
          </a:p>
        </p:txBody>
      </p:sp>
      <p:sp>
        <p:nvSpPr>
          <p:cNvPr id="1530883" name="Rectangle 3"/>
          <p:cNvSpPr>
            <a:spLocks noGrp="1" noChangeArrowheads="1"/>
          </p:cNvSpPr>
          <p:nvPr>
            <p:ph type="body" idx="1"/>
          </p:nvPr>
        </p:nvSpPr>
        <p:spPr/>
        <p:txBody>
          <a:bodyPr/>
          <a:lstStyle/>
          <a:p>
            <a:pPr eaLnBrk="1" hangingPunct="1">
              <a:defRPr/>
            </a:pPr>
            <a:r>
              <a:rPr lang="zh-CN" altLang="en-US" dirty="0"/>
              <a:t>正常终止</a:t>
            </a:r>
          </a:p>
          <a:p>
            <a:pPr lvl="1" eaLnBrk="1" hangingPunct="1">
              <a:defRPr/>
            </a:pPr>
            <a:r>
              <a:rPr lang="zh-CN" altLang="en-US" dirty="0" smtClean="0"/>
              <a:t>方法</a:t>
            </a:r>
            <a:r>
              <a:rPr lang="en-US" altLang="zh-CN" dirty="0" smtClean="0"/>
              <a:t>1</a:t>
            </a:r>
            <a:r>
              <a:rPr lang="zh-CN" altLang="en-US" dirty="0" smtClean="0"/>
              <a:t>：线程</a:t>
            </a:r>
            <a:r>
              <a:rPr lang="zh-CN" altLang="en-US" dirty="0"/>
              <a:t>自己调用</a:t>
            </a:r>
            <a:r>
              <a:rPr lang="en-US" altLang="zh-CN" dirty="0" err="1">
                <a:solidFill>
                  <a:srgbClr val="FF0000"/>
                </a:solidFill>
              </a:rPr>
              <a:t>pthread_exit</a:t>
            </a:r>
            <a:r>
              <a:rPr lang="en-US" altLang="zh-CN" dirty="0">
                <a:solidFill>
                  <a:srgbClr val="FF0000"/>
                </a:solidFill>
              </a:rPr>
              <a:t>()</a:t>
            </a:r>
          </a:p>
          <a:p>
            <a:pPr lvl="2" eaLnBrk="1" hangingPunct="1">
              <a:defRPr/>
            </a:pPr>
            <a:r>
              <a:rPr lang="en-US" altLang="zh-CN" dirty="0"/>
              <a:t>void </a:t>
            </a:r>
            <a:r>
              <a:rPr lang="en-US" altLang="zh-CN" dirty="0" err="1"/>
              <a:t>pthread_exit</a:t>
            </a:r>
            <a:r>
              <a:rPr lang="en-US" altLang="zh-CN" dirty="0"/>
              <a:t>(void *</a:t>
            </a:r>
            <a:r>
              <a:rPr lang="en-US" altLang="zh-CN" dirty="0" err="1"/>
              <a:t>rval_ptr</a:t>
            </a:r>
            <a:r>
              <a:rPr lang="en-US" altLang="zh-CN" dirty="0"/>
              <a:t>);</a:t>
            </a:r>
          </a:p>
          <a:p>
            <a:pPr lvl="2" eaLnBrk="1" hangingPunct="1">
              <a:defRPr/>
            </a:pPr>
            <a:r>
              <a:rPr lang="en-US" altLang="zh-CN" dirty="0" err="1"/>
              <a:t>rval_ptr</a:t>
            </a:r>
            <a:r>
              <a:rPr lang="en-US" altLang="zh-CN" dirty="0"/>
              <a:t> </a:t>
            </a:r>
            <a:r>
              <a:rPr lang="zh-CN" altLang="en-US" dirty="0"/>
              <a:t>线程退出返回的</a:t>
            </a:r>
            <a:r>
              <a:rPr lang="zh-CN" altLang="en-US" dirty="0" smtClean="0"/>
              <a:t>指针，进程中其他线程可调用</a:t>
            </a:r>
            <a:r>
              <a:rPr lang="en-US" altLang="zh-CN" dirty="0" err="1" smtClean="0">
                <a:solidFill>
                  <a:srgbClr val="FF0000"/>
                </a:solidFill>
              </a:rPr>
              <a:t>pthread_join</a:t>
            </a:r>
            <a:r>
              <a:rPr lang="zh-CN" altLang="en-US" dirty="0" smtClean="0"/>
              <a:t>（）访问到该指针</a:t>
            </a:r>
            <a:endParaRPr lang="zh-CN" altLang="en-US" dirty="0"/>
          </a:p>
          <a:p>
            <a:pPr lvl="1" eaLnBrk="1" hangingPunct="1">
              <a:defRPr/>
            </a:pPr>
            <a:r>
              <a:rPr lang="zh-CN" altLang="en-US" dirty="0" smtClean="0"/>
              <a:t>方法</a:t>
            </a:r>
            <a:r>
              <a:rPr lang="en-US" altLang="zh-CN" dirty="0" smtClean="0"/>
              <a:t>2</a:t>
            </a:r>
            <a:r>
              <a:rPr lang="zh-CN" altLang="en-US" dirty="0" smtClean="0"/>
              <a:t>：在</a:t>
            </a:r>
            <a:r>
              <a:rPr lang="zh-CN" altLang="en-US" dirty="0"/>
              <a:t>线程</a:t>
            </a:r>
            <a:r>
              <a:rPr lang="zh-CN" altLang="en-US" dirty="0" smtClean="0"/>
              <a:t>函数执行</a:t>
            </a:r>
            <a:r>
              <a:rPr lang="en-US" altLang="zh-CN" dirty="0" smtClean="0">
                <a:solidFill>
                  <a:srgbClr val="FF0000"/>
                </a:solidFill>
              </a:rPr>
              <a:t>return</a:t>
            </a:r>
            <a:r>
              <a:rPr lang="zh-CN" altLang="en-US" dirty="0" smtClean="0"/>
              <a:t> </a:t>
            </a:r>
            <a:endParaRPr lang="zh-CN" altLang="en-US" dirty="0"/>
          </a:p>
          <a:p>
            <a:pPr eaLnBrk="1" hangingPunct="1">
              <a:defRPr/>
            </a:pPr>
            <a:r>
              <a:rPr lang="zh-CN" altLang="en-US" dirty="0"/>
              <a:t>非正常终止</a:t>
            </a:r>
          </a:p>
          <a:p>
            <a:pPr lvl="1" eaLnBrk="1" hangingPunct="1">
              <a:defRPr/>
            </a:pPr>
            <a:r>
              <a:rPr lang="zh-CN" altLang="en-US" dirty="0"/>
              <a:t>其它线程的干预</a:t>
            </a:r>
          </a:p>
          <a:p>
            <a:pPr lvl="1" eaLnBrk="1" hangingPunct="1">
              <a:defRPr/>
            </a:pPr>
            <a:r>
              <a:rPr lang="zh-CN" altLang="en-US" dirty="0"/>
              <a:t>自身运行出错</a:t>
            </a:r>
            <a:br>
              <a:rPr lang="zh-CN" altLang="en-US" dirty="0"/>
            </a:b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00153711"/>
      </p:ext>
    </p:extLst>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49FA3013-CFE4-4594-A6AA-94418A5CCFD9}" type="slidenum">
              <a:rPr lang="en-US" altLang="zh-CN"/>
              <a:pPr>
                <a:defRPr/>
              </a:pPr>
              <a:t>36</a:t>
            </a:fld>
            <a:endParaRPr lang="en-US" altLang="zh-CN"/>
          </a:p>
        </p:txBody>
      </p:sp>
      <p:sp>
        <p:nvSpPr>
          <p:cNvPr id="1555458" name="Rectangle 2"/>
          <p:cNvSpPr>
            <a:spLocks noGrp="1" noChangeArrowheads="1"/>
          </p:cNvSpPr>
          <p:nvPr>
            <p:ph type="title"/>
          </p:nvPr>
        </p:nvSpPr>
        <p:spPr/>
        <p:txBody>
          <a:bodyPr/>
          <a:lstStyle/>
          <a:p>
            <a:pPr eaLnBrk="1" hangingPunct="1">
              <a:defRPr/>
            </a:pPr>
            <a:r>
              <a:rPr lang="zh-CN" altLang="en-US" dirty="0" smtClean="0"/>
              <a:t>线程执行轨迹</a:t>
            </a:r>
            <a:endParaRPr lang="en-US" altLang="zh-CN" dirty="0"/>
          </a:p>
        </p:txBody>
      </p:sp>
      <p:sp>
        <p:nvSpPr>
          <p:cNvPr id="1555459" name="Rectangle 3"/>
          <p:cNvSpPr>
            <a:spLocks noGrp="1" noChangeArrowheads="1"/>
          </p:cNvSpPr>
          <p:nvPr>
            <p:ph type="body" idx="1"/>
          </p:nvPr>
        </p:nvSpPr>
        <p:spPr>
          <a:xfrm>
            <a:off x="611188" y="1268413"/>
            <a:ext cx="8532812" cy="5589587"/>
          </a:xfrm>
        </p:spPr>
        <p:txBody>
          <a:bodyPr/>
          <a:lstStyle/>
          <a:p>
            <a:pPr eaLnBrk="1" hangingPunct="1">
              <a:defRPr/>
            </a:pPr>
            <a:r>
              <a:rPr lang="zh-CN" altLang="en-US" dirty="0" smtClean="0"/>
              <a:t>同步方式（非</a:t>
            </a:r>
            <a:r>
              <a:rPr lang="zh-CN" altLang="en-US" dirty="0"/>
              <a:t>分离</a:t>
            </a:r>
            <a:r>
              <a:rPr lang="zh-CN" altLang="en-US" dirty="0" smtClean="0"/>
              <a:t>状态）</a:t>
            </a:r>
            <a:endParaRPr lang="zh-CN" altLang="en-US" dirty="0"/>
          </a:p>
          <a:p>
            <a:pPr lvl="1" eaLnBrk="1" hangingPunct="1">
              <a:defRPr/>
            </a:pPr>
            <a:r>
              <a:rPr lang="zh-CN" altLang="en-US" dirty="0" smtClean="0"/>
              <a:t>等待新创建线程执行结束</a:t>
            </a:r>
            <a:endParaRPr lang="zh-CN" altLang="en-US" dirty="0"/>
          </a:p>
          <a:p>
            <a:pPr lvl="1" eaLnBrk="1" hangingPunct="1">
              <a:defRPr/>
            </a:pPr>
            <a:r>
              <a:rPr lang="zh-CN" altLang="en-US" dirty="0"/>
              <a:t>只有当</a:t>
            </a:r>
            <a:r>
              <a:rPr lang="en-US" altLang="zh-CN" dirty="0" err="1" smtClean="0"/>
              <a:t>pthread_join</a:t>
            </a:r>
            <a:r>
              <a:rPr lang="en-US" altLang="zh-CN" dirty="0" smtClean="0"/>
              <a:t>()</a:t>
            </a:r>
            <a:r>
              <a:rPr lang="zh-CN" altLang="en-US" dirty="0" smtClean="0"/>
              <a:t>返回</a:t>
            </a:r>
            <a:r>
              <a:rPr lang="zh-CN" altLang="en-US" dirty="0"/>
              <a:t>时，</a:t>
            </a:r>
            <a:r>
              <a:rPr lang="zh-CN" altLang="en-US" dirty="0" smtClean="0"/>
              <a:t>创建线程</a:t>
            </a:r>
            <a:r>
              <a:rPr lang="zh-CN" altLang="en-US" dirty="0"/>
              <a:t>才算终止，才能释放自己占用的系统</a:t>
            </a:r>
            <a:r>
              <a:rPr lang="zh-CN" altLang="en-US" dirty="0" smtClean="0"/>
              <a:t>资源</a:t>
            </a:r>
            <a:endParaRPr lang="zh-CN" altLang="en-US" dirty="0"/>
          </a:p>
          <a:p>
            <a:pPr eaLnBrk="1" hangingPunct="1">
              <a:defRPr/>
            </a:pPr>
            <a:r>
              <a:rPr lang="zh-CN" altLang="en-US" dirty="0" smtClean="0"/>
              <a:t>异步方式（分离状态）</a:t>
            </a:r>
            <a:endParaRPr lang="zh-CN" altLang="en-US" dirty="0"/>
          </a:p>
          <a:p>
            <a:pPr lvl="1" eaLnBrk="1" hangingPunct="1">
              <a:defRPr/>
            </a:pPr>
            <a:r>
              <a:rPr lang="zh-CN" altLang="en-US" dirty="0" smtClean="0"/>
              <a:t>未被其他线程等待</a:t>
            </a:r>
            <a:r>
              <a:rPr lang="zh-CN" altLang="en-US" dirty="0"/>
              <a:t>，自己运行</a:t>
            </a:r>
            <a:r>
              <a:rPr lang="zh-CN" altLang="en-US" dirty="0" smtClean="0"/>
              <a:t>结束即可终止线程，并释放</a:t>
            </a:r>
            <a:r>
              <a:rPr lang="zh-CN" altLang="en-US" dirty="0"/>
              <a:t>系统</a:t>
            </a:r>
            <a:r>
              <a:rPr lang="zh-CN" altLang="en-US" dirty="0" smtClean="0"/>
              <a:t>资源</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853670393"/>
      </p:ext>
    </p:extLst>
  </p:cSld>
  <p:clrMapOvr>
    <a:masterClrMapping/>
  </p:clrMapOvr>
  <p:transition spd="med">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FD6712AA-14B7-4E07-AE5C-478B174008A4}" type="slidenum">
              <a:rPr lang="en-US" altLang="zh-CN"/>
              <a:pPr>
                <a:defRPr/>
              </a:pPr>
              <a:t>37</a:t>
            </a:fld>
            <a:endParaRPr lang="en-US" altLang="zh-CN"/>
          </a:p>
        </p:txBody>
      </p:sp>
      <p:sp>
        <p:nvSpPr>
          <p:cNvPr id="1531906" name="Rectangle 2"/>
          <p:cNvSpPr>
            <a:spLocks noGrp="1" noChangeArrowheads="1"/>
          </p:cNvSpPr>
          <p:nvPr>
            <p:ph type="title"/>
          </p:nvPr>
        </p:nvSpPr>
        <p:spPr/>
        <p:txBody>
          <a:bodyPr/>
          <a:lstStyle/>
          <a:p>
            <a:pPr eaLnBrk="1" hangingPunct="1">
              <a:defRPr/>
            </a:pPr>
            <a:r>
              <a:rPr lang="zh-CN" altLang="en-US" dirty="0" smtClean="0"/>
              <a:t>线程同步终止</a:t>
            </a:r>
            <a:endParaRPr lang="zh-CN" altLang="en-US" dirty="0"/>
          </a:p>
        </p:txBody>
      </p:sp>
      <p:sp>
        <p:nvSpPr>
          <p:cNvPr id="1531907" name="Rectangle 3"/>
          <p:cNvSpPr>
            <a:spLocks noGrp="1" noChangeArrowheads="1"/>
          </p:cNvSpPr>
          <p:nvPr>
            <p:ph type="body" idx="1"/>
          </p:nvPr>
        </p:nvSpPr>
        <p:spPr/>
        <p:txBody>
          <a:bodyPr/>
          <a:lstStyle/>
          <a:p>
            <a:pPr eaLnBrk="1" hangingPunct="1">
              <a:defRPr/>
            </a:pPr>
            <a:r>
              <a:rPr lang="zh-CN" altLang="en-US" sz="2400" dirty="0"/>
              <a:t>函数原型</a:t>
            </a:r>
          </a:p>
          <a:p>
            <a:pPr lvl="1" eaLnBrk="1" hangingPunct="1">
              <a:defRPr/>
            </a:pPr>
            <a:r>
              <a:rPr lang="en-US" altLang="zh-CN" sz="2000" dirty="0" err="1"/>
              <a:t>int</a:t>
            </a:r>
            <a:r>
              <a:rPr lang="en-US" altLang="zh-CN" sz="2000" dirty="0"/>
              <a:t> </a:t>
            </a:r>
            <a:r>
              <a:rPr lang="en-US" altLang="zh-CN" sz="2000" dirty="0" err="1">
                <a:solidFill>
                  <a:srgbClr val="FF0000"/>
                </a:solidFill>
              </a:rPr>
              <a:t>pthread_join</a:t>
            </a:r>
            <a:r>
              <a:rPr lang="en-US" altLang="zh-CN" sz="2000" dirty="0"/>
              <a:t>( </a:t>
            </a:r>
            <a:r>
              <a:rPr lang="en-US" altLang="zh-CN" sz="2000" dirty="0" err="1"/>
              <a:t>pthread_t</a:t>
            </a:r>
            <a:r>
              <a:rPr lang="en-US" altLang="zh-CN" sz="2000" dirty="0"/>
              <a:t> thread, void ** </a:t>
            </a:r>
            <a:r>
              <a:rPr lang="en-US" altLang="zh-CN" sz="2000" dirty="0" err="1"/>
              <a:t>rval_ptr</a:t>
            </a:r>
            <a:r>
              <a:rPr lang="en-US" altLang="zh-CN" sz="2000" dirty="0"/>
              <a:t>);</a:t>
            </a:r>
          </a:p>
          <a:p>
            <a:pPr eaLnBrk="1" hangingPunct="1">
              <a:defRPr/>
            </a:pPr>
            <a:r>
              <a:rPr lang="zh-CN" altLang="en-US" sz="2400" dirty="0"/>
              <a:t>功能</a:t>
            </a:r>
          </a:p>
          <a:p>
            <a:pPr lvl="1" eaLnBrk="1" hangingPunct="1">
              <a:defRPr/>
            </a:pPr>
            <a:r>
              <a:rPr lang="zh-CN" altLang="en-US" sz="2000" dirty="0"/>
              <a:t>调用者将挂起并</a:t>
            </a:r>
            <a:r>
              <a:rPr lang="zh-CN" altLang="en-US" sz="2000" dirty="0" smtClean="0"/>
              <a:t>等待新线程终止</a:t>
            </a:r>
            <a:endParaRPr lang="zh-CN" altLang="en-US" sz="2000" dirty="0"/>
          </a:p>
          <a:p>
            <a:pPr lvl="1" eaLnBrk="1" hangingPunct="1">
              <a:defRPr/>
            </a:pPr>
            <a:r>
              <a:rPr lang="zh-CN" altLang="en-US" sz="2000" dirty="0" smtClean="0"/>
              <a:t>当新线程调用</a:t>
            </a:r>
            <a:r>
              <a:rPr lang="en-US" altLang="zh-CN" sz="2000" dirty="0" err="1" smtClean="0">
                <a:solidFill>
                  <a:srgbClr val="FF0000"/>
                </a:solidFill>
              </a:rPr>
              <a:t>pthread_exit</a:t>
            </a:r>
            <a:r>
              <a:rPr lang="en-US" altLang="zh-CN" sz="2000" dirty="0" smtClean="0">
                <a:solidFill>
                  <a:srgbClr val="FF0000"/>
                </a:solidFill>
              </a:rPr>
              <a:t>()</a:t>
            </a:r>
            <a:r>
              <a:rPr lang="zh-CN" altLang="en-US" sz="2000" dirty="0" smtClean="0"/>
              <a:t>退出或者</a:t>
            </a:r>
            <a:r>
              <a:rPr lang="en-US" altLang="zh-CN" sz="2000" dirty="0" smtClean="0">
                <a:solidFill>
                  <a:srgbClr val="FF0000"/>
                </a:solidFill>
              </a:rPr>
              <a:t>return</a:t>
            </a:r>
            <a:r>
              <a:rPr lang="zh-CN" altLang="en-US" sz="2000" dirty="0" smtClean="0"/>
              <a:t>时</a:t>
            </a:r>
            <a:r>
              <a:rPr lang="zh-CN" altLang="en-US" sz="2000" dirty="0"/>
              <a:t>，进程中的其他线程</a:t>
            </a:r>
            <a:r>
              <a:rPr lang="zh-CN" altLang="en-US" sz="2000" dirty="0" smtClean="0"/>
              <a:t>可通过</a:t>
            </a:r>
            <a:r>
              <a:rPr lang="en-US" altLang="zh-CN" sz="2000" dirty="0" err="1" smtClean="0"/>
              <a:t>pthread_join</a:t>
            </a:r>
            <a:r>
              <a:rPr lang="en-US" altLang="zh-CN" sz="2000" dirty="0" smtClean="0"/>
              <a:t>()</a:t>
            </a:r>
            <a:r>
              <a:rPr lang="zh-CN" altLang="en-US" sz="2000" dirty="0" smtClean="0"/>
              <a:t>获得</a:t>
            </a:r>
            <a:r>
              <a:rPr lang="zh-CN" altLang="en-US" sz="2000" dirty="0"/>
              <a:t>进程的退出</a:t>
            </a:r>
            <a:r>
              <a:rPr lang="zh-CN" altLang="en-US" sz="2000" dirty="0" smtClean="0"/>
              <a:t>状态</a:t>
            </a:r>
            <a:endParaRPr lang="zh-CN" altLang="en-US" sz="2000" dirty="0"/>
          </a:p>
          <a:p>
            <a:pPr eaLnBrk="1" hangingPunct="1">
              <a:defRPr/>
            </a:pPr>
            <a:r>
              <a:rPr lang="zh-CN" altLang="en-US" sz="2400" dirty="0"/>
              <a:t>使用约束</a:t>
            </a:r>
          </a:p>
          <a:p>
            <a:pPr lvl="1" eaLnBrk="1" hangingPunct="1">
              <a:defRPr/>
            </a:pPr>
            <a:r>
              <a:rPr lang="zh-CN" altLang="en-US" sz="2000" dirty="0"/>
              <a:t>一</a:t>
            </a:r>
            <a:r>
              <a:rPr lang="zh-CN" altLang="en-US" sz="2000" dirty="0" smtClean="0"/>
              <a:t>个新线程</a:t>
            </a:r>
            <a:r>
              <a:rPr lang="zh-CN" altLang="en-US" sz="2000" dirty="0">
                <a:solidFill>
                  <a:srgbClr val="FF0000"/>
                </a:solidFill>
              </a:rPr>
              <a:t>仅仅允许一个线程使用该函数</a:t>
            </a:r>
            <a:r>
              <a:rPr lang="zh-CN" altLang="en-US" sz="2000" dirty="0"/>
              <a:t>等待它终止</a:t>
            </a:r>
          </a:p>
          <a:p>
            <a:pPr lvl="1" eaLnBrk="1" hangingPunct="1">
              <a:defRPr/>
            </a:pPr>
            <a:r>
              <a:rPr lang="zh-CN" altLang="en-US" sz="2000" dirty="0"/>
              <a:t>被</a:t>
            </a:r>
            <a:r>
              <a:rPr lang="zh-CN" altLang="en-US" sz="2000" dirty="0" smtClean="0"/>
              <a:t>等待线程应处于</a:t>
            </a:r>
            <a:r>
              <a:rPr lang="zh-CN" altLang="en-US" sz="2000" dirty="0"/>
              <a:t>可</a:t>
            </a:r>
            <a:r>
              <a:rPr lang="en-US" altLang="zh-CN" sz="2000" dirty="0">
                <a:solidFill>
                  <a:srgbClr val="FF0000"/>
                </a:solidFill>
              </a:rPr>
              <a:t>join</a:t>
            </a:r>
            <a:r>
              <a:rPr lang="zh-CN" altLang="en-US" sz="2000" dirty="0">
                <a:solidFill>
                  <a:srgbClr val="FF0000"/>
                </a:solidFill>
              </a:rPr>
              <a:t>状态</a:t>
            </a:r>
            <a:r>
              <a:rPr lang="zh-CN" altLang="en-US" sz="2000" dirty="0"/>
              <a:t>，即非</a:t>
            </a:r>
            <a:r>
              <a:rPr lang="en-US" altLang="zh-CN" sz="2000" dirty="0"/>
              <a:t>DETACHED</a:t>
            </a:r>
            <a:r>
              <a:rPr lang="zh-CN" altLang="en-US" sz="2000" dirty="0"/>
              <a:t>状态</a:t>
            </a:r>
          </a:p>
          <a:p>
            <a:pPr eaLnBrk="1" hangingPunct="1">
              <a:defRPr/>
            </a:pPr>
            <a:r>
              <a:rPr lang="zh-CN" altLang="en-US" sz="2400" dirty="0"/>
              <a:t>返回值</a:t>
            </a:r>
          </a:p>
          <a:p>
            <a:pPr lvl="1" eaLnBrk="1" hangingPunct="1">
              <a:defRPr/>
            </a:pPr>
            <a:r>
              <a:rPr lang="zh-CN" altLang="en-US" sz="2000" dirty="0"/>
              <a:t>成功结束返回值为</a:t>
            </a:r>
            <a:r>
              <a:rPr lang="en-US" altLang="zh-CN" sz="2000" dirty="0" smtClean="0"/>
              <a:t>0</a:t>
            </a:r>
            <a:r>
              <a:rPr lang="zh-CN" altLang="en-US" sz="2000" dirty="0" smtClean="0"/>
              <a:t>，否则</a:t>
            </a:r>
            <a:r>
              <a:rPr lang="zh-CN" altLang="en-US" sz="2000" dirty="0"/>
              <a:t>为错误编码 </a:t>
            </a:r>
          </a:p>
          <a:p>
            <a:pPr eaLnBrk="1" hangingPunct="1">
              <a:defRPr/>
            </a:pPr>
            <a:r>
              <a:rPr lang="zh-CN" altLang="en-US" sz="2400" dirty="0"/>
              <a:t>说明</a:t>
            </a:r>
          </a:p>
          <a:p>
            <a:pPr lvl="1" eaLnBrk="1" hangingPunct="1">
              <a:defRPr/>
            </a:pPr>
            <a:r>
              <a:rPr lang="zh-CN" altLang="en-US" sz="2000" dirty="0"/>
              <a:t>类似于</a:t>
            </a:r>
            <a:r>
              <a:rPr lang="en-US" altLang="zh-CN" sz="2000" dirty="0" err="1"/>
              <a:t>waitpid</a:t>
            </a:r>
            <a:r>
              <a:rPr lang="en-US" altLang="zh-CN" sz="2000" dirty="0"/>
              <a:t>()</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824754108"/>
      </p:ext>
    </p:extLst>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7BA84929-35FF-4DD4-9350-B67E2787A282}" type="slidenum">
              <a:rPr lang="en-US" altLang="zh-CN"/>
              <a:pPr>
                <a:defRPr/>
              </a:pPr>
              <a:t>38</a:t>
            </a:fld>
            <a:endParaRPr lang="en-US" altLang="zh-CN"/>
          </a:p>
        </p:txBody>
      </p:sp>
      <p:sp>
        <p:nvSpPr>
          <p:cNvPr id="1533954" name="Rectangle 2"/>
          <p:cNvSpPr>
            <a:spLocks noGrp="1" noChangeArrowheads="1"/>
          </p:cNvSpPr>
          <p:nvPr>
            <p:ph type="title"/>
          </p:nvPr>
        </p:nvSpPr>
        <p:spPr/>
        <p:txBody>
          <a:bodyPr/>
          <a:lstStyle/>
          <a:p>
            <a:pPr eaLnBrk="1" hangingPunct="1">
              <a:defRPr/>
            </a:pPr>
            <a:r>
              <a:rPr lang="zh-CN" altLang="en-US" dirty="0" smtClean="0"/>
              <a:t>线程同步终止</a:t>
            </a:r>
            <a:endParaRPr lang="zh-CN" altLang="en-US" dirty="0"/>
          </a:p>
        </p:txBody>
      </p:sp>
      <p:sp>
        <p:nvSpPr>
          <p:cNvPr id="1533955" name="Rectangle 3"/>
          <p:cNvSpPr>
            <a:spLocks noGrp="1" noChangeArrowheads="1"/>
          </p:cNvSpPr>
          <p:nvPr>
            <p:ph type="body" idx="1"/>
          </p:nvPr>
        </p:nvSpPr>
        <p:spPr/>
        <p:txBody>
          <a:bodyPr/>
          <a:lstStyle/>
          <a:p>
            <a:pPr eaLnBrk="1" hangingPunct="1">
              <a:defRPr/>
            </a:pPr>
            <a:endParaRPr lang="zh-CN" altLang="zh-CN"/>
          </a:p>
        </p:txBody>
      </p:sp>
      <p:pic>
        <p:nvPicPr>
          <p:cNvPr id="98309" name="Picture 4" descr="joining"/>
          <p:cNvPicPr>
            <a:picLocks noChangeAspect="1" noChangeArrowheads="1"/>
          </p:cNvPicPr>
          <p:nvPr/>
        </p:nvPicPr>
        <p:blipFill>
          <a:blip r:embed="rId2" cstate="print"/>
          <a:srcRect/>
          <a:stretch>
            <a:fillRect/>
          </a:stretch>
        </p:blipFill>
        <p:spPr bwMode="auto">
          <a:xfrm>
            <a:off x="1258888" y="2205038"/>
            <a:ext cx="7191375" cy="3529012"/>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97533486"/>
      </p:ext>
    </p:extLst>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p>
            <a:pPr>
              <a:defRPr/>
            </a:pPr>
            <a:fld id="{1836DDBA-C3E3-472C-967A-DE3C8D61DFA3}" type="slidenum">
              <a:rPr lang="en-US" altLang="zh-CN"/>
              <a:pPr>
                <a:defRPr/>
              </a:pPr>
              <a:t>39</a:t>
            </a:fld>
            <a:endParaRPr lang="en-US" altLang="zh-CN"/>
          </a:p>
        </p:txBody>
      </p:sp>
      <p:sp>
        <p:nvSpPr>
          <p:cNvPr id="1548290" name="Rectangle 2"/>
          <p:cNvSpPr>
            <a:spLocks noGrp="1" noChangeArrowheads="1"/>
          </p:cNvSpPr>
          <p:nvPr>
            <p:ph type="title"/>
          </p:nvPr>
        </p:nvSpPr>
        <p:spPr/>
        <p:txBody>
          <a:bodyPr/>
          <a:lstStyle/>
          <a:p>
            <a:pPr eaLnBrk="1" hangingPunct="1">
              <a:defRPr/>
            </a:pPr>
            <a:r>
              <a:rPr lang="zh-CN" altLang="en-US" dirty="0" smtClean="0"/>
              <a:t>线程同步终止示例</a:t>
            </a:r>
            <a:endParaRPr lang="zh-CN" altLang="en-US" dirty="0"/>
          </a:p>
        </p:txBody>
      </p:sp>
      <p:sp>
        <p:nvSpPr>
          <p:cNvPr id="1548291" name="Rectangle 3"/>
          <p:cNvSpPr>
            <a:spLocks noGrp="1" noChangeArrowheads="1"/>
          </p:cNvSpPr>
          <p:nvPr>
            <p:ph type="body" idx="1"/>
          </p:nvPr>
        </p:nvSpPr>
        <p:spPr/>
        <p:txBody>
          <a:bodyPr/>
          <a:lstStyle/>
          <a:p>
            <a:pPr eaLnBrk="1" hangingPunct="1">
              <a:defRPr/>
            </a:pPr>
            <a:endParaRPr lang="zh-CN" altLang="zh-CN"/>
          </a:p>
        </p:txBody>
      </p:sp>
      <p:pic>
        <p:nvPicPr>
          <p:cNvPr id="99333" name="Picture 4"/>
          <p:cNvPicPr>
            <a:picLocks noChangeAspect="1" noChangeArrowheads="1"/>
          </p:cNvPicPr>
          <p:nvPr/>
        </p:nvPicPr>
        <p:blipFill>
          <a:blip r:embed="rId2" cstate="print"/>
          <a:srcRect/>
          <a:stretch>
            <a:fillRect/>
          </a:stretch>
        </p:blipFill>
        <p:spPr bwMode="auto">
          <a:xfrm>
            <a:off x="1042988" y="1341438"/>
            <a:ext cx="6121400" cy="5487987"/>
          </a:xfrm>
          <a:prstGeom prst="rect">
            <a:avLst/>
          </a:prstGeom>
          <a:noFill/>
          <a:ln w="9525">
            <a:noFill/>
            <a:miter lim="800000"/>
            <a:headEnd/>
            <a:tailEnd/>
          </a:ln>
        </p:spPr>
      </p:pic>
      <p:sp>
        <p:nvSpPr>
          <p:cNvPr id="1548293" name="Rectangle 5"/>
          <p:cNvSpPr>
            <a:spLocks noChangeArrowheads="1"/>
          </p:cNvSpPr>
          <p:nvPr/>
        </p:nvSpPr>
        <p:spPr bwMode="auto">
          <a:xfrm>
            <a:off x="6227763" y="2344738"/>
            <a:ext cx="2665412" cy="1501775"/>
          </a:xfrm>
          <a:prstGeom prst="rect">
            <a:avLst/>
          </a:prstGeom>
          <a:solidFill>
            <a:srgbClr val="CCFFFF"/>
          </a:solidFill>
          <a:ln w="9525">
            <a:solidFill>
              <a:srgbClr val="FF9900"/>
            </a:solidFill>
            <a:miter lim="800000"/>
            <a:headEnd/>
            <a:tailEnd/>
          </a:ln>
          <a:effectLst/>
        </p:spPr>
        <p:txBody>
          <a:bodyPr anchor="ctr">
            <a:spAutoFit/>
          </a:bodyPr>
          <a:lstStyle/>
          <a:p>
            <a:pPr>
              <a:spcBef>
                <a:spcPct val="20000"/>
              </a:spcBef>
              <a:buClr>
                <a:srgbClr val="FF9900"/>
              </a:buClr>
              <a:buFont typeface="Wingdings" pitchFamily="2" charset="2"/>
              <a:buNone/>
              <a:defRPr/>
            </a:pPr>
            <a:r>
              <a:rPr lang="en-US" altLang="zh-CN" sz="2000" b="1" dirty="0">
                <a:solidFill>
                  <a:srgbClr val="0000FF"/>
                </a:solidFill>
                <a:effectLst>
                  <a:outerShdw blurRad="38100" dist="38100" dir="2700000" algn="tl">
                    <a:srgbClr val="000000"/>
                  </a:outerShdw>
                </a:effectLst>
              </a:rPr>
              <a:t>thread 1 returning</a:t>
            </a:r>
          </a:p>
          <a:p>
            <a:pPr>
              <a:spcBef>
                <a:spcPct val="20000"/>
              </a:spcBef>
              <a:buClr>
                <a:srgbClr val="FF9900"/>
              </a:buClr>
              <a:buFont typeface="Wingdings" pitchFamily="2" charset="2"/>
              <a:buNone/>
              <a:defRPr/>
            </a:pPr>
            <a:r>
              <a:rPr lang="en-US" altLang="zh-CN" sz="2000" b="1" dirty="0">
                <a:effectLst>
                  <a:outerShdw blurRad="38100" dist="38100" dir="2700000" algn="tl">
                    <a:srgbClr val="000000"/>
                  </a:outerShdw>
                </a:effectLst>
              </a:rPr>
              <a:t>thread 2 exiting</a:t>
            </a:r>
          </a:p>
          <a:p>
            <a:pPr>
              <a:spcBef>
                <a:spcPct val="20000"/>
              </a:spcBef>
              <a:buClr>
                <a:srgbClr val="FF9900"/>
              </a:buClr>
              <a:buFont typeface="Wingdings" pitchFamily="2" charset="2"/>
              <a:buNone/>
              <a:defRPr/>
            </a:pPr>
            <a:r>
              <a:rPr lang="en-US" altLang="zh-CN" sz="2000" b="1" dirty="0">
                <a:solidFill>
                  <a:srgbClr val="9900CC"/>
                </a:solidFill>
                <a:effectLst>
                  <a:outerShdw blurRad="38100" dist="38100" dir="2700000" algn="tl">
                    <a:srgbClr val="000000"/>
                  </a:outerShdw>
                </a:effectLst>
              </a:rPr>
              <a:t>thread 1 exit code 1</a:t>
            </a:r>
          </a:p>
          <a:p>
            <a:pPr>
              <a:spcBef>
                <a:spcPct val="20000"/>
              </a:spcBef>
              <a:buClr>
                <a:srgbClr val="FF9900"/>
              </a:buClr>
              <a:buFont typeface="Wingdings" pitchFamily="2" charset="2"/>
              <a:buNone/>
              <a:defRPr/>
            </a:pPr>
            <a:r>
              <a:rPr lang="en-US" altLang="zh-CN" sz="2000" b="1" dirty="0">
                <a:solidFill>
                  <a:srgbClr val="9900CC"/>
                </a:solidFill>
                <a:effectLst>
                  <a:outerShdw blurRad="38100" dist="38100" dir="2700000" algn="tl">
                    <a:srgbClr val="000000"/>
                  </a:outerShdw>
                </a:effectLst>
              </a:rPr>
              <a:t>thread 2 exit code 2</a:t>
            </a:r>
          </a:p>
        </p:txBody>
      </p:sp>
      <p:sp>
        <p:nvSpPr>
          <p:cNvPr id="1548294" name="Oval 6"/>
          <p:cNvSpPr>
            <a:spLocks noChangeArrowheads="1"/>
          </p:cNvSpPr>
          <p:nvPr/>
        </p:nvSpPr>
        <p:spPr bwMode="auto">
          <a:xfrm>
            <a:off x="1116013" y="5373688"/>
            <a:ext cx="3743325" cy="215900"/>
          </a:xfrm>
          <a:prstGeom prst="ellipse">
            <a:avLst/>
          </a:prstGeom>
          <a:noFill/>
          <a:ln w="28575">
            <a:solidFill>
              <a:srgbClr val="FF0000"/>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06656001"/>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bwMode="auto">
          <a:xfrm>
            <a:off x="924992" y="2060848"/>
            <a:ext cx="1800200" cy="4185761"/>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dirty="0" smtClean="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 name="标题 1"/>
          <p:cNvSpPr>
            <a:spLocks noGrp="1"/>
          </p:cNvSpPr>
          <p:nvPr>
            <p:ph type="title"/>
          </p:nvPr>
        </p:nvSpPr>
        <p:spPr/>
        <p:txBody>
          <a:bodyPr/>
          <a:lstStyle/>
          <a:p>
            <a:r>
              <a:rPr lang="zh-CN" altLang="en-US" dirty="0" smtClean="0"/>
              <a:t>内核通用链表结构关系图</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4</a:t>
            </a:fld>
            <a:endParaRPr lang="en-US" altLang="zh-CN"/>
          </a:p>
        </p:txBody>
      </p:sp>
      <p:grpSp>
        <p:nvGrpSpPr>
          <p:cNvPr id="3" name="组合 6"/>
          <p:cNvGrpSpPr/>
          <p:nvPr/>
        </p:nvGrpSpPr>
        <p:grpSpPr>
          <a:xfrm>
            <a:off x="1111424" y="2488704"/>
            <a:ext cx="1440160" cy="373524"/>
            <a:chOff x="1187624" y="2488704"/>
            <a:chExt cx="1440160" cy="373524"/>
          </a:xfrm>
          <a:solidFill>
            <a:srgbClr val="66FFCC"/>
          </a:solidFill>
        </p:grpSpPr>
        <p:sp>
          <p:nvSpPr>
            <p:cNvPr id="5" name="矩形 4"/>
            <p:cNvSpPr/>
            <p:nvPr/>
          </p:nvSpPr>
          <p:spPr bwMode="auto">
            <a:xfrm>
              <a:off x="1187624" y="2492896"/>
              <a:ext cx="720080" cy="369332"/>
            </a:xfrm>
            <a:prstGeom prst="rect">
              <a:avLst/>
            </a:prstGeom>
            <a:grp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prev</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6" name="矩形 5"/>
            <p:cNvSpPr/>
            <p:nvPr/>
          </p:nvSpPr>
          <p:spPr bwMode="auto">
            <a:xfrm>
              <a:off x="1907704" y="2488704"/>
              <a:ext cx="720080" cy="369332"/>
            </a:xfrm>
            <a:prstGeom prst="rect">
              <a:avLst/>
            </a:prstGeom>
            <a:grp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next</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grpSp>
        <p:nvGrpSpPr>
          <p:cNvPr id="7" name="组合 13"/>
          <p:cNvGrpSpPr/>
          <p:nvPr/>
        </p:nvGrpSpPr>
        <p:grpSpPr>
          <a:xfrm>
            <a:off x="1063800" y="4518875"/>
            <a:ext cx="1478260" cy="948341"/>
            <a:chOff x="1005508" y="3870803"/>
            <a:chExt cx="1478260" cy="948341"/>
          </a:xfrm>
        </p:grpSpPr>
        <p:grpSp>
          <p:nvGrpSpPr>
            <p:cNvPr id="8" name="组合 7"/>
            <p:cNvGrpSpPr/>
            <p:nvPr/>
          </p:nvGrpSpPr>
          <p:grpSpPr>
            <a:xfrm>
              <a:off x="1043608" y="4441304"/>
              <a:ext cx="1440160" cy="377840"/>
              <a:chOff x="1187624" y="2492896"/>
              <a:chExt cx="1440160" cy="377840"/>
            </a:xfrm>
          </p:grpSpPr>
          <p:sp>
            <p:nvSpPr>
              <p:cNvPr id="9" name="矩形 8"/>
              <p:cNvSpPr/>
              <p:nvPr/>
            </p:nvSpPr>
            <p:spPr bwMode="auto">
              <a:xfrm>
                <a:off x="1187624" y="24928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prev</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0" name="矩形 9"/>
              <p:cNvSpPr/>
              <p:nvPr/>
            </p:nvSpPr>
            <p:spPr bwMode="auto">
              <a:xfrm>
                <a:off x="1907704" y="2501404"/>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next</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11" name="矩形 10"/>
            <p:cNvSpPr/>
            <p:nvPr/>
          </p:nvSpPr>
          <p:spPr bwMode="auto">
            <a:xfrm>
              <a:off x="1043608" y="3870803"/>
              <a:ext cx="1440160" cy="566309"/>
            </a:xfrm>
            <a:prstGeom prst="rect">
              <a:avLst/>
            </a:prstGeom>
            <a:solidFill>
              <a:srgbClr val="FFFF00"/>
            </a:solid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3" name="椭圆 12"/>
            <p:cNvSpPr/>
            <p:nvPr/>
          </p:nvSpPr>
          <p:spPr bwMode="auto">
            <a:xfrm>
              <a:off x="1005508" y="3937372"/>
              <a:ext cx="72008" cy="72008"/>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15" name="矩形 14"/>
          <p:cNvSpPr/>
          <p:nvPr/>
        </p:nvSpPr>
        <p:spPr>
          <a:xfrm>
            <a:off x="1080692" y="5457418"/>
            <a:ext cx="1475084" cy="707886"/>
          </a:xfrm>
          <a:prstGeom prst="rect">
            <a:avLst/>
          </a:prstGeom>
        </p:spPr>
        <p:txBody>
          <a:bodyPr wrap="none">
            <a:spAutoFit/>
          </a:bodyPr>
          <a:lstStyle/>
          <a:p>
            <a:r>
              <a:rPr lang="zh-CN" altLang="en-US" sz="2000" b="1" dirty="0" smtClean="0">
                <a:solidFill>
                  <a:srgbClr val="0000FF"/>
                </a:solidFill>
              </a:rPr>
              <a:t>含</a:t>
            </a:r>
            <a:r>
              <a:rPr lang="en-US" altLang="zh-CN" sz="2000" b="1" dirty="0" err="1" smtClean="0">
                <a:solidFill>
                  <a:srgbClr val="0000FF"/>
                </a:solidFill>
              </a:rPr>
              <a:t>list_head</a:t>
            </a:r>
            <a:r>
              <a:rPr lang="en-US" altLang="zh-CN" sz="2000" b="1" dirty="0" smtClean="0">
                <a:solidFill>
                  <a:srgbClr val="0000FF"/>
                </a:solidFill>
              </a:rPr>
              <a:t/>
            </a:r>
            <a:br>
              <a:rPr lang="en-US" altLang="zh-CN" sz="2000" b="1" dirty="0" smtClean="0">
                <a:solidFill>
                  <a:srgbClr val="0000FF"/>
                </a:solidFill>
              </a:rPr>
            </a:br>
            <a:r>
              <a:rPr lang="zh-CN" altLang="en-US" sz="2000" b="1" dirty="0" smtClean="0">
                <a:solidFill>
                  <a:srgbClr val="0000FF"/>
                </a:solidFill>
              </a:rPr>
              <a:t>的定制结构</a:t>
            </a:r>
            <a:endParaRPr lang="zh-CN" altLang="en-US" sz="2000" b="1" dirty="0">
              <a:solidFill>
                <a:srgbClr val="0000FF"/>
              </a:solidFill>
            </a:endParaRPr>
          </a:p>
        </p:txBody>
      </p:sp>
      <p:sp>
        <p:nvSpPr>
          <p:cNvPr id="77" name="矩形 76"/>
          <p:cNvSpPr/>
          <p:nvPr/>
        </p:nvSpPr>
        <p:spPr>
          <a:xfrm>
            <a:off x="971600" y="2857252"/>
            <a:ext cx="1681871" cy="400110"/>
          </a:xfrm>
          <a:prstGeom prst="rect">
            <a:avLst/>
          </a:prstGeom>
        </p:spPr>
        <p:txBody>
          <a:bodyPr wrap="none">
            <a:spAutoFit/>
          </a:bodyPr>
          <a:lstStyle/>
          <a:p>
            <a:r>
              <a:rPr lang="en-US" altLang="zh-CN" sz="2000" b="1" dirty="0" err="1" smtClean="0">
                <a:solidFill>
                  <a:srgbClr val="0000FF"/>
                </a:solidFill>
              </a:rPr>
              <a:t>list_head</a:t>
            </a:r>
            <a:r>
              <a:rPr lang="zh-CN" altLang="en-US" sz="2000" b="1" dirty="0" smtClean="0">
                <a:solidFill>
                  <a:srgbClr val="0000FF"/>
                </a:solidFill>
              </a:rPr>
              <a:t>结构</a:t>
            </a:r>
            <a:endParaRPr lang="zh-CN" altLang="en-US" sz="2000" b="1" dirty="0">
              <a:solidFill>
                <a:srgbClr val="0000FF"/>
              </a:solidFill>
            </a:endParaRPr>
          </a:p>
        </p:txBody>
      </p:sp>
      <p:grpSp>
        <p:nvGrpSpPr>
          <p:cNvPr id="12" name="组合 88"/>
          <p:cNvGrpSpPr/>
          <p:nvPr/>
        </p:nvGrpSpPr>
        <p:grpSpPr>
          <a:xfrm>
            <a:off x="5148064" y="1688108"/>
            <a:ext cx="1440160" cy="760150"/>
            <a:chOff x="5436096" y="1700808"/>
            <a:chExt cx="1440160" cy="760150"/>
          </a:xfrm>
        </p:grpSpPr>
        <p:grpSp>
          <p:nvGrpSpPr>
            <p:cNvPr id="14" name="组合 71"/>
            <p:cNvGrpSpPr/>
            <p:nvPr/>
          </p:nvGrpSpPr>
          <p:grpSpPr>
            <a:xfrm>
              <a:off x="5436096" y="1700808"/>
              <a:ext cx="1440160" cy="373524"/>
              <a:chOff x="1187624" y="2488704"/>
              <a:chExt cx="1440160" cy="373524"/>
            </a:xfrm>
          </p:grpSpPr>
          <p:sp>
            <p:nvSpPr>
              <p:cNvPr id="73" name="矩形 72"/>
              <p:cNvSpPr/>
              <p:nvPr/>
            </p:nvSpPr>
            <p:spPr bwMode="auto">
              <a:xfrm>
                <a:off x="1187624" y="24928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prev</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74" name="矩形 73"/>
              <p:cNvSpPr/>
              <p:nvPr/>
            </p:nvSpPr>
            <p:spPr bwMode="auto">
              <a:xfrm>
                <a:off x="1907704" y="2488704"/>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next</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cxnSp>
          <p:nvCxnSpPr>
            <p:cNvPr id="76" name="形状 75"/>
            <p:cNvCxnSpPr>
              <a:stCxn id="73" idx="1"/>
              <a:endCxn id="74" idx="3"/>
            </p:cNvCxnSpPr>
            <p:nvPr/>
          </p:nvCxnSpPr>
          <p:spPr bwMode="auto">
            <a:xfrm rot="10800000" flipH="1">
              <a:off x="5436096" y="1885474"/>
              <a:ext cx="1440160" cy="4192"/>
            </a:xfrm>
            <a:prstGeom prst="curvedConnector5">
              <a:avLst>
                <a:gd name="adj1" fmla="val -15873"/>
                <a:gd name="adj2" fmla="val 9958445"/>
                <a:gd name="adj3" fmla="val 115873"/>
              </a:avLst>
            </a:prstGeom>
            <a:noFill/>
            <a:ln w="9525" cap="flat" cmpd="sng" algn="ctr">
              <a:solidFill>
                <a:srgbClr val="000000"/>
              </a:solidFill>
              <a:prstDash val="solid"/>
              <a:round/>
              <a:headEnd type="arrow"/>
              <a:tailEnd type="arrow"/>
            </a:ln>
            <a:effectLst/>
          </p:spPr>
        </p:cxnSp>
        <p:sp>
          <p:nvSpPr>
            <p:cNvPr id="78" name="矩形 77"/>
            <p:cNvSpPr/>
            <p:nvPr/>
          </p:nvSpPr>
          <p:spPr>
            <a:xfrm>
              <a:off x="5690220" y="2060848"/>
              <a:ext cx="958917" cy="400110"/>
            </a:xfrm>
            <a:prstGeom prst="rect">
              <a:avLst/>
            </a:prstGeom>
          </p:spPr>
          <p:txBody>
            <a:bodyPr wrap="none">
              <a:spAutoFit/>
            </a:bodyPr>
            <a:lstStyle/>
            <a:p>
              <a:r>
                <a:rPr lang="zh-CN" altLang="en-US" sz="2000" b="1" dirty="0" smtClean="0">
                  <a:solidFill>
                    <a:srgbClr val="0000FF"/>
                  </a:solidFill>
                </a:rPr>
                <a:t>空链表</a:t>
              </a:r>
              <a:endParaRPr lang="zh-CN" altLang="en-US" sz="2000" b="1" dirty="0">
                <a:solidFill>
                  <a:srgbClr val="0000FF"/>
                </a:solidFill>
              </a:endParaRPr>
            </a:p>
          </p:txBody>
        </p:sp>
      </p:grpSp>
      <p:grpSp>
        <p:nvGrpSpPr>
          <p:cNvPr id="16" name="组合 86"/>
          <p:cNvGrpSpPr/>
          <p:nvPr/>
        </p:nvGrpSpPr>
        <p:grpSpPr>
          <a:xfrm>
            <a:off x="3419872" y="2997415"/>
            <a:ext cx="5184576" cy="1687283"/>
            <a:chOff x="3419872" y="2997415"/>
            <a:chExt cx="5184576" cy="1687283"/>
          </a:xfrm>
        </p:grpSpPr>
        <p:grpSp>
          <p:nvGrpSpPr>
            <p:cNvPr id="17" name="组合 38"/>
            <p:cNvGrpSpPr/>
            <p:nvPr/>
          </p:nvGrpSpPr>
          <p:grpSpPr>
            <a:xfrm>
              <a:off x="3419872" y="2997415"/>
              <a:ext cx="5184576" cy="956849"/>
              <a:chOff x="3347864" y="2471688"/>
              <a:chExt cx="5184576" cy="956849"/>
            </a:xfrm>
          </p:grpSpPr>
          <p:grpSp>
            <p:nvGrpSpPr>
              <p:cNvPr id="22" name="组合 15"/>
              <p:cNvGrpSpPr/>
              <p:nvPr/>
            </p:nvGrpSpPr>
            <p:grpSpPr>
              <a:xfrm>
                <a:off x="5076056" y="2480196"/>
                <a:ext cx="1478260" cy="948341"/>
                <a:chOff x="1005508" y="3870803"/>
                <a:chExt cx="1478260" cy="948341"/>
              </a:xfrm>
            </p:grpSpPr>
            <p:grpSp>
              <p:nvGrpSpPr>
                <p:cNvPr id="23" name="组合 7"/>
                <p:cNvGrpSpPr/>
                <p:nvPr/>
              </p:nvGrpSpPr>
              <p:grpSpPr>
                <a:xfrm>
                  <a:off x="1043608" y="4441304"/>
                  <a:ext cx="1440160" cy="377840"/>
                  <a:chOff x="1187624" y="2492896"/>
                  <a:chExt cx="1440160" cy="377840"/>
                </a:xfrm>
              </p:grpSpPr>
              <p:sp>
                <p:nvSpPr>
                  <p:cNvPr id="20" name="矩形 19"/>
                  <p:cNvSpPr/>
                  <p:nvPr/>
                </p:nvSpPr>
                <p:spPr bwMode="auto">
                  <a:xfrm>
                    <a:off x="1187624" y="24928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1" name="矩形 20"/>
                  <p:cNvSpPr/>
                  <p:nvPr/>
                </p:nvSpPr>
                <p:spPr bwMode="auto">
                  <a:xfrm>
                    <a:off x="1907704" y="2501404"/>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18" name="矩形 17"/>
                <p:cNvSpPr/>
                <p:nvPr/>
              </p:nvSpPr>
              <p:spPr bwMode="auto">
                <a:xfrm>
                  <a:off x="1043608" y="3870803"/>
                  <a:ext cx="1440160" cy="566309"/>
                </a:xfrm>
                <a:prstGeom prst="rect">
                  <a:avLst/>
                </a:prstGeom>
                <a:solidFill>
                  <a:srgbClr val="FFFF00"/>
                </a:solid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9" name="椭圆 18"/>
                <p:cNvSpPr/>
                <p:nvPr/>
              </p:nvSpPr>
              <p:spPr bwMode="auto">
                <a:xfrm>
                  <a:off x="1005508" y="3937372"/>
                  <a:ext cx="72008" cy="72008"/>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grpSp>
            <p:nvGrpSpPr>
              <p:cNvPr id="28" name="组合 21"/>
              <p:cNvGrpSpPr/>
              <p:nvPr/>
            </p:nvGrpSpPr>
            <p:grpSpPr>
              <a:xfrm>
                <a:off x="7054180" y="2471688"/>
                <a:ext cx="1478260" cy="952533"/>
                <a:chOff x="1005508" y="3870803"/>
                <a:chExt cx="1478260" cy="952533"/>
              </a:xfrm>
            </p:grpSpPr>
            <p:grpSp>
              <p:nvGrpSpPr>
                <p:cNvPr id="31" name="组合 7"/>
                <p:cNvGrpSpPr/>
                <p:nvPr/>
              </p:nvGrpSpPr>
              <p:grpSpPr>
                <a:xfrm>
                  <a:off x="1043608" y="4449812"/>
                  <a:ext cx="1440160" cy="373524"/>
                  <a:chOff x="1187624" y="2501404"/>
                  <a:chExt cx="1440160" cy="373524"/>
                </a:xfrm>
              </p:grpSpPr>
              <p:sp>
                <p:nvSpPr>
                  <p:cNvPr id="26" name="矩形 25"/>
                  <p:cNvSpPr/>
                  <p:nvPr/>
                </p:nvSpPr>
                <p:spPr bwMode="auto">
                  <a:xfrm>
                    <a:off x="1187624" y="25055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7" name="矩形 26"/>
                  <p:cNvSpPr/>
                  <p:nvPr/>
                </p:nvSpPr>
                <p:spPr bwMode="auto">
                  <a:xfrm>
                    <a:off x="1907704" y="2501404"/>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24" name="矩形 23"/>
                <p:cNvSpPr/>
                <p:nvPr/>
              </p:nvSpPr>
              <p:spPr bwMode="auto">
                <a:xfrm>
                  <a:off x="1043608" y="3870803"/>
                  <a:ext cx="1440160" cy="566309"/>
                </a:xfrm>
                <a:prstGeom prst="rect">
                  <a:avLst/>
                </a:prstGeom>
                <a:solidFill>
                  <a:srgbClr val="FFFF00"/>
                </a:solid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25" name="椭圆 24"/>
                <p:cNvSpPr/>
                <p:nvPr/>
              </p:nvSpPr>
              <p:spPr bwMode="auto">
                <a:xfrm>
                  <a:off x="1005508" y="3937372"/>
                  <a:ext cx="72008" cy="72008"/>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grpSp>
            <p:nvGrpSpPr>
              <p:cNvPr id="33" name="组合 27"/>
              <p:cNvGrpSpPr/>
              <p:nvPr/>
            </p:nvGrpSpPr>
            <p:grpSpPr>
              <a:xfrm>
                <a:off x="3347864" y="2483925"/>
                <a:ext cx="1440160" cy="369795"/>
                <a:chOff x="1187624" y="2479733"/>
                <a:chExt cx="1440160" cy="369795"/>
              </a:xfrm>
            </p:grpSpPr>
            <p:sp>
              <p:nvSpPr>
                <p:cNvPr id="29" name="矩形 28"/>
                <p:cNvSpPr/>
                <p:nvPr/>
              </p:nvSpPr>
              <p:spPr bwMode="auto">
                <a:xfrm>
                  <a:off x="1187624" y="24801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30" name="矩形 29"/>
                <p:cNvSpPr/>
                <p:nvPr/>
              </p:nvSpPr>
              <p:spPr bwMode="auto">
                <a:xfrm>
                  <a:off x="1907704" y="2479733"/>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cxnSp>
            <p:nvCxnSpPr>
              <p:cNvPr id="32" name="直接箭头连接符 31"/>
              <p:cNvCxnSpPr>
                <a:stCxn id="21" idx="3"/>
                <a:endCxn id="26" idx="1"/>
              </p:cNvCxnSpPr>
              <p:nvPr/>
            </p:nvCxnSpPr>
            <p:spPr bwMode="auto">
              <a:xfrm flipV="1">
                <a:off x="6554316" y="3239555"/>
                <a:ext cx="537964" cy="4316"/>
              </a:xfrm>
              <a:prstGeom prst="straightConnector1">
                <a:avLst/>
              </a:prstGeom>
              <a:noFill/>
              <a:ln w="9525" cap="flat" cmpd="sng" algn="ctr">
                <a:solidFill>
                  <a:srgbClr val="000000"/>
                </a:solidFill>
                <a:prstDash val="solid"/>
                <a:round/>
                <a:headEnd type="arrow"/>
                <a:tailEnd type="arrow"/>
              </a:ln>
              <a:effectLst/>
            </p:spPr>
          </p:cxnSp>
          <p:cxnSp>
            <p:nvCxnSpPr>
              <p:cNvPr id="34" name="曲线连接符 33"/>
              <p:cNvCxnSpPr>
                <a:stCxn id="30" idx="3"/>
                <a:endCxn id="20" idx="1"/>
              </p:cNvCxnSpPr>
              <p:nvPr/>
            </p:nvCxnSpPr>
            <p:spPr bwMode="auto">
              <a:xfrm>
                <a:off x="4788024" y="2668591"/>
                <a:ext cx="326132" cy="566772"/>
              </a:xfrm>
              <a:prstGeom prst="curvedConnector3">
                <a:avLst>
                  <a:gd name="adj1" fmla="val 50000"/>
                </a:avLst>
              </a:prstGeom>
              <a:noFill/>
              <a:ln w="9525" cap="flat" cmpd="sng" algn="ctr">
                <a:solidFill>
                  <a:srgbClr val="000000"/>
                </a:solidFill>
                <a:prstDash val="solid"/>
                <a:round/>
                <a:headEnd type="arrow"/>
                <a:tailEnd type="arrow"/>
              </a:ln>
              <a:effectLst/>
            </p:spPr>
          </p:cxnSp>
          <p:cxnSp>
            <p:nvCxnSpPr>
              <p:cNvPr id="36" name="形状 35"/>
              <p:cNvCxnSpPr>
                <a:stCxn id="27" idx="3"/>
                <a:endCxn id="29" idx="1"/>
              </p:cNvCxnSpPr>
              <p:nvPr/>
            </p:nvCxnSpPr>
            <p:spPr bwMode="auto">
              <a:xfrm flipH="1" flipV="1">
                <a:off x="3347864" y="2669054"/>
                <a:ext cx="5184576" cy="566309"/>
              </a:xfrm>
              <a:prstGeom prst="curvedConnector5">
                <a:avLst>
                  <a:gd name="adj1" fmla="val -4409"/>
                  <a:gd name="adj2" fmla="val -95768"/>
                  <a:gd name="adj3" fmla="val 104409"/>
                </a:avLst>
              </a:prstGeom>
              <a:noFill/>
              <a:ln w="9525" cap="flat" cmpd="sng" algn="ctr">
                <a:solidFill>
                  <a:srgbClr val="000000"/>
                </a:solidFill>
                <a:prstDash val="solid"/>
                <a:round/>
                <a:headEnd type="arrow"/>
                <a:tailEnd type="arrow"/>
              </a:ln>
              <a:effectLst/>
            </p:spPr>
          </p:cxnSp>
        </p:grpSp>
        <p:sp>
          <p:nvSpPr>
            <p:cNvPr id="80" name="矩形 79"/>
            <p:cNvSpPr/>
            <p:nvPr/>
          </p:nvSpPr>
          <p:spPr>
            <a:xfrm>
              <a:off x="4716016" y="4284588"/>
              <a:ext cx="2507418" cy="400110"/>
            </a:xfrm>
            <a:prstGeom prst="rect">
              <a:avLst/>
            </a:prstGeom>
          </p:spPr>
          <p:txBody>
            <a:bodyPr wrap="none">
              <a:spAutoFit/>
            </a:bodyPr>
            <a:lstStyle/>
            <a:p>
              <a:r>
                <a:rPr lang="zh-CN" altLang="en-US" sz="2000" b="1" dirty="0" smtClean="0">
                  <a:solidFill>
                    <a:srgbClr val="0000FF"/>
                  </a:solidFill>
                </a:rPr>
                <a:t>有两项链表的链表头</a:t>
              </a:r>
              <a:endParaRPr lang="zh-CN" altLang="en-US" sz="2000" b="1" dirty="0">
                <a:solidFill>
                  <a:srgbClr val="0000FF"/>
                </a:solidFill>
              </a:endParaRPr>
            </a:p>
          </p:txBody>
        </p:sp>
      </p:grpSp>
      <p:grpSp>
        <p:nvGrpSpPr>
          <p:cNvPr id="35" name="组合 87"/>
          <p:cNvGrpSpPr/>
          <p:nvPr/>
        </p:nvGrpSpPr>
        <p:grpSpPr>
          <a:xfrm>
            <a:off x="4944740" y="5013176"/>
            <a:ext cx="2355132" cy="1420459"/>
            <a:chOff x="5308896" y="5216963"/>
            <a:chExt cx="2355132" cy="1420459"/>
          </a:xfrm>
        </p:grpSpPr>
        <p:grpSp>
          <p:nvGrpSpPr>
            <p:cNvPr id="37" name="组合 78"/>
            <p:cNvGrpSpPr/>
            <p:nvPr/>
          </p:nvGrpSpPr>
          <p:grpSpPr>
            <a:xfrm>
              <a:off x="5580112" y="5216963"/>
              <a:ext cx="1622275" cy="948341"/>
              <a:chOff x="5796137" y="4653136"/>
              <a:chExt cx="1622275" cy="948341"/>
            </a:xfrm>
          </p:grpSpPr>
          <p:grpSp>
            <p:nvGrpSpPr>
              <p:cNvPr id="38" name="组合 39"/>
              <p:cNvGrpSpPr/>
              <p:nvPr/>
            </p:nvGrpSpPr>
            <p:grpSpPr>
              <a:xfrm>
                <a:off x="5940152" y="4653136"/>
                <a:ext cx="1478260" cy="948341"/>
                <a:chOff x="1005508" y="3870803"/>
                <a:chExt cx="1478260" cy="948341"/>
              </a:xfrm>
            </p:grpSpPr>
            <p:grpSp>
              <p:nvGrpSpPr>
                <p:cNvPr id="39" name="组合 7"/>
                <p:cNvGrpSpPr/>
                <p:nvPr/>
              </p:nvGrpSpPr>
              <p:grpSpPr>
                <a:xfrm>
                  <a:off x="1043608" y="4441304"/>
                  <a:ext cx="1440160" cy="377840"/>
                  <a:chOff x="1187624" y="2492896"/>
                  <a:chExt cx="1440160" cy="377840"/>
                </a:xfrm>
              </p:grpSpPr>
              <p:sp>
                <p:nvSpPr>
                  <p:cNvPr id="44" name="矩形 43"/>
                  <p:cNvSpPr/>
                  <p:nvPr/>
                </p:nvSpPr>
                <p:spPr bwMode="auto">
                  <a:xfrm>
                    <a:off x="1187624" y="2492896"/>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prev</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45" name="矩形 44"/>
                  <p:cNvSpPr/>
                  <p:nvPr/>
                </p:nvSpPr>
                <p:spPr bwMode="auto">
                  <a:xfrm>
                    <a:off x="1907704" y="2501404"/>
                    <a:ext cx="720080" cy="369332"/>
                  </a:xfrm>
                  <a:prstGeom prst="rect">
                    <a:avLst/>
                  </a:prstGeom>
                  <a:solidFill>
                    <a:srgbClr val="66FFCC"/>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1" lang="en-US" altLang="zh-CN"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next</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sp>
              <p:nvSpPr>
                <p:cNvPr id="42" name="矩形 41"/>
                <p:cNvSpPr/>
                <p:nvPr/>
              </p:nvSpPr>
              <p:spPr bwMode="auto">
                <a:xfrm>
                  <a:off x="1043608" y="3870803"/>
                  <a:ext cx="1440160" cy="566309"/>
                </a:xfrm>
                <a:prstGeom prst="rect">
                  <a:avLst/>
                </a:prstGeom>
                <a:solidFill>
                  <a:srgbClr val="FFFF00"/>
                </a:solid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43" name="椭圆 42"/>
                <p:cNvSpPr/>
                <p:nvPr/>
              </p:nvSpPr>
              <p:spPr bwMode="auto">
                <a:xfrm>
                  <a:off x="1005508" y="3937372"/>
                  <a:ext cx="72008" cy="72008"/>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grpSp>
          <p:cxnSp>
            <p:nvCxnSpPr>
              <p:cNvPr id="47" name="形状 46"/>
              <p:cNvCxnSpPr>
                <a:stCxn id="45" idx="3"/>
                <a:endCxn id="44" idx="1"/>
              </p:cNvCxnSpPr>
              <p:nvPr/>
            </p:nvCxnSpPr>
            <p:spPr bwMode="auto">
              <a:xfrm flipH="1" flipV="1">
                <a:off x="5978252" y="5408303"/>
                <a:ext cx="1440160" cy="8508"/>
              </a:xfrm>
              <a:prstGeom prst="curvedConnector5">
                <a:avLst>
                  <a:gd name="adj1" fmla="val -15873"/>
                  <a:gd name="adj2" fmla="val -3849625"/>
                  <a:gd name="adj3" fmla="val 115873"/>
                </a:avLst>
              </a:prstGeom>
              <a:noFill/>
              <a:ln w="9525" cap="flat" cmpd="sng" algn="ctr">
                <a:solidFill>
                  <a:srgbClr val="000000"/>
                </a:solidFill>
                <a:prstDash val="solid"/>
                <a:round/>
                <a:headEnd type="none" w="med" len="med"/>
                <a:tailEnd type="none" w="med" len="med"/>
              </a:ln>
              <a:effectLst/>
            </p:spPr>
          </p:cxnSp>
          <p:cxnSp>
            <p:nvCxnSpPr>
              <p:cNvPr id="65" name="形状 64"/>
              <p:cNvCxnSpPr/>
              <p:nvPr/>
            </p:nvCxnSpPr>
            <p:spPr bwMode="auto">
              <a:xfrm rot="5400000" flipH="1" flipV="1">
                <a:off x="5477373" y="5043909"/>
                <a:ext cx="792088" cy="154559"/>
              </a:xfrm>
              <a:prstGeom prst="curvedConnector3">
                <a:avLst>
                  <a:gd name="adj1" fmla="val 78860"/>
                </a:avLst>
              </a:prstGeom>
              <a:noFill/>
              <a:ln w="9525" cap="flat" cmpd="sng" algn="ctr">
                <a:solidFill>
                  <a:srgbClr val="000000"/>
                </a:solidFill>
                <a:prstDash val="solid"/>
                <a:round/>
                <a:headEnd type="none" w="med" len="med"/>
                <a:tailEnd type="arrow"/>
              </a:ln>
              <a:effectLst/>
            </p:spPr>
          </p:cxnSp>
        </p:grpSp>
        <p:sp>
          <p:nvSpPr>
            <p:cNvPr id="81" name="矩形 80"/>
            <p:cNvSpPr/>
            <p:nvPr/>
          </p:nvSpPr>
          <p:spPr>
            <a:xfrm>
              <a:off x="5308896" y="6237312"/>
              <a:ext cx="2355132" cy="400110"/>
            </a:xfrm>
            <a:prstGeom prst="rect">
              <a:avLst/>
            </a:prstGeom>
          </p:spPr>
          <p:txBody>
            <a:bodyPr wrap="none">
              <a:spAutoFit/>
            </a:bodyPr>
            <a:lstStyle/>
            <a:p>
              <a:r>
                <a:rPr lang="en-US" altLang="zh-CN" sz="2000" b="1" dirty="0" err="1" smtClean="0">
                  <a:solidFill>
                    <a:srgbClr val="0000FF"/>
                  </a:solidFill>
                </a:rPr>
                <a:t>List_entry</a:t>
              </a:r>
              <a:r>
                <a:rPr lang="zh-CN" altLang="en-US" sz="2000" b="1" dirty="0" smtClean="0">
                  <a:solidFill>
                    <a:srgbClr val="0000FF"/>
                  </a:solidFill>
                </a:rPr>
                <a:t>宏的效果</a:t>
              </a:r>
              <a:endParaRPr lang="zh-CN" altLang="en-US" sz="2000" b="1" dirty="0">
                <a:solidFill>
                  <a:srgbClr val="0000FF"/>
                </a:solidFill>
              </a:endParaRPr>
            </a:p>
          </p:txBody>
        </p:sp>
      </p:grpSp>
      <p:cxnSp>
        <p:nvCxnSpPr>
          <p:cNvPr id="84" name="直接连接符 83"/>
          <p:cNvCxnSpPr/>
          <p:nvPr/>
        </p:nvCxnSpPr>
        <p:spPr bwMode="auto">
          <a:xfrm>
            <a:off x="3131840" y="2586112"/>
            <a:ext cx="5616624" cy="0"/>
          </a:xfrm>
          <a:prstGeom prst="line">
            <a:avLst/>
          </a:prstGeom>
          <a:noFill/>
          <a:ln w="19050" cap="flat" cmpd="sng" algn="ctr">
            <a:solidFill>
              <a:schemeClr val="tx1"/>
            </a:solidFill>
            <a:prstDash val="sysDot"/>
            <a:round/>
            <a:headEnd type="none" w="med" len="med"/>
            <a:tailEnd type="none" w="med" len="med"/>
          </a:ln>
          <a:effectLst/>
        </p:spPr>
      </p:cxnSp>
      <p:cxnSp>
        <p:nvCxnSpPr>
          <p:cNvPr id="86" name="直接连接符 85"/>
          <p:cNvCxnSpPr/>
          <p:nvPr/>
        </p:nvCxnSpPr>
        <p:spPr bwMode="auto">
          <a:xfrm>
            <a:off x="3059832" y="4869160"/>
            <a:ext cx="5616624" cy="0"/>
          </a:xfrm>
          <a:prstGeom prst="line">
            <a:avLst/>
          </a:prstGeom>
          <a:noFill/>
          <a:ln w="19050" cap="flat" cmpd="sng" algn="ctr">
            <a:solidFill>
              <a:schemeClr val="tx1"/>
            </a:solidFill>
            <a:prstDash val="sysDot"/>
            <a:round/>
            <a:headEnd type="none" w="med" len="med"/>
            <a:tailEnd type="none" w="med" len="med"/>
          </a:ln>
          <a:effectLst/>
        </p:spPr>
      </p:cxnSp>
      <p:sp>
        <p:nvSpPr>
          <p:cNvPr id="90"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257396231"/>
      </p:ext>
    </p:extLst>
  </p:cSld>
  <p:clrMapOvr>
    <a:masterClrMapping/>
  </p:clrMapOvr>
  <p:transition spd="med">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E6876660-07D9-4EF5-8FA4-A2694D59A099}" type="slidenum">
              <a:rPr lang="en-US" altLang="zh-CN"/>
              <a:pPr>
                <a:defRPr/>
              </a:pPr>
              <a:t>40</a:t>
            </a:fld>
            <a:endParaRPr lang="en-US" altLang="zh-CN"/>
          </a:p>
        </p:txBody>
      </p:sp>
      <p:sp>
        <p:nvSpPr>
          <p:cNvPr id="1532930" name="Rectangle 2"/>
          <p:cNvSpPr>
            <a:spLocks noGrp="1" noChangeArrowheads="1"/>
          </p:cNvSpPr>
          <p:nvPr>
            <p:ph type="title"/>
          </p:nvPr>
        </p:nvSpPr>
        <p:spPr/>
        <p:txBody>
          <a:bodyPr/>
          <a:lstStyle/>
          <a:p>
            <a:pPr eaLnBrk="1" hangingPunct="1">
              <a:defRPr/>
            </a:pPr>
            <a:r>
              <a:rPr lang="zh-CN" altLang="en-US" dirty="0" smtClean="0"/>
              <a:t>线程分离终止</a:t>
            </a:r>
            <a:endParaRPr lang="zh-CN" altLang="en-US" dirty="0"/>
          </a:p>
        </p:txBody>
      </p:sp>
      <p:sp>
        <p:nvSpPr>
          <p:cNvPr id="1532931" name="Rectangle 3"/>
          <p:cNvSpPr>
            <a:spLocks noGrp="1" noChangeArrowheads="1"/>
          </p:cNvSpPr>
          <p:nvPr>
            <p:ph type="body" idx="1"/>
          </p:nvPr>
        </p:nvSpPr>
        <p:spPr>
          <a:xfrm>
            <a:off x="611188" y="1268413"/>
            <a:ext cx="8532812" cy="5589587"/>
          </a:xfrm>
        </p:spPr>
        <p:txBody>
          <a:bodyPr/>
          <a:lstStyle/>
          <a:p>
            <a:pPr eaLnBrk="1" hangingPunct="1">
              <a:defRPr/>
            </a:pPr>
            <a:r>
              <a:rPr lang="zh-CN" altLang="en-US" dirty="0"/>
              <a:t>函数原型</a:t>
            </a:r>
          </a:p>
          <a:p>
            <a:pPr lvl="1" eaLnBrk="1" hangingPunct="1">
              <a:defRPr/>
            </a:pPr>
            <a:r>
              <a:rPr lang="en-US" altLang="zh-CN" dirty="0" err="1"/>
              <a:t>int</a:t>
            </a:r>
            <a:r>
              <a:rPr lang="en-US" altLang="zh-CN" dirty="0"/>
              <a:t> </a:t>
            </a:r>
            <a:r>
              <a:rPr lang="en-US" altLang="zh-CN" dirty="0" err="1">
                <a:solidFill>
                  <a:srgbClr val="FF0000"/>
                </a:solidFill>
              </a:rPr>
              <a:t>pthread_detach</a:t>
            </a:r>
            <a:r>
              <a:rPr lang="en-US" altLang="zh-CN" dirty="0"/>
              <a:t>(</a:t>
            </a:r>
            <a:r>
              <a:rPr lang="en-US" altLang="zh-CN" dirty="0" err="1"/>
              <a:t>pthread_t</a:t>
            </a:r>
            <a:r>
              <a:rPr lang="en-US" altLang="zh-CN" dirty="0"/>
              <a:t> thread) </a:t>
            </a:r>
          </a:p>
          <a:p>
            <a:pPr eaLnBrk="1" hangingPunct="1">
              <a:defRPr/>
            </a:pPr>
            <a:r>
              <a:rPr lang="zh-CN" altLang="en-US" dirty="0"/>
              <a:t>功能</a:t>
            </a:r>
          </a:p>
          <a:p>
            <a:pPr lvl="1" eaLnBrk="1" hangingPunct="1">
              <a:defRPr/>
            </a:pPr>
            <a:r>
              <a:rPr lang="zh-CN" altLang="en-US" dirty="0"/>
              <a:t>执行该函数后线程处于</a:t>
            </a:r>
            <a:r>
              <a:rPr lang="en-US" altLang="zh-CN" dirty="0"/>
              <a:t>DETACHED</a:t>
            </a:r>
            <a:r>
              <a:rPr lang="zh-CN" altLang="en-US" dirty="0"/>
              <a:t>状态</a:t>
            </a:r>
          </a:p>
          <a:p>
            <a:pPr lvl="1" eaLnBrk="1" hangingPunct="1">
              <a:defRPr/>
            </a:pPr>
            <a:r>
              <a:rPr lang="zh-CN" altLang="en-US" dirty="0"/>
              <a:t>处于该状态的</a:t>
            </a:r>
            <a:r>
              <a:rPr lang="zh-CN" altLang="en-US" dirty="0" smtClean="0"/>
              <a:t>线程结束</a:t>
            </a:r>
            <a:r>
              <a:rPr lang="zh-CN" altLang="en-US" dirty="0"/>
              <a:t>后自动释放内存资源</a:t>
            </a:r>
            <a:r>
              <a:rPr lang="zh-CN" altLang="en-US" dirty="0" smtClean="0"/>
              <a:t>，不能</a:t>
            </a:r>
            <a:r>
              <a:rPr lang="zh-CN" altLang="en-US" dirty="0"/>
              <a:t>被</a:t>
            </a:r>
            <a:r>
              <a:rPr lang="en-US" altLang="zh-CN" dirty="0" err="1"/>
              <a:t>pthread_join</a:t>
            </a:r>
            <a:r>
              <a:rPr lang="en-US" altLang="zh-CN" dirty="0"/>
              <a:t>()</a:t>
            </a:r>
            <a:r>
              <a:rPr lang="zh-CN" altLang="en-US" dirty="0" smtClean="0"/>
              <a:t>同步</a:t>
            </a:r>
            <a:endParaRPr lang="en-US" altLang="zh-CN" dirty="0" smtClean="0"/>
          </a:p>
          <a:p>
            <a:pPr eaLnBrk="1" hangingPunct="1">
              <a:lnSpc>
                <a:spcPct val="80000"/>
              </a:lnSpc>
              <a:defRPr/>
            </a:pPr>
            <a:r>
              <a:rPr lang="zh-CN" altLang="en-US" dirty="0" smtClean="0"/>
              <a:t>说明</a:t>
            </a:r>
            <a:endParaRPr lang="en-US" altLang="zh-CN" dirty="0" smtClean="0"/>
          </a:p>
          <a:p>
            <a:pPr lvl="1" eaLnBrk="1" hangingPunct="1">
              <a:defRPr/>
            </a:pPr>
            <a:r>
              <a:rPr lang="zh-CN" altLang="en-US" dirty="0" smtClean="0"/>
              <a:t>当线程被分离时，不能用</a:t>
            </a:r>
            <a:r>
              <a:rPr lang="en-US" altLang="zh-CN" dirty="0" err="1" smtClean="0"/>
              <a:t>pthread_join</a:t>
            </a:r>
            <a:r>
              <a:rPr lang="en-US" altLang="zh-CN" dirty="0" smtClean="0"/>
              <a:t>()</a:t>
            </a:r>
            <a:r>
              <a:rPr lang="zh-CN" altLang="en-US" dirty="0" smtClean="0"/>
              <a:t>等待其终止状态</a:t>
            </a:r>
          </a:p>
          <a:p>
            <a:pPr lvl="1" eaLnBrk="1" hangingPunct="1">
              <a:defRPr/>
            </a:pPr>
            <a:r>
              <a:rPr lang="zh-CN" altLang="en-US" dirty="0" smtClean="0"/>
              <a:t>为避免内存泄漏，线程终止要么处于分离状态，要么处于同步状态</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547473828"/>
      </p:ext>
    </p:extLst>
  </p:cSld>
  <p:clrMapOvr>
    <a:masterClrMapping/>
  </p:clrMapOvr>
  <p:transition spd="med">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75B144C0-8F93-4DC3-9742-70E88CB2AC09}" type="slidenum">
              <a:rPr lang="en-US" altLang="zh-CN"/>
              <a:pPr>
                <a:defRPr/>
              </a:pPr>
              <a:t>41</a:t>
            </a:fld>
            <a:endParaRPr lang="en-US" altLang="zh-CN"/>
          </a:p>
        </p:txBody>
      </p:sp>
      <p:sp>
        <p:nvSpPr>
          <p:cNvPr id="1590274" name="Rectangle 2"/>
          <p:cNvSpPr>
            <a:spLocks noGrp="1" noChangeArrowheads="1"/>
          </p:cNvSpPr>
          <p:nvPr>
            <p:ph type="title"/>
          </p:nvPr>
        </p:nvSpPr>
        <p:spPr/>
        <p:txBody>
          <a:bodyPr/>
          <a:lstStyle/>
          <a:p>
            <a:pPr eaLnBrk="1" hangingPunct="1">
              <a:defRPr/>
            </a:pPr>
            <a:r>
              <a:rPr lang="zh-CN" altLang="en-US" dirty="0" smtClean="0"/>
              <a:t>线程分离终止示例</a:t>
            </a:r>
            <a:endParaRPr lang="zh-CN" altLang="en-US" dirty="0"/>
          </a:p>
        </p:txBody>
      </p:sp>
      <p:pic>
        <p:nvPicPr>
          <p:cNvPr id="101381" name="Picture 4"/>
          <p:cNvPicPr>
            <a:picLocks noChangeAspect="1" noChangeArrowheads="1"/>
          </p:cNvPicPr>
          <p:nvPr/>
        </p:nvPicPr>
        <p:blipFill>
          <a:blip r:embed="rId2" cstate="print"/>
          <a:srcRect/>
          <a:stretch>
            <a:fillRect/>
          </a:stretch>
        </p:blipFill>
        <p:spPr bwMode="auto">
          <a:xfrm>
            <a:off x="1692275" y="1268413"/>
            <a:ext cx="5561013" cy="5589587"/>
          </a:xfrm>
          <a:prstGeom prst="rect">
            <a:avLst/>
          </a:prstGeom>
          <a:noFill/>
          <a:ln w="9525">
            <a:noFill/>
            <a:miter lim="800000"/>
            <a:headEnd/>
            <a:tailEnd/>
          </a:ln>
        </p:spPr>
      </p:pic>
      <p:sp>
        <p:nvSpPr>
          <p:cNvPr id="1590277" name="Oval 5"/>
          <p:cNvSpPr>
            <a:spLocks noChangeArrowheads="1"/>
          </p:cNvSpPr>
          <p:nvPr/>
        </p:nvSpPr>
        <p:spPr bwMode="auto">
          <a:xfrm>
            <a:off x="1690688" y="5157788"/>
            <a:ext cx="3673475" cy="215900"/>
          </a:xfrm>
          <a:prstGeom prst="ellipse">
            <a:avLst/>
          </a:prstGeom>
          <a:noFill/>
          <a:ln w="28575">
            <a:solidFill>
              <a:srgbClr val="FF0000"/>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836437284"/>
      </p:ext>
    </p:extLst>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1FCA345-D994-4F0B-8C60-7955255AB80F}" type="slidenum">
              <a:rPr lang="en-US" altLang="zh-CN"/>
              <a:pPr>
                <a:defRPr/>
              </a:pPr>
              <a:t>42</a:t>
            </a:fld>
            <a:endParaRPr lang="en-US" altLang="zh-CN"/>
          </a:p>
        </p:txBody>
      </p:sp>
      <p:sp>
        <p:nvSpPr>
          <p:cNvPr id="1537026" name="Rectangle 2"/>
          <p:cNvSpPr>
            <a:spLocks noGrp="1" noChangeArrowheads="1"/>
          </p:cNvSpPr>
          <p:nvPr>
            <p:ph type="title"/>
          </p:nvPr>
        </p:nvSpPr>
        <p:spPr/>
        <p:txBody>
          <a:bodyPr/>
          <a:lstStyle/>
          <a:p>
            <a:pPr eaLnBrk="1" hangingPunct="1">
              <a:defRPr/>
            </a:pPr>
            <a:r>
              <a:rPr lang="zh-CN" altLang="en-US"/>
              <a:t>线程通信</a:t>
            </a:r>
          </a:p>
        </p:txBody>
      </p:sp>
      <p:sp>
        <p:nvSpPr>
          <p:cNvPr id="1537027" name="Rectangle 3"/>
          <p:cNvSpPr>
            <a:spLocks noGrp="1" noChangeArrowheads="1"/>
          </p:cNvSpPr>
          <p:nvPr>
            <p:ph type="body" idx="1"/>
          </p:nvPr>
        </p:nvSpPr>
        <p:spPr/>
        <p:txBody>
          <a:bodyPr/>
          <a:lstStyle/>
          <a:p>
            <a:pPr eaLnBrk="1" hangingPunct="1">
              <a:defRPr/>
            </a:pPr>
            <a:r>
              <a:rPr lang="zh-CN" altLang="en-US" dirty="0"/>
              <a:t>互斥</a:t>
            </a:r>
            <a:r>
              <a:rPr lang="zh-CN" altLang="en-US" dirty="0" smtClean="0"/>
              <a:t>锁</a:t>
            </a:r>
            <a:endParaRPr lang="zh-CN" altLang="en-US" dirty="0"/>
          </a:p>
          <a:p>
            <a:pPr eaLnBrk="1" hangingPunct="1">
              <a:defRPr/>
            </a:pPr>
            <a:r>
              <a:rPr lang="zh-CN" altLang="en-US" dirty="0" smtClean="0"/>
              <a:t>条件</a:t>
            </a:r>
            <a:r>
              <a:rPr lang="zh-CN" altLang="en-US" dirty="0"/>
              <a:t>变量</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237815374"/>
      </p:ext>
    </p:extLst>
  </p:cSld>
  <p:clrMapOvr>
    <a:masterClrMapping/>
  </p:clrMapOvr>
  <p:transition spd="med">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20CEF31-F9D2-4CA1-B183-D2D16C1D7E76}" type="slidenum">
              <a:rPr lang="en-US" altLang="zh-CN"/>
              <a:pPr>
                <a:defRPr/>
              </a:pPr>
              <a:t>43</a:t>
            </a:fld>
            <a:endParaRPr lang="en-US" altLang="zh-CN"/>
          </a:p>
        </p:txBody>
      </p:sp>
      <p:sp>
        <p:nvSpPr>
          <p:cNvPr id="1596418" name="Rectangle 2"/>
          <p:cNvSpPr>
            <a:spLocks noGrp="1" noChangeArrowheads="1"/>
          </p:cNvSpPr>
          <p:nvPr>
            <p:ph type="title"/>
          </p:nvPr>
        </p:nvSpPr>
        <p:spPr/>
        <p:txBody>
          <a:bodyPr/>
          <a:lstStyle/>
          <a:p>
            <a:pPr eaLnBrk="1" hangingPunct="1">
              <a:defRPr/>
            </a:pPr>
            <a:r>
              <a:rPr lang="en-US" altLang="zh-CN" dirty="0" smtClean="0"/>
              <a:t>Linux</a:t>
            </a:r>
            <a:r>
              <a:rPr lang="zh-CN" altLang="en-US" dirty="0" smtClean="0"/>
              <a:t>线程</a:t>
            </a:r>
            <a:r>
              <a:rPr lang="zh-CN" altLang="en-US" dirty="0"/>
              <a:t>的互斥机制</a:t>
            </a:r>
          </a:p>
        </p:txBody>
      </p:sp>
      <p:sp>
        <p:nvSpPr>
          <p:cNvPr id="1596419" name="Rectangle 3"/>
          <p:cNvSpPr>
            <a:spLocks noGrp="1" noChangeArrowheads="1"/>
          </p:cNvSpPr>
          <p:nvPr>
            <p:ph type="body" idx="1"/>
          </p:nvPr>
        </p:nvSpPr>
        <p:spPr/>
        <p:txBody>
          <a:bodyPr/>
          <a:lstStyle/>
          <a:p>
            <a:pPr eaLnBrk="1" hangingPunct="1">
              <a:defRPr/>
            </a:pPr>
            <a:r>
              <a:rPr lang="en-US" altLang="zh-CN" dirty="0" err="1" smtClean="0"/>
              <a:t>mutex</a:t>
            </a:r>
            <a:r>
              <a:rPr lang="zh-CN" altLang="en-US" dirty="0" smtClean="0"/>
              <a:t>功能</a:t>
            </a:r>
            <a:endParaRPr lang="en-US" altLang="zh-CN" dirty="0" smtClean="0"/>
          </a:p>
          <a:p>
            <a:pPr lvl="1" eaLnBrk="1" hangingPunct="1">
              <a:defRPr/>
            </a:pPr>
            <a:r>
              <a:rPr lang="zh-CN" altLang="en-US" dirty="0" smtClean="0"/>
              <a:t>阻止资源竞争</a:t>
            </a:r>
            <a:endParaRPr lang="en-US" altLang="zh-CN" dirty="0" smtClean="0"/>
          </a:p>
          <a:p>
            <a:pPr lvl="1" eaLnBrk="1" hangingPunct="1">
              <a:defRPr/>
            </a:pPr>
            <a:r>
              <a:rPr lang="zh-CN" altLang="en-US" dirty="0" smtClean="0"/>
              <a:t>保护共享数据</a:t>
            </a:r>
          </a:p>
          <a:p>
            <a:pPr lvl="1" eaLnBrk="1" hangingPunct="1">
              <a:defRPr/>
            </a:pPr>
            <a:r>
              <a:rPr lang="zh-CN" altLang="en-US" dirty="0" smtClean="0"/>
              <a:t>实现线程同步</a:t>
            </a:r>
            <a:endParaRPr lang="zh-CN" altLang="en-US" dirty="0"/>
          </a:p>
          <a:p>
            <a:pPr eaLnBrk="1" hangingPunct="1">
              <a:defRPr/>
            </a:pPr>
            <a:r>
              <a:rPr lang="en-US" altLang="zh-CN" dirty="0" err="1" smtClean="0"/>
              <a:t>mutex</a:t>
            </a:r>
            <a:r>
              <a:rPr lang="zh-CN" altLang="en-US" dirty="0" smtClean="0"/>
              <a:t>基本特点</a:t>
            </a:r>
            <a:endParaRPr lang="zh-CN" altLang="en-US" dirty="0"/>
          </a:p>
          <a:p>
            <a:pPr lvl="1" eaLnBrk="1" hangingPunct="1">
              <a:defRPr/>
            </a:pPr>
            <a:r>
              <a:rPr lang="zh-CN" altLang="en-US" dirty="0" smtClean="0"/>
              <a:t>在任一时刻，只有一个线程可获得</a:t>
            </a:r>
            <a:r>
              <a:rPr lang="en-US" altLang="zh-CN" dirty="0" err="1" smtClean="0"/>
              <a:t>mutex</a:t>
            </a:r>
            <a:endParaRPr lang="en-US" altLang="zh-CN" dirty="0" smtClean="0"/>
          </a:p>
          <a:p>
            <a:pPr lvl="1" eaLnBrk="1" hangingPunct="1">
              <a:defRPr/>
            </a:pPr>
            <a:r>
              <a:rPr lang="zh-CN" altLang="en-US" dirty="0" smtClean="0"/>
              <a:t>其他线程需等待，直到拥有</a:t>
            </a:r>
            <a:r>
              <a:rPr lang="en-US" altLang="zh-CN" dirty="0" err="1" smtClean="0"/>
              <a:t>mutex</a:t>
            </a:r>
            <a:r>
              <a:rPr lang="zh-CN" altLang="en-US" dirty="0" smtClean="0"/>
              <a:t>的线程放弃</a:t>
            </a:r>
            <a:endParaRPr lang="en-US" altLang="zh-CN"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684472886"/>
      </p:ext>
    </p:extLst>
  </p:cSld>
  <p:clrMapOvr>
    <a:masterClrMapping/>
  </p:clrMapOvr>
  <p:transition spd="med">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3722F33D-F87C-461A-A261-678AADABAC32}" type="slidenum">
              <a:rPr lang="en-US" altLang="zh-CN"/>
              <a:pPr>
                <a:defRPr/>
              </a:pPr>
              <a:t>44</a:t>
            </a:fld>
            <a:endParaRPr lang="en-US" altLang="zh-CN"/>
          </a:p>
        </p:txBody>
      </p:sp>
      <p:sp>
        <p:nvSpPr>
          <p:cNvPr id="1597442" name="Rectangle 2"/>
          <p:cNvSpPr>
            <a:spLocks noGrp="1" noChangeArrowheads="1"/>
          </p:cNvSpPr>
          <p:nvPr>
            <p:ph type="title"/>
          </p:nvPr>
        </p:nvSpPr>
        <p:spPr/>
        <p:txBody>
          <a:bodyPr/>
          <a:lstStyle/>
          <a:p>
            <a:pPr eaLnBrk="1" hangingPunct="1">
              <a:defRPr/>
            </a:pPr>
            <a:r>
              <a:rPr lang="en-US" altLang="zh-CN" dirty="0" err="1"/>
              <a:t>mutex</a:t>
            </a:r>
            <a:r>
              <a:rPr lang="zh-CN" altLang="en-US" dirty="0" smtClean="0"/>
              <a:t>的一般使用</a:t>
            </a:r>
            <a:r>
              <a:rPr lang="zh-CN" altLang="en-US" dirty="0"/>
              <a:t>步骤</a:t>
            </a:r>
          </a:p>
        </p:txBody>
      </p:sp>
      <p:sp>
        <p:nvSpPr>
          <p:cNvPr id="1597443" name="Rectangle 3"/>
          <p:cNvSpPr>
            <a:spLocks noGrp="1" noChangeArrowheads="1"/>
          </p:cNvSpPr>
          <p:nvPr>
            <p:ph type="body" idx="1"/>
          </p:nvPr>
        </p:nvSpPr>
        <p:spPr/>
        <p:txBody>
          <a:bodyPr/>
          <a:lstStyle/>
          <a:p>
            <a:pPr eaLnBrk="1" hangingPunct="1">
              <a:defRPr/>
            </a:pPr>
            <a:r>
              <a:rPr lang="zh-CN" altLang="en-US" dirty="0" smtClean="0"/>
              <a:t>创建</a:t>
            </a:r>
            <a:r>
              <a:rPr lang="en-US" altLang="zh-CN" dirty="0" smtClean="0"/>
              <a:t>/</a:t>
            </a:r>
            <a:r>
              <a:rPr lang="zh-CN" altLang="en-US" dirty="0" smtClean="0"/>
              <a:t>初始化</a:t>
            </a:r>
            <a:r>
              <a:rPr lang="en-US" altLang="zh-CN" dirty="0" err="1"/>
              <a:t>mutex</a:t>
            </a:r>
            <a:r>
              <a:rPr lang="en-US" altLang="zh-CN" dirty="0"/>
              <a:t>  </a:t>
            </a:r>
          </a:p>
          <a:p>
            <a:pPr eaLnBrk="1" hangingPunct="1">
              <a:defRPr/>
            </a:pPr>
            <a:r>
              <a:rPr lang="zh-CN" altLang="en-US" dirty="0" smtClean="0"/>
              <a:t>使用</a:t>
            </a:r>
            <a:r>
              <a:rPr lang="en-US" altLang="zh-CN" dirty="0" err="1" smtClean="0"/>
              <a:t>mutex</a:t>
            </a:r>
            <a:endParaRPr lang="en-US" altLang="zh-CN" dirty="0" smtClean="0"/>
          </a:p>
          <a:p>
            <a:pPr lvl="1" eaLnBrk="1" hangingPunct="1">
              <a:defRPr/>
            </a:pPr>
            <a:r>
              <a:rPr lang="zh-CN" altLang="en-US" dirty="0" smtClean="0"/>
              <a:t>各线程</a:t>
            </a:r>
            <a:r>
              <a:rPr lang="zh-CN" altLang="en-US" dirty="0" smtClean="0">
                <a:solidFill>
                  <a:srgbClr val="FF0000"/>
                </a:solidFill>
              </a:rPr>
              <a:t>尝试获取</a:t>
            </a:r>
            <a:r>
              <a:rPr lang="en-US" altLang="zh-CN" dirty="0" err="1" smtClean="0"/>
              <a:t>mutex</a:t>
            </a:r>
            <a:endParaRPr lang="en-US" altLang="zh-CN" dirty="0"/>
          </a:p>
          <a:p>
            <a:pPr lvl="2" eaLnBrk="1" hangingPunct="1">
              <a:defRPr/>
            </a:pPr>
            <a:r>
              <a:rPr lang="zh-CN" altLang="en-US" dirty="0" smtClean="0"/>
              <a:t>但任一时刻</a:t>
            </a:r>
            <a:r>
              <a:rPr lang="zh-CN" altLang="en-US" dirty="0" smtClean="0">
                <a:solidFill>
                  <a:srgbClr val="FF0000"/>
                </a:solidFill>
              </a:rPr>
              <a:t>仅</a:t>
            </a:r>
            <a:r>
              <a:rPr lang="zh-CN" altLang="en-US" dirty="0">
                <a:solidFill>
                  <a:srgbClr val="FF0000"/>
                </a:solidFill>
              </a:rPr>
              <a:t>有一个线程</a:t>
            </a:r>
            <a:r>
              <a:rPr lang="zh-CN" altLang="en-US" dirty="0"/>
              <a:t>能够获取</a:t>
            </a:r>
            <a:r>
              <a:rPr lang="en-US" altLang="zh-CN" dirty="0" err="1"/>
              <a:t>mutex</a:t>
            </a:r>
            <a:r>
              <a:rPr lang="zh-CN" altLang="en-US" dirty="0"/>
              <a:t>并拥有它 </a:t>
            </a:r>
          </a:p>
          <a:p>
            <a:pPr lvl="1" eaLnBrk="1" hangingPunct="1">
              <a:defRPr/>
            </a:pPr>
            <a:r>
              <a:rPr lang="zh-CN" altLang="en-US" dirty="0" smtClean="0"/>
              <a:t>拥有</a:t>
            </a:r>
            <a:r>
              <a:rPr lang="en-US" altLang="zh-CN" dirty="0" err="1" smtClean="0"/>
              <a:t>mutex</a:t>
            </a:r>
            <a:r>
              <a:rPr lang="zh-CN" altLang="en-US" dirty="0"/>
              <a:t>的线程</a:t>
            </a:r>
            <a:r>
              <a:rPr lang="zh-CN" altLang="en-US" dirty="0" smtClean="0"/>
              <a:t>执行需访问临界资源的特定处理例程</a:t>
            </a:r>
            <a:endParaRPr lang="zh-CN" altLang="en-US" dirty="0"/>
          </a:p>
          <a:p>
            <a:pPr lvl="1" eaLnBrk="1" hangingPunct="1">
              <a:defRPr/>
            </a:pPr>
            <a:r>
              <a:rPr lang="zh-CN" altLang="en-US" dirty="0" smtClean="0"/>
              <a:t>拥有线程</a:t>
            </a:r>
            <a:r>
              <a:rPr lang="zh-CN" altLang="en-US" dirty="0"/>
              <a:t>释放</a:t>
            </a:r>
            <a:r>
              <a:rPr lang="en-US" altLang="zh-CN" dirty="0" err="1"/>
              <a:t>mutex</a:t>
            </a:r>
            <a:r>
              <a:rPr lang="en-US" altLang="zh-CN" dirty="0"/>
              <a:t>  </a:t>
            </a:r>
          </a:p>
          <a:p>
            <a:pPr lvl="1" eaLnBrk="1" hangingPunct="1">
              <a:defRPr/>
            </a:pPr>
            <a:r>
              <a:rPr lang="zh-CN" altLang="en-US" dirty="0" smtClean="0"/>
              <a:t>其他线程尝试获取</a:t>
            </a:r>
            <a:r>
              <a:rPr lang="en-US" altLang="zh-CN" dirty="0" err="1" smtClean="0"/>
              <a:t>mutex</a:t>
            </a:r>
            <a:endParaRPr lang="en-US" altLang="zh-CN" dirty="0" smtClean="0"/>
          </a:p>
          <a:p>
            <a:pPr lvl="1" eaLnBrk="1" hangingPunct="1">
              <a:defRPr/>
            </a:pPr>
            <a:r>
              <a:rPr lang="zh-CN" altLang="en-US" dirty="0" smtClean="0"/>
              <a:t>重复</a:t>
            </a:r>
            <a:r>
              <a:rPr lang="zh-CN" altLang="en-US" dirty="0"/>
              <a:t>上述步骤 </a:t>
            </a:r>
          </a:p>
          <a:p>
            <a:pPr eaLnBrk="1" hangingPunct="1">
              <a:defRPr/>
            </a:pPr>
            <a:r>
              <a:rPr lang="zh-CN" altLang="en-US" dirty="0" smtClean="0"/>
              <a:t>销毁 </a:t>
            </a:r>
            <a:r>
              <a:rPr lang="en-US" altLang="zh-CN" dirty="0" err="1" smtClean="0"/>
              <a:t>mutex</a:t>
            </a:r>
            <a:endParaRPr lang="zh-CN" altLang="en-US" dirty="0"/>
          </a:p>
          <a:p>
            <a:pPr eaLnBrk="1" hangingPunct="1">
              <a:defRPr/>
            </a:pP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013381670"/>
      </p:ext>
    </p:extLst>
  </p:cSld>
  <p:clrMapOvr>
    <a:masterClrMapping/>
  </p:clrMapOvr>
  <p:transition spd="med">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 </a:t>
            </a:r>
            <a:r>
              <a:rPr lang="en-US" altLang="zh-CN" dirty="0" err="1" smtClean="0"/>
              <a:t>mutex</a:t>
            </a:r>
            <a:endParaRPr lang="zh-CN" altLang="en-US" dirty="0"/>
          </a:p>
        </p:txBody>
      </p:sp>
      <p:sp>
        <p:nvSpPr>
          <p:cNvPr id="3" name="内容占位符 2"/>
          <p:cNvSpPr>
            <a:spLocks noGrp="1"/>
          </p:cNvSpPr>
          <p:nvPr>
            <p:ph idx="1"/>
          </p:nvPr>
        </p:nvSpPr>
        <p:spPr/>
        <p:txBody>
          <a:bodyPr/>
          <a:lstStyle/>
          <a:p>
            <a:r>
              <a:rPr lang="en-US" altLang="zh-CN" dirty="0" err="1"/>
              <a:t>std</a:t>
            </a:r>
            <a:r>
              <a:rPr lang="en-US" altLang="zh-CN" dirty="0"/>
              <a:t>::</a:t>
            </a:r>
            <a:r>
              <a:rPr lang="en-US" altLang="zh-CN" dirty="0" err="1"/>
              <a:t>mutex</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45</a:t>
            </a:fld>
            <a:endParaRPr lang="en-US" altLang="zh-CN"/>
          </a:p>
        </p:txBody>
      </p:sp>
      <p:pic>
        <p:nvPicPr>
          <p:cNvPr id="5" name="图片 4"/>
          <p:cNvPicPr>
            <a:picLocks noChangeAspect="1"/>
          </p:cNvPicPr>
          <p:nvPr/>
        </p:nvPicPr>
        <p:blipFill>
          <a:blip r:embed="rId2"/>
          <a:stretch>
            <a:fillRect/>
          </a:stretch>
        </p:blipFill>
        <p:spPr>
          <a:xfrm>
            <a:off x="971599" y="2132856"/>
            <a:ext cx="2762250" cy="2571750"/>
          </a:xfrm>
          <a:prstGeom prst="rect">
            <a:avLst/>
          </a:prstGeom>
        </p:spPr>
      </p:pic>
      <p:pic>
        <p:nvPicPr>
          <p:cNvPr id="6" name="图片 5"/>
          <p:cNvPicPr>
            <a:picLocks noChangeAspect="1"/>
          </p:cNvPicPr>
          <p:nvPr/>
        </p:nvPicPr>
        <p:blipFill>
          <a:blip r:embed="rId3"/>
          <a:stretch>
            <a:fillRect/>
          </a:stretch>
        </p:blipFill>
        <p:spPr>
          <a:xfrm>
            <a:off x="4499992" y="2132856"/>
            <a:ext cx="4238625" cy="3800475"/>
          </a:xfrm>
          <a:prstGeom prst="rect">
            <a:avLst/>
          </a:prstGeom>
        </p:spPr>
      </p:pic>
      <p:pic>
        <p:nvPicPr>
          <p:cNvPr id="7" name="图片 6"/>
          <p:cNvPicPr>
            <a:picLocks noChangeAspect="1"/>
          </p:cNvPicPr>
          <p:nvPr/>
        </p:nvPicPr>
        <p:blipFill>
          <a:blip r:embed="rId4"/>
          <a:stretch>
            <a:fillRect/>
          </a:stretch>
        </p:blipFill>
        <p:spPr>
          <a:xfrm>
            <a:off x="809674" y="2115522"/>
            <a:ext cx="3086100" cy="2686050"/>
          </a:xfrm>
          <a:prstGeom prst="rect">
            <a:avLst/>
          </a:prstGeom>
        </p:spPr>
      </p:pic>
    </p:spTree>
    <p:extLst>
      <p:ext uri="{BB962C8B-B14F-4D97-AF65-F5344CB8AC3E}">
        <p14:creationId xmlns:p14="http://schemas.microsoft.com/office/powerpoint/2010/main" val="1005901911"/>
      </p:ext>
    </p:extLst>
  </p:cSld>
  <p:clrMapOvr>
    <a:masterClrMapping/>
  </p:clrMapOvr>
  <p:transition spd="med">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0CBDB8F-304A-4F10-832A-CA940663E608}" type="slidenum">
              <a:rPr lang="en-US" altLang="zh-CN"/>
              <a:pPr>
                <a:defRPr/>
              </a:pPr>
              <a:t>46</a:t>
            </a:fld>
            <a:endParaRPr lang="en-US" altLang="zh-CN"/>
          </a:p>
        </p:txBody>
      </p:sp>
      <p:sp>
        <p:nvSpPr>
          <p:cNvPr id="1538050" name="Rectangle 2"/>
          <p:cNvSpPr>
            <a:spLocks noGrp="1" noChangeArrowheads="1"/>
          </p:cNvSpPr>
          <p:nvPr>
            <p:ph type="title"/>
          </p:nvPr>
        </p:nvSpPr>
        <p:spPr/>
        <p:txBody>
          <a:bodyPr/>
          <a:lstStyle/>
          <a:p>
            <a:pPr eaLnBrk="1" hangingPunct="1">
              <a:defRPr/>
            </a:pPr>
            <a:r>
              <a:rPr lang="zh-CN" altLang="en-US"/>
              <a:t>互斥锁创建</a:t>
            </a:r>
          </a:p>
        </p:txBody>
      </p:sp>
      <p:sp>
        <p:nvSpPr>
          <p:cNvPr id="1538051" name="Rectangle 3"/>
          <p:cNvSpPr>
            <a:spLocks noGrp="1" noChangeArrowheads="1"/>
          </p:cNvSpPr>
          <p:nvPr>
            <p:ph type="body" idx="1"/>
          </p:nvPr>
        </p:nvSpPr>
        <p:spPr>
          <a:xfrm>
            <a:off x="611188" y="1230313"/>
            <a:ext cx="8532812" cy="5761037"/>
          </a:xfrm>
        </p:spPr>
        <p:txBody>
          <a:bodyPr/>
          <a:lstStyle/>
          <a:p>
            <a:pPr eaLnBrk="1" hangingPunct="1">
              <a:spcBef>
                <a:spcPts val="300"/>
              </a:spcBef>
              <a:defRPr/>
            </a:pPr>
            <a:r>
              <a:rPr lang="zh-CN" altLang="en-US" dirty="0" smtClean="0"/>
              <a:t>声明</a:t>
            </a:r>
            <a:r>
              <a:rPr lang="en-US" altLang="zh-CN" dirty="0" err="1" smtClean="0"/>
              <a:t>mutex</a:t>
            </a:r>
            <a:r>
              <a:rPr lang="zh-CN" altLang="en-US" dirty="0" smtClean="0"/>
              <a:t>变量：</a:t>
            </a:r>
            <a:r>
              <a:rPr lang="en-US" altLang="zh-CN" dirty="0" err="1" smtClean="0">
                <a:solidFill>
                  <a:srgbClr val="FF0000"/>
                </a:solidFill>
              </a:rPr>
              <a:t>pthread_mutex_t</a:t>
            </a:r>
            <a:r>
              <a:rPr lang="zh-CN" altLang="en-US" dirty="0" smtClean="0"/>
              <a:t>类型</a:t>
            </a:r>
            <a:endParaRPr lang="zh-CN" altLang="en-US" dirty="0"/>
          </a:p>
          <a:p>
            <a:pPr eaLnBrk="1" hangingPunct="1">
              <a:spcBef>
                <a:spcPts val="300"/>
              </a:spcBef>
              <a:defRPr/>
            </a:pPr>
            <a:r>
              <a:rPr lang="zh-CN" altLang="en-US" dirty="0"/>
              <a:t>在使用前必须已经</a:t>
            </a:r>
            <a:r>
              <a:rPr lang="zh-CN" altLang="en-US" dirty="0" smtClean="0"/>
              <a:t>初始化（两种方式）</a:t>
            </a:r>
            <a:endParaRPr lang="zh-CN" altLang="en-US" dirty="0"/>
          </a:p>
          <a:p>
            <a:pPr lvl="1" eaLnBrk="1" hangingPunct="1">
              <a:spcBef>
                <a:spcPts val="300"/>
              </a:spcBef>
              <a:defRPr/>
            </a:pPr>
            <a:r>
              <a:rPr lang="zh-CN" altLang="en-US" dirty="0"/>
              <a:t>静态方式</a:t>
            </a:r>
          </a:p>
          <a:p>
            <a:pPr lvl="2" eaLnBrk="1" hangingPunct="1">
              <a:spcBef>
                <a:spcPts val="300"/>
              </a:spcBef>
              <a:defRPr/>
            </a:pPr>
            <a:r>
              <a:rPr lang="en-US" altLang="zh-CN" dirty="0" err="1"/>
              <a:t>pthread_mutex_t</a:t>
            </a:r>
            <a:r>
              <a:rPr lang="en-US" altLang="zh-CN" dirty="0"/>
              <a:t>  </a:t>
            </a:r>
            <a:r>
              <a:rPr lang="en-US" altLang="zh-CN" dirty="0" err="1"/>
              <a:t>mutex</a:t>
            </a:r>
            <a:r>
              <a:rPr lang="en-US" altLang="zh-CN" dirty="0"/>
              <a:t>=</a:t>
            </a:r>
            <a:r>
              <a:rPr lang="en-US" altLang="zh-CN" dirty="0">
                <a:solidFill>
                  <a:srgbClr val="FF0000"/>
                </a:solidFill>
              </a:rPr>
              <a:t>PTHREAD_MUTEX_INITIALIZER</a:t>
            </a:r>
          </a:p>
          <a:p>
            <a:pPr lvl="1" eaLnBrk="1" hangingPunct="1">
              <a:spcBef>
                <a:spcPts val="300"/>
              </a:spcBef>
              <a:defRPr/>
            </a:pPr>
            <a:r>
              <a:rPr lang="zh-CN" altLang="en-US" dirty="0"/>
              <a:t>动态方式</a:t>
            </a:r>
          </a:p>
          <a:p>
            <a:pPr lvl="2" eaLnBrk="1" hangingPunct="1">
              <a:spcBef>
                <a:spcPts val="300"/>
              </a:spcBef>
              <a:defRPr/>
            </a:pPr>
            <a:r>
              <a:rPr lang="en-US" altLang="zh-CN" dirty="0" err="1"/>
              <a:t>int</a:t>
            </a:r>
            <a:r>
              <a:rPr lang="en-US" altLang="zh-CN" dirty="0"/>
              <a:t> </a:t>
            </a:r>
            <a:r>
              <a:rPr lang="en-US" altLang="zh-CN" dirty="0" err="1"/>
              <a:t>pthread_mutex_init</a:t>
            </a:r>
            <a:r>
              <a:rPr lang="en-US" altLang="zh-CN" dirty="0"/>
              <a:t>(</a:t>
            </a:r>
            <a:r>
              <a:rPr lang="en-US" altLang="zh-CN" dirty="0" err="1"/>
              <a:t>pthread_mutex_t</a:t>
            </a:r>
            <a:r>
              <a:rPr lang="en-US" altLang="zh-CN" dirty="0"/>
              <a:t> *</a:t>
            </a:r>
            <a:r>
              <a:rPr lang="en-US" altLang="zh-CN" dirty="0" err="1"/>
              <a:t>mutex</a:t>
            </a:r>
            <a:r>
              <a:rPr lang="en-US" altLang="zh-CN" dirty="0"/>
              <a:t>, const </a:t>
            </a:r>
            <a:r>
              <a:rPr lang="en-US" altLang="zh-CN" dirty="0" err="1"/>
              <a:t>pthread_mutexattr_t</a:t>
            </a:r>
            <a:r>
              <a:rPr lang="en-US" altLang="zh-CN" dirty="0"/>
              <a:t> *</a:t>
            </a:r>
            <a:r>
              <a:rPr lang="en-US" altLang="zh-CN" dirty="0" err="1"/>
              <a:t>mutexattr</a:t>
            </a:r>
            <a:r>
              <a:rPr lang="en-US" altLang="zh-CN" dirty="0"/>
              <a:t>)</a:t>
            </a:r>
          </a:p>
          <a:p>
            <a:pPr lvl="2" eaLnBrk="1" hangingPunct="1">
              <a:spcBef>
                <a:spcPts val="300"/>
              </a:spcBef>
              <a:defRPr/>
            </a:pPr>
            <a:r>
              <a:rPr lang="zh-CN" altLang="en-US" dirty="0"/>
              <a:t>返回</a:t>
            </a:r>
            <a:r>
              <a:rPr lang="zh-CN" altLang="en-US" dirty="0" smtClean="0"/>
              <a:t>值</a:t>
            </a:r>
            <a:endParaRPr lang="en-US" altLang="zh-CN" dirty="0" smtClean="0"/>
          </a:p>
          <a:p>
            <a:pPr lvl="3" eaLnBrk="1" hangingPunct="1">
              <a:buClr>
                <a:schemeClr val="tx1"/>
              </a:buClr>
              <a:defRPr/>
            </a:pPr>
            <a:r>
              <a:rPr lang="en-US" altLang="zh-CN" dirty="0" smtClean="0"/>
              <a:t>成功返回</a:t>
            </a:r>
            <a:r>
              <a:rPr lang="en-US" altLang="zh-CN" dirty="0"/>
              <a:t>0</a:t>
            </a:r>
          </a:p>
          <a:p>
            <a:pPr lvl="3" eaLnBrk="1" hangingPunct="1">
              <a:buClr>
                <a:schemeClr val="tx1"/>
              </a:buClr>
              <a:defRPr/>
            </a:pPr>
            <a:r>
              <a:rPr lang="en-US" altLang="zh-CN" dirty="0" err="1" smtClean="0"/>
              <a:t>失败返回错误编号</a:t>
            </a:r>
            <a:endParaRPr lang="en-US" altLang="zh-CN" dirty="0" smtClean="0"/>
          </a:p>
          <a:p>
            <a:pPr lvl="1" eaLnBrk="1" hangingPunct="1">
              <a:spcBef>
                <a:spcPts val="300"/>
              </a:spcBef>
              <a:defRPr/>
            </a:pPr>
            <a:r>
              <a:rPr lang="zh-CN" altLang="en-US" dirty="0" smtClean="0"/>
              <a:t>说明</a:t>
            </a:r>
            <a:endParaRPr lang="zh-CN" altLang="en-US" dirty="0"/>
          </a:p>
          <a:p>
            <a:pPr lvl="2" eaLnBrk="1" hangingPunct="1">
              <a:spcBef>
                <a:spcPts val="300"/>
              </a:spcBef>
              <a:defRPr/>
            </a:pPr>
            <a:r>
              <a:rPr lang="en-US" altLang="zh-CN" dirty="0" err="1"/>
              <a:t>mutex</a:t>
            </a:r>
            <a:r>
              <a:rPr lang="zh-CN" altLang="en-US" dirty="0"/>
              <a:t>初始时是</a:t>
            </a:r>
            <a:r>
              <a:rPr lang="en-US" altLang="zh-CN" dirty="0">
                <a:solidFill>
                  <a:srgbClr val="FF0000"/>
                </a:solidFill>
              </a:rPr>
              <a:t>unlocked</a:t>
            </a:r>
            <a:r>
              <a:rPr lang="zh-CN" altLang="en-US" dirty="0"/>
              <a:t>（未加锁的）的</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661691217"/>
      </p:ext>
    </p:extLst>
  </p:cSld>
  <p:clrMapOvr>
    <a:masterClrMapping/>
  </p:clrMapOvr>
  <p:transition spd="med">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CBA5EB1-7361-4F50-9A23-C07674B3128A}" type="slidenum">
              <a:rPr lang="en-US" altLang="zh-CN"/>
              <a:pPr>
                <a:defRPr/>
              </a:pPr>
              <a:t>47</a:t>
            </a:fld>
            <a:endParaRPr lang="en-US" altLang="zh-CN"/>
          </a:p>
        </p:txBody>
      </p:sp>
      <p:sp>
        <p:nvSpPr>
          <p:cNvPr id="1540098" name="Rectangle 2"/>
          <p:cNvSpPr>
            <a:spLocks noGrp="1" noChangeArrowheads="1"/>
          </p:cNvSpPr>
          <p:nvPr>
            <p:ph type="title"/>
          </p:nvPr>
        </p:nvSpPr>
        <p:spPr/>
        <p:txBody>
          <a:bodyPr/>
          <a:lstStyle/>
          <a:p>
            <a:pPr eaLnBrk="1" hangingPunct="1">
              <a:defRPr/>
            </a:pPr>
            <a:r>
              <a:rPr lang="zh-CN" altLang="en-US"/>
              <a:t>互斥锁的销毁</a:t>
            </a:r>
          </a:p>
        </p:txBody>
      </p:sp>
      <p:sp>
        <p:nvSpPr>
          <p:cNvPr id="1540099" name="Rectangle 3"/>
          <p:cNvSpPr>
            <a:spLocks noGrp="1" noChangeArrowheads="1"/>
          </p:cNvSpPr>
          <p:nvPr>
            <p:ph type="body" idx="1"/>
          </p:nvPr>
        </p:nvSpPr>
        <p:spPr/>
        <p:txBody>
          <a:bodyPr/>
          <a:lstStyle/>
          <a:p>
            <a:pPr eaLnBrk="1" hangingPunct="1">
              <a:defRPr/>
            </a:pPr>
            <a:r>
              <a:rPr lang="zh-CN" altLang="en-US" dirty="0"/>
              <a:t>函数原型</a:t>
            </a:r>
          </a:p>
          <a:p>
            <a:pPr lvl="1" eaLnBrk="1" hangingPunct="1">
              <a:defRPr/>
            </a:pPr>
            <a:r>
              <a:rPr lang="en-US" altLang="zh-CN" dirty="0" err="1"/>
              <a:t>int</a:t>
            </a:r>
            <a:r>
              <a:rPr lang="en-US" altLang="zh-CN" dirty="0"/>
              <a:t>  </a:t>
            </a:r>
            <a:r>
              <a:rPr lang="en-US" altLang="zh-CN" dirty="0" err="1"/>
              <a:t>pthread_mutex_destroy</a:t>
            </a:r>
            <a:r>
              <a:rPr lang="en-US" altLang="zh-CN" dirty="0"/>
              <a:t>(</a:t>
            </a:r>
            <a:r>
              <a:rPr lang="en-US" altLang="zh-CN" dirty="0" err="1"/>
              <a:t>pthread_mutex_t</a:t>
            </a:r>
            <a:r>
              <a:rPr lang="en-US" altLang="zh-CN" dirty="0"/>
              <a:t> *</a:t>
            </a:r>
            <a:r>
              <a:rPr lang="en-US" altLang="zh-CN" dirty="0" err="1"/>
              <a:t>mutex</a:t>
            </a:r>
            <a:r>
              <a:rPr lang="en-US" altLang="zh-CN" dirty="0"/>
              <a:t>)</a:t>
            </a:r>
          </a:p>
          <a:p>
            <a:pPr lvl="2" eaLnBrk="1" hangingPunct="1">
              <a:defRPr/>
            </a:pPr>
            <a:r>
              <a:rPr lang="zh-CN" altLang="en-US" dirty="0"/>
              <a:t>销毁一个互斥锁</a:t>
            </a:r>
          </a:p>
          <a:p>
            <a:pPr lvl="2" eaLnBrk="1" hangingPunct="1">
              <a:defRPr/>
            </a:pPr>
            <a:r>
              <a:rPr lang="zh-CN" altLang="en-US" dirty="0" smtClean="0"/>
              <a:t>释放其占用</a:t>
            </a:r>
            <a:r>
              <a:rPr lang="zh-CN" altLang="en-US" dirty="0"/>
              <a:t>的资源，且要求锁当前处于开放状态</a:t>
            </a:r>
          </a:p>
          <a:p>
            <a:pPr eaLnBrk="1" hangingPunct="1">
              <a:defRPr/>
            </a:pP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038179542"/>
      </p:ext>
    </p:extLst>
  </p:cSld>
  <p:clrMapOvr>
    <a:masterClrMapping/>
  </p:clrMapOvr>
  <p:transition spd="med">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A41A6F7B-D331-4C72-9CDC-8C96DF496198}" type="slidenum">
              <a:rPr lang="en-US" altLang="zh-CN"/>
              <a:pPr>
                <a:defRPr/>
              </a:pPr>
              <a:t>48</a:t>
            </a:fld>
            <a:endParaRPr lang="en-US" altLang="zh-CN"/>
          </a:p>
        </p:txBody>
      </p:sp>
      <p:sp>
        <p:nvSpPr>
          <p:cNvPr id="1541122" name="Rectangle 2"/>
          <p:cNvSpPr>
            <a:spLocks noGrp="1" noChangeArrowheads="1"/>
          </p:cNvSpPr>
          <p:nvPr>
            <p:ph type="title"/>
          </p:nvPr>
        </p:nvSpPr>
        <p:spPr/>
        <p:txBody>
          <a:bodyPr/>
          <a:lstStyle/>
          <a:p>
            <a:pPr eaLnBrk="1" hangingPunct="1">
              <a:defRPr/>
            </a:pPr>
            <a:r>
              <a:rPr lang="zh-CN" altLang="en-US"/>
              <a:t>互斥锁操作</a:t>
            </a:r>
          </a:p>
        </p:txBody>
      </p:sp>
      <p:sp>
        <p:nvSpPr>
          <p:cNvPr id="1541123" name="Rectangle 3"/>
          <p:cNvSpPr>
            <a:spLocks noGrp="1" noChangeArrowheads="1"/>
          </p:cNvSpPr>
          <p:nvPr>
            <p:ph type="body" idx="1"/>
          </p:nvPr>
        </p:nvSpPr>
        <p:spPr/>
        <p:txBody>
          <a:bodyPr/>
          <a:lstStyle/>
          <a:p>
            <a:pPr eaLnBrk="1" hangingPunct="1">
              <a:defRPr/>
            </a:pPr>
            <a:r>
              <a:rPr lang="zh-CN" altLang="en-US" sz="2400" dirty="0"/>
              <a:t>加锁</a:t>
            </a:r>
          </a:p>
          <a:p>
            <a:pPr lvl="1" eaLnBrk="1" hangingPunct="1">
              <a:defRPr/>
            </a:pPr>
            <a:r>
              <a:rPr lang="en-US" altLang="zh-CN" dirty="0" err="1"/>
              <a:t>int</a:t>
            </a:r>
            <a:r>
              <a:rPr lang="en-US" altLang="zh-CN" dirty="0"/>
              <a:t> </a:t>
            </a:r>
            <a:r>
              <a:rPr lang="en-US" altLang="zh-CN" dirty="0" err="1"/>
              <a:t>pthread_mutex_lock</a:t>
            </a:r>
            <a:r>
              <a:rPr lang="en-US" altLang="zh-CN" dirty="0"/>
              <a:t>(</a:t>
            </a:r>
            <a:r>
              <a:rPr lang="en-US" altLang="zh-CN" dirty="0" err="1"/>
              <a:t>pthread_mutex_t</a:t>
            </a:r>
            <a:r>
              <a:rPr lang="en-US" altLang="zh-CN" dirty="0"/>
              <a:t> *</a:t>
            </a:r>
            <a:r>
              <a:rPr lang="en-US" altLang="zh-CN" dirty="0" err="1"/>
              <a:t>mutex</a:t>
            </a:r>
            <a:r>
              <a:rPr lang="en-US" altLang="zh-CN" dirty="0"/>
              <a:t>);</a:t>
            </a:r>
          </a:p>
          <a:p>
            <a:pPr lvl="2" eaLnBrk="1" hangingPunct="1">
              <a:defRPr/>
            </a:pPr>
            <a:r>
              <a:rPr lang="zh-CN" altLang="en-US" sz="2000" dirty="0" smtClean="0"/>
              <a:t>若</a:t>
            </a:r>
            <a:r>
              <a:rPr lang="en-US" altLang="zh-CN" sz="2000" dirty="0" err="1" smtClean="0"/>
              <a:t>mutex</a:t>
            </a:r>
            <a:r>
              <a:rPr lang="zh-CN" altLang="en-US" sz="2000" dirty="0" smtClean="0"/>
              <a:t>已被</a:t>
            </a:r>
            <a:r>
              <a:rPr lang="zh-CN" altLang="en-US" sz="2000" dirty="0"/>
              <a:t>其他线程加锁，该调用会阻塞线程直到</a:t>
            </a:r>
            <a:r>
              <a:rPr lang="en-US" altLang="zh-CN" sz="2000" dirty="0" err="1"/>
              <a:t>mutex</a:t>
            </a:r>
            <a:r>
              <a:rPr lang="zh-CN" altLang="en-US" sz="2000" dirty="0"/>
              <a:t>被解锁 </a:t>
            </a:r>
          </a:p>
          <a:p>
            <a:pPr eaLnBrk="1" hangingPunct="1">
              <a:defRPr/>
            </a:pPr>
            <a:r>
              <a:rPr lang="zh-CN" altLang="en-US" sz="2400" dirty="0"/>
              <a:t>尝试加锁</a:t>
            </a:r>
          </a:p>
          <a:p>
            <a:pPr lvl="1" eaLnBrk="1" hangingPunct="1">
              <a:defRPr/>
            </a:pPr>
            <a:r>
              <a:rPr lang="en-US" altLang="zh-CN" dirty="0" err="1"/>
              <a:t>int</a:t>
            </a:r>
            <a:r>
              <a:rPr lang="en-US" altLang="zh-CN" dirty="0"/>
              <a:t> </a:t>
            </a:r>
            <a:r>
              <a:rPr lang="en-US" altLang="zh-CN" dirty="0" err="1"/>
              <a:t>pthread_mutex_trylock</a:t>
            </a:r>
            <a:r>
              <a:rPr lang="en-US" altLang="zh-CN" dirty="0"/>
              <a:t>(</a:t>
            </a:r>
            <a:r>
              <a:rPr lang="en-US" altLang="zh-CN" dirty="0" err="1"/>
              <a:t>pthread_mutex_t</a:t>
            </a:r>
            <a:r>
              <a:rPr lang="en-US" altLang="zh-CN" dirty="0"/>
              <a:t> *</a:t>
            </a:r>
            <a:r>
              <a:rPr lang="en-US" altLang="zh-CN" dirty="0" err="1"/>
              <a:t>mutex</a:t>
            </a:r>
            <a:r>
              <a:rPr lang="en-US" altLang="zh-CN" dirty="0"/>
              <a:t>);</a:t>
            </a:r>
          </a:p>
          <a:p>
            <a:pPr lvl="2" eaLnBrk="1" hangingPunct="1">
              <a:defRPr/>
            </a:pPr>
            <a:r>
              <a:rPr lang="zh-CN" altLang="en-US" sz="2000" dirty="0" smtClean="0"/>
              <a:t>若</a:t>
            </a:r>
            <a:r>
              <a:rPr lang="en-US" altLang="zh-CN" sz="2000" dirty="0" err="1" smtClean="0"/>
              <a:t>mutex</a:t>
            </a:r>
            <a:r>
              <a:rPr lang="zh-CN" altLang="en-US" sz="2000" dirty="0"/>
              <a:t>已经被加锁</a:t>
            </a:r>
            <a:r>
              <a:rPr lang="zh-CN" altLang="en-US" sz="2000" dirty="0" smtClean="0"/>
              <a:t>，立即返回“</a:t>
            </a:r>
            <a:r>
              <a:rPr lang="en-US" altLang="zh-CN" sz="2000" dirty="0" smtClean="0">
                <a:solidFill>
                  <a:srgbClr val="FF0000"/>
                </a:solidFill>
              </a:rPr>
              <a:t>busy</a:t>
            </a:r>
            <a:r>
              <a:rPr lang="en-US" altLang="zh-CN" sz="2000" dirty="0" smtClean="0"/>
              <a:t>”</a:t>
            </a:r>
            <a:r>
              <a:rPr lang="zh-CN" altLang="en-US" sz="2000" dirty="0"/>
              <a:t>错误码</a:t>
            </a:r>
          </a:p>
          <a:p>
            <a:pPr lvl="2" eaLnBrk="1" hangingPunct="1">
              <a:defRPr/>
            </a:pPr>
            <a:r>
              <a:rPr lang="zh-CN" altLang="en-US" sz="2000" dirty="0"/>
              <a:t>利用此调用可以防止在优先级倒置所出现的死锁 </a:t>
            </a:r>
          </a:p>
          <a:p>
            <a:pPr eaLnBrk="1" hangingPunct="1">
              <a:defRPr/>
            </a:pPr>
            <a:r>
              <a:rPr lang="zh-CN" altLang="en-US" sz="2400" dirty="0"/>
              <a:t>解锁</a:t>
            </a:r>
          </a:p>
          <a:p>
            <a:pPr lvl="1" eaLnBrk="1" hangingPunct="1">
              <a:defRPr/>
            </a:pPr>
            <a:r>
              <a:rPr lang="en-US" altLang="zh-CN" dirty="0" err="1"/>
              <a:t>int</a:t>
            </a:r>
            <a:r>
              <a:rPr lang="en-US" altLang="zh-CN" dirty="0"/>
              <a:t> </a:t>
            </a:r>
            <a:r>
              <a:rPr lang="en-US" altLang="zh-CN" dirty="0" err="1"/>
              <a:t>pthread_mutex_unlock</a:t>
            </a:r>
            <a:r>
              <a:rPr lang="en-US" altLang="zh-CN" dirty="0"/>
              <a:t>(</a:t>
            </a:r>
            <a:r>
              <a:rPr lang="en-US" altLang="zh-CN" dirty="0" err="1"/>
              <a:t>pthread_mutex_t</a:t>
            </a:r>
            <a:r>
              <a:rPr lang="en-US" altLang="zh-CN" dirty="0"/>
              <a:t> *</a:t>
            </a:r>
            <a:r>
              <a:rPr lang="en-US" altLang="zh-CN" dirty="0" err="1"/>
              <a:t>mutex</a:t>
            </a:r>
            <a:r>
              <a:rPr lang="en-US" altLang="zh-CN" dirty="0"/>
              <a:t>);</a:t>
            </a:r>
          </a:p>
          <a:p>
            <a:pPr lvl="2" eaLnBrk="1" hangingPunct="1">
              <a:defRPr/>
            </a:pPr>
            <a:r>
              <a:rPr lang="zh-CN" altLang="en-US" sz="2000" dirty="0" smtClean="0"/>
              <a:t>拥有</a:t>
            </a:r>
            <a:r>
              <a:rPr lang="en-US" altLang="zh-CN" sz="2000" dirty="0" err="1"/>
              <a:t>mutex</a:t>
            </a:r>
            <a:r>
              <a:rPr lang="zh-CN" altLang="en-US" sz="2000" dirty="0"/>
              <a:t>的线程使用完保护资源后</a:t>
            </a:r>
            <a:r>
              <a:rPr lang="zh-CN" altLang="en-US" sz="2000" dirty="0" smtClean="0"/>
              <a:t>，调用</a:t>
            </a:r>
            <a:r>
              <a:rPr lang="zh-CN" altLang="en-US" sz="2000" dirty="0"/>
              <a:t>该解锁</a:t>
            </a:r>
            <a:r>
              <a:rPr lang="en-US" altLang="zh-CN" sz="2000" dirty="0" err="1"/>
              <a:t>mutex</a:t>
            </a:r>
            <a:r>
              <a:rPr lang="zh-CN" altLang="en-US" sz="2000" dirty="0"/>
              <a:t>。在下面的情况中，将返回一个错误 </a:t>
            </a:r>
          </a:p>
          <a:p>
            <a:pPr lvl="3" eaLnBrk="1" hangingPunct="1">
              <a:buClr>
                <a:schemeClr val="tx1"/>
              </a:buClr>
              <a:defRPr/>
            </a:pPr>
            <a:r>
              <a:rPr lang="en-US" altLang="zh-CN" dirty="0" err="1"/>
              <a:t>mutex</a:t>
            </a:r>
            <a:r>
              <a:rPr dirty="0"/>
              <a:t>已解锁</a:t>
            </a:r>
          </a:p>
          <a:p>
            <a:pPr lvl="3" eaLnBrk="1" hangingPunct="1">
              <a:buClr>
                <a:schemeClr val="tx1"/>
              </a:buClr>
              <a:defRPr/>
            </a:pPr>
            <a:r>
              <a:rPr lang="en-US" altLang="zh-CN" dirty="0" err="1"/>
              <a:t>mutex</a:t>
            </a:r>
            <a:r>
              <a:rPr dirty="0"/>
              <a:t>被其他线程加锁</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8993425"/>
      </p:ext>
    </p:extLst>
  </p:cSld>
  <p:clrMapOvr>
    <a:masterClrMapping/>
  </p:clrMapOvr>
  <p:transition spd="med">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p>
            <a:pPr>
              <a:defRPr/>
            </a:pPr>
            <a:fld id="{074AEA46-BA84-41BC-A9C3-AD3A66E5C6DE}" type="slidenum">
              <a:rPr lang="en-US" altLang="zh-CN"/>
              <a:pPr>
                <a:defRPr/>
              </a:pPr>
              <a:t>49</a:t>
            </a:fld>
            <a:endParaRPr lang="en-US" altLang="zh-CN"/>
          </a:p>
        </p:txBody>
      </p:sp>
      <p:sp>
        <p:nvSpPr>
          <p:cNvPr id="1638402" name="Rectangle 2"/>
          <p:cNvSpPr>
            <a:spLocks noGrp="1" noChangeArrowheads="1"/>
          </p:cNvSpPr>
          <p:nvPr>
            <p:ph type="title"/>
          </p:nvPr>
        </p:nvSpPr>
        <p:spPr/>
        <p:txBody>
          <a:bodyPr/>
          <a:lstStyle/>
          <a:p>
            <a:pPr eaLnBrk="1" hangingPunct="1">
              <a:defRPr/>
            </a:pPr>
            <a:r>
              <a:rPr lang="en-US" altLang="zh-CN" dirty="0" err="1"/>
              <a:t>mutex</a:t>
            </a:r>
            <a:r>
              <a:rPr lang="zh-CN" altLang="en-US" dirty="0" smtClean="0"/>
              <a:t>变量使用示例</a:t>
            </a:r>
            <a:r>
              <a:rPr lang="en-US" altLang="zh-CN" dirty="0" smtClean="0"/>
              <a:t>—</a:t>
            </a:r>
            <a:r>
              <a:rPr lang="zh-CN" altLang="en-US" dirty="0"/>
              <a:t>修改前</a:t>
            </a:r>
          </a:p>
        </p:txBody>
      </p:sp>
      <p:sp>
        <p:nvSpPr>
          <p:cNvPr id="1638403" name="Rectangle 3"/>
          <p:cNvSpPr>
            <a:spLocks noGrp="1" noChangeArrowheads="1"/>
          </p:cNvSpPr>
          <p:nvPr>
            <p:ph type="body" idx="1"/>
          </p:nvPr>
        </p:nvSpPr>
        <p:spPr/>
        <p:txBody>
          <a:bodyPr/>
          <a:lstStyle/>
          <a:p>
            <a:pPr eaLnBrk="1" hangingPunct="1">
              <a:defRPr/>
            </a:pPr>
            <a:endParaRPr lang="zh-CN" altLang="zh-CN" dirty="0"/>
          </a:p>
        </p:txBody>
      </p:sp>
      <p:pic>
        <p:nvPicPr>
          <p:cNvPr id="108549" name="Picture 5"/>
          <p:cNvPicPr>
            <a:picLocks noChangeAspect="1" noChangeArrowheads="1"/>
          </p:cNvPicPr>
          <p:nvPr/>
        </p:nvPicPr>
        <p:blipFill>
          <a:blip r:embed="rId2" cstate="print"/>
          <a:srcRect/>
          <a:stretch>
            <a:fillRect/>
          </a:stretch>
        </p:blipFill>
        <p:spPr bwMode="auto">
          <a:xfrm>
            <a:off x="1141413" y="1362075"/>
            <a:ext cx="7488237" cy="5418138"/>
          </a:xfrm>
          <a:prstGeom prst="rect">
            <a:avLst/>
          </a:prstGeom>
          <a:noFill/>
          <a:ln w="9525">
            <a:noFill/>
            <a:miter lim="800000"/>
            <a:headEnd/>
            <a:tailEnd/>
          </a:ln>
        </p:spPr>
      </p:pic>
      <p:sp>
        <p:nvSpPr>
          <p:cNvPr id="1638406" name="Oval 6"/>
          <p:cNvSpPr>
            <a:spLocks noChangeArrowheads="1"/>
          </p:cNvSpPr>
          <p:nvPr/>
        </p:nvSpPr>
        <p:spPr bwMode="auto">
          <a:xfrm>
            <a:off x="1476375" y="2636838"/>
            <a:ext cx="1584325" cy="360362"/>
          </a:xfrm>
          <a:prstGeom prst="ellipse">
            <a:avLst/>
          </a:prstGeom>
          <a:noFill/>
          <a:ln w="28575">
            <a:solidFill>
              <a:srgbClr val="9900CC"/>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638407" name="Oval 7"/>
          <p:cNvSpPr>
            <a:spLocks noChangeArrowheads="1"/>
          </p:cNvSpPr>
          <p:nvPr/>
        </p:nvSpPr>
        <p:spPr bwMode="auto">
          <a:xfrm>
            <a:off x="1835150" y="3716338"/>
            <a:ext cx="1584325" cy="360362"/>
          </a:xfrm>
          <a:prstGeom prst="ellipse">
            <a:avLst/>
          </a:prstGeom>
          <a:noFill/>
          <a:ln w="28575">
            <a:solidFill>
              <a:srgbClr val="FF0000"/>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9" name="矩形标注 8"/>
          <p:cNvSpPr/>
          <p:nvPr/>
        </p:nvSpPr>
        <p:spPr bwMode="auto">
          <a:xfrm>
            <a:off x="5643570" y="1571612"/>
            <a:ext cx="2071702" cy="646331"/>
          </a:xfrm>
          <a:prstGeom prst="wedgeRectCallout">
            <a:avLst>
              <a:gd name="adj1" fmla="val -173762"/>
              <a:gd name="adj2" fmla="val 131793"/>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要求父子线程互斥使用</a:t>
            </a:r>
            <a:r>
              <a:rPr kumimoji="1" lang="en-US" altLang="zh-CN" sz="1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run_now</a:t>
            </a:r>
            <a:endParaRPr kumimoji="1" lang="zh-CN" alt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0" name="矩形 9"/>
          <p:cNvSpPr/>
          <p:nvPr/>
        </p:nvSpPr>
        <p:spPr bwMode="auto">
          <a:xfrm>
            <a:off x="5500694" y="164305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extLst>
      <p:ext uri="{BB962C8B-B14F-4D97-AF65-F5344CB8AC3E}">
        <p14:creationId xmlns:p14="http://schemas.microsoft.com/office/powerpoint/2010/main" val="2168998985"/>
      </p:ext>
    </p:ext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内核通用链表的基本操作</a:t>
            </a:r>
            <a:endParaRPr lang="zh-CN" altLang="en-US" dirty="0"/>
          </a:p>
        </p:txBody>
      </p:sp>
      <p:sp>
        <p:nvSpPr>
          <p:cNvPr id="3" name="内容占位符 2"/>
          <p:cNvSpPr>
            <a:spLocks noGrp="1"/>
          </p:cNvSpPr>
          <p:nvPr>
            <p:ph idx="1"/>
          </p:nvPr>
        </p:nvSpPr>
        <p:spPr/>
        <p:txBody>
          <a:bodyPr/>
          <a:lstStyle/>
          <a:p>
            <a:r>
              <a:rPr lang="zh-CN" altLang="en-US" dirty="0" smtClean="0"/>
              <a:t>声明与初始化</a:t>
            </a:r>
            <a:endParaRPr lang="en-US" altLang="zh-CN" dirty="0" smtClean="0"/>
          </a:p>
          <a:p>
            <a:r>
              <a:rPr lang="zh-CN" altLang="en-US" dirty="0" smtClean="0"/>
              <a:t>内核通用链表节点的插入</a:t>
            </a:r>
            <a:r>
              <a:rPr lang="en-US" altLang="zh-CN" dirty="0" smtClean="0"/>
              <a:t>/</a:t>
            </a:r>
            <a:r>
              <a:rPr lang="zh-CN" altLang="en-US" dirty="0" smtClean="0"/>
              <a:t>删除</a:t>
            </a:r>
            <a:r>
              <a:rPr lang="en-US" altLang="zh-CN" dirty="0" smtClean="0"/>
              <a:t>/</a:t>
            </a:r>
            <a:r>
              <a:rPr lang="zh-CN" altLang="en-US" dirty="0" smtClean="0"/>
              <a:t>移动</a:t>
            </a:r>
            <a:endParaRPr lang="en-US" altLang="zh-CN" dirty="0" smtClean="0"/>
          </a:p>
          <a:p>
            <a:r>
              <a:rPr lang="zh-CN" altLang="en-US" dirty="0" smtClean="0"/>
              <a:t>内核通用链表的遍历与访问</a:t>
            </a:r>
            <a:endParaRPr lang="en-US" altLang="zh-CN" dirty="0" smtClean="0"/>
          </a:p>
          <a:p>
            <a:r>
              <a:rPr lang="zh-CN" altLang="en-US" dirty="0" smtClean="0"/>
              <a:t>内核通用链表节点合并</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5</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22894640"/>
      </p:ext>
    </p:extLst>
  </p:cSld>
  <p:clrMapOvr>
    <a:masterClrMapping/>
  </p:clrMapOvr>
  <p:transition spd="med">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A0F50D7C-60DC-4B65-8F26-5C0BD4E1211F}" type="slidenum">
              <a:rPr lang="en-US" altLang="zh-CN"/>
              <a:pPr>
                <a:defRPr/>
              </a:pPr>
              <a:t>50</a:t>
            </a:fld>
            <a:endParaRPr lang="en-US" altLang="zh-CN"/>
          </a:p>
        </p:txBody>
      </p:sp>
      <p:sp>
        <p:nvSpPr>
          <p:cNvPr id="1639426" name="Rectangle 2"/>
          <p:cNvSpPr>
            <a:spLocks noGrp="1" noChangeArrowheads="1"/>
          </p:cNvSpPr>
          <p:nvPr>
            <p:ph type="title"/>
          </p:nvPr>
        </p:nvSpPr>
        <p:spPr/>
        <p:txBody>
          <a:bodyPr/>
          <a:lstStyle/>
          <a:p>
            <a:pPr eaLnBrk="1" hangingPunct="1">
              <a:defRPr/>
            </a:pPr>
            <a:r>
              <a:rPr lang="en-US" altLang="zh-CN" dirty="0" err="1" smtClean="0"/>
              <a:t>mutex</a:t>
            </a:r>
            <a:r>
              <a:rPr lang="zh-CN" altLang="en-US" dirty="0" smtClean="0"/>
              <a:t>变量使用示例</a:t>
            </a:r>
            <a:r>
              <a:rPr lang="en-US" altLang="zh-CN" dirty="0" smtClean="0"/>
              <a:t>—</a:t>
            </a:r>
            <a:r>
              <a:rPr lang="zh-CN" altLang="en-US" dirty="0"/>
              <a:t>修改前</a:t>
            </a:r>
          </a:p>
        </p:txBody>
      </p:sp>
      <p:sp>
        <p:nvSpPr>
          <p:cNvPr id="1639427" name="Rectangle 3"/>
          <p:cNvSpPr>
            <a:spLocks noGrp="1" noChangeArrowheads="1"/>
          </p:cNvSpPr>
          <p:nvPr>
            <p:ph type="body" idx="1"/>
          </p:nvPr>
        </p:nvSpPr>
        <p:spPr/>
        <p:txBody>
          <a:bodyPr/>
          <a:lstStyle/>
          <a:p>
            <a:pPr eaLnBrk="1" hangingPunct="1">
              <a:defRPr/>
            </a:pPr>
            <a:endParaRPr lang="zh-CN" altLang="zh-CN"/>
          </a:p>
        </p:txBody>
      </p:sp>
      <p:pic>
        <p:nvPicPr>
          <p:cNvPr id="109573" name="Picture 4"/>
          <p:cNvPicPr>
            <a:picLocks noChangeAspect="1" noChangeArrowheads="1"/>
          </p:cNvPicPr>
          <p:nvPr/>
        </p:nvPicPr>
        <p:blipFill>
          <a:blip r:embed="rId2" cstate="print"/>
          <a:srcRect/>
          <a:stretch>
            <a:fillRect/>
          </a:stretch>
        </p:blipFill>
        <p:spPr bwMode="auto">
          <a:xfrm>
            <a:off x="971550" y="1268413"/>
            <a:ext cx="7777163" cy="5526087"/>
          </a:xfrm>
          <a:prstGeom prst="rect">
            <a:avLst/>
          </a:prstGeom>
          <a:noFill/>
          <a:ln w="9525">
            <a:noFill/>
            <a:miter lim="800000"/>
            <a:headEnd/>
            <a:tailEnd/>
          </a:ln>
        </p:spPr>
      </p:pic>
      <p:sp>
        <p:nvSpPr>
          <p:cNvPr id="1639429" name="Oval 5"/>
          <p:cNvSpPr>
            <a:spLocks noChangeArrowheads="1"/>
          </p:cNvSpPr>
          <p:nvPr/>
        </p:nvSpPr>
        <p:spPr bwMode="auto">
          <a:xfrm>
            <a:off x="1835150" y="3573463"/>
            <a:ext cx="1584325" cy="360362"/>
          </a:xfrm>
          <a:prstGeom prst="ellipse">
            <a:avLst/>
          </a:prstGeom>
          <a:noFill/>
          <a:ln w="28575">
            <a:solidFill>
              <a:srgbClr val="FF0000"/>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Oval 5"/>
          <p:cNvSpPr>
            <a:spLocks noChangeArrowheads="1"/>
          </p:cNvSpPr>
          <p:nvPr/>
        </p:nvSpPr>
        <p:spPr bwMode="auto">
          <a:xfrm>
            <a:off x="1285852" y="2214554"/>
            <a:ext cx="7858148" cy="432792"/>
          </a:xfrm>
          <a:prstGeom prst="ellipse">
            <a:avLst/>
          </a:prstGeom>
          <a:noFill/>
          <a:ln w="28575">
            <a:solidFill>
              <a:srgbClr val="0000FF"/>
            </a:solidFill>
            <a:prstDash val="sysDot"/>
            <a:round/>
            <a:headEnd/>
            <a:tailEnd/>
          </a:ln>
          <a:effectLst/>
        </p:spPr>
        <p:txBody>
          <a:bodyPr wrap="squar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1483944"/>
      </p:ext>
    </p:extLst>
  </p:cSld>
  <p:clrMapOvr>
    <a:masterClrMapping/>
  </p:clrMapOvr>
  <p:transition spd="med">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5F28F854-A16D-42C9-B707-1A8838FFCBCC}" type="slidenum">
              <a:rPr lang="en-US" altLang="zh-CN"/>
              <a:pPr>
                <a:defRPr/>
              </a:pPr>
              <a:t>51</a:t>
            </a:fld>
            <a:endParaRPr lang="en-US" altLang="zh-CN"/>
          </a:p>
        </p:txBody>
      </p:sp>
      <p:sp>
        <p:nvSpPr>
          <p:cNvPr id="1641474" name="Rectangle 2"/>
          <p:cNvSpPr>
            <a:spLocks noGrp="1" noChangeArrowheads="1"/>
          </p:cNvSpPr>
          <p:nvPr>
            <p:ph type="title"/>
          </p:nvPr>
        </p:nvSpPr>
        <p:spPr/>
        <p:txBody>
          <a:bodyPr/>
          <a:lstStyle/>
          <a:p>
            <a:pPr eaLnBrk="1" hangingPunct="1">
              <a:defRPr/>
            </a:pPr>
            <a:r>
              <a:rPr lang="en-US" altLang="zh-CN" dirty="0" err="1" smtClean="0"/>
              <a:t>mutex</a:t>
            </a:r>
            <a:r>
              <a:rPr lang="zh-CN" altLang="en-US" dirty="0" smtClean="0"/>
              <a:t>变量使用示例</a:t>
            </a:r>
            <a:r>
              <a:rPr lang="en-US" altLang="zh-CN" dirty="0" smtClean="0"/>
              <a:t>—</a:t>
            </a:r>
            <a:r>
              <a:rPr lang="zh-CN" altLang="en-US" dirty="0"/>
              <a:t>修改前</a:t>
            </a:r>
          </a:p>
        </p:txBody>
      </p:sp>
      <p:sp>
        <p:nvSpPr>
          <p:cNvPr id="1641475" name="Rectangle 3"/>
          <p:cNvSpPr>
            <a:spLocks noGrp="1" noChangeArrowheads="1"/>
          </p:cNvSpPr>
          <p:nvPr>
            <p:ph type="body" idx="1"/>
          </p:nvPr>
        </p:nvSpPr>
        <p:spPr/>
        <p:txBody>
          <a:bodyPr/>
          <a:lstStyle/>
          <a:p>
            <a:pPr eaLnBrk="1" hangingPunct="1">
              <a:defRPr/>
            </a:pPr>
            <a:r>
              <a:rPr lang="zh-CN" altLang="en-US" dirty="0"/>
              <a:t>运行结果</a:t>
            </a:r>
          </a:p>
          <a:p>
            <a:pPr lvl="1" eaLnBrk="1" hangingPunct="1">
              <a:defRPr/>
            </a:pPr>
            <a:r>
              <a:rPr lang="en-US" altLang="zh-CN" dirty="0"/>
              <a:t>main</a:t>
            </a:r>
            <a:r>
              <a:rPr lang="zh-CN" altLang="en-US" dirty="0"/>
              <a:t>线程和</a:t>
            </a:r>
            <a:r>
              <a:rPr lang="en-US" altLang="zh-CN" dirty="0"/>
              <a:t>function</a:t>
            </a:r>
            <a:r>
              <a:rPr lang="zh-CN" altLang="en-US" dirty="0"/>
              <a:t>线程是交替运行，都可对</a:t>
            </a:r>
            <a:r>
              <a:rPr lang="en-US" altLang="zh-CN" dirty="0" err="1"/>
              <a:t>run_now</a:t>
            </a:r>
            <a:r>
              <a:rPr lang="zh-CN" altLang="en-US" dirty="0"/>
              <a:t>进行操作 </a:t>
            </a:r>
          </a:p>
        </p:txBody>
      </p:sp>
      <p:pic>
        <p:nvPicPr>
          <p:cNvPr id="110597" name="Picture 4"/>
          <p:cNvPicPr>
            <a:picLocks noChangeAspect="1" noChangeArrowheads="1"/>
          </p:cNvPicPr>
          <p:nvPr/>
        </p:nvPicPr>
        <p:blipFill>
          <a:blip r:embed="rId2" cstate="print"/>
          <a:srcRect/>
          <a:stretch>
            <a:fillRect/>
          </a:stretch>
        </p:blipFill>
        <p:spPr bwMode="auto">
          <a:xfrm>
            <a:off x="2124075" y="2492375"/>
            <a:ext cx="4679950" cy="4017963"/>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389567231"/>
      </p:ext>
    </p:extLst>
  </p:cSld>
  <p:clrMapOvr>
    <a:masterClrMapping/>
  </p:clrMapOvr>
  <p:transition spd="med">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D968FE04-7D86-495B-8262-B9FBDABD43CE}" type="slidenum">
              <a:rPr lang="en-US" altLang="zh-CN"/>
              <a:pPr>
                <a:defRPr/>
              </a:pPr>
              <a:t>52</a:t>
            </a:fld>
            <a:endParaRPr lang="en-US" altLang="zh-CN"/>
          </a:p>
        </p:txBody>
      </p:sp>
      <p:sp>
        <p:nvSpPr>
          <p:cNvPr id="1640450" name="Rectangle 2"/>
          <p:cNvSpPr>
            <a:spLocks noGrp="1" noChangeArrowheads="1"/>
          </p:cNvSpPr>
          <p:nvPr>
            <p:ph type="title"/>
          </p:nvPr>
        </p:nvSpPr>
        <p:spPr/>
        <p:txBody>
          <a:bodyPr/>
          <a:lstStyle/>
          <a:p>
            <a:pPr eaLnBrk="1" hangingPunct="1">
              <a:defRPr/>
            </a:pPr>
            <a:r>
              <a:rPr lang="en-US" altLang="zh-CN" dirty="0" err="1" smtClean="0"/>
              <a:t>mutex</a:t>
            </a:r>
            <a:r>
              <a:rPr lang="zh-CN" altLang="en-US" dirty="0" smtClean="0"/>
              <a:t>变量使用示例</a:t>
            </a:r>
            <a:r>
              <a:rPr lang="en-US" altLang="zh-CN" dirty="0" smtClean="0"/>
              <a:t>—</a:t>
            </a:r>
            <a:r>
              <a:rPr lang="zh-CN" altLang="en-US" dirty="0"/>
              <a:t>修改后</a:t>
            </a:r>
          </a:p>
        </p:txBody>
      </p:sp>
      <p:sp>
        <p:nvSpPr>
          <p:cNvPr id="1640451" name="Rectangle 3"/>
          <p:cNvSpPr>
            <a:spLocks noGrp="1" noChangeArrowheads="1"/>
          </p:cNvSpPr>
          <p:nvPr>
            <p:ph type="body" idx="1"/>
          </p:nvPr>
        </p:nvSpPr>
        <p:spPr/>
        <p:txBody>
          <a:bodyPr/>
          <a:lstStyle/>
          <a:p>
            <a:pPr eaLnBrk="1" hangingPunct="1">
              <a:defRPr/>
            </a:pPr>
            <a:endParaRPr lang="zh-CN" altLang="zh-CN" dirty="0"/>
          </a:p>
        </p:txBody>
      </p:sp>
      <p:pic>
        <p:nvPicPr>
          <p:cNvPr id="111621" name="Picture 4"/>
          <p:cNvPicPr>
            <a:picLocks noChangeAspect="1" noChangeArrowheads="1"/>
          </p:cNvPicPr>
          <p:nvPr/>
        </p:nvPicPr>
        <p:blipFill>
          <a:blip r:embed="rId2" cstate="print"/>
          <a:srcRect/>
          <a:stretch>
            <a:fillRect/>
          </a:stretch>
        </p:blipFill>
        <p:spPr bwMode="auto">
          <a:xfrm>
            <a:off x="1692275" y="1484313"/>
            <a:ext cx="6121400" cy="4740275"/>
          </a:xfrm>
          <a:prstGeom prst="rect">
            <a:avLst/>
          </a:prstGeom>
          <a:noFill/>
          <a:ln w="9525">
            <a:noFill/>
            <a:miter lim="800000"/>
            <a:headEnd/>
            <a:tailEnd/>
          </a:ln>
        </p:spPr>
      </p:pic>
      <p:sp>
        <p:nvSpPr>
          <p:cNvPr id="1640453" name="Oval 5"/>
          <p:cNvSpPr>
            <a:spLocks noChangeArrowheads="1"/>
          </p:cNvSpPr>
          <p:nvPr/>
        </p:nvSpPr>
        <p:spPr bwMode="auto">
          <a:xfrm>
            <a:off x="1979613" y="4365625"/>
            <a:ext cx="5040312" cy="360363"/>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矩形标注 7"/>
          <p:cNvSpPr/>
          <p:nvPr/>
        </p:nvSpPr>
        <p:spPr bwMode="auto">
          <a:xfrm>
            <a:off x="6715140" y="3286124"/>
            <a:ext cx="2214578" cy="646331"/>
          </a:xfrm>
          <a:prstGeom prst="wedgeRectCallout">
            <a:avLst>
              <a:gd name="adj1" fmla="val -127786"/>
              <a:gd name="adj2" fmla="val -52911"/>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outerShdw blurRad="38100" dist="38100" dir="2700000" algn="tl">
                    <a:srgbClr val="000000">
                      <a:alpha val="43137"/>
                    </a:srgbClr>
                  </a:outerShdw>
                </a:effectLst>
              </a:rPr>
              <a:t>定义</a:t>
            </a:r>
            <a:r>
              <a:rPr lang="en-US" altLang="zh-CN" sz="1800" b="1" dirty="0" err="1" smtClean="0">
                <a:effectLst>
                  <a:outerShdw blurRad="38100" dist="38100" dir="2700000" algn="tl">
                    <a:srgbClr val="000000">
                      <a:alpha val="43137"/>
                    </a:srgbClr>
                  </a:outerShdw>
                </a:effectLst>
              </a:rPr>
              <a:t>work_mutex</a:t>
            </a:r>
            <a:r>
              <a:rPr lang="zh-CN" altLang="en-US" sz="1800" b="1" dirty="0" smtClean="0">
                <a:effectLst>
                  <a:outerShdw blurRad="38100" dist="38100" dir="2700000" algn="tl">
                    <a:srgbClr val="000000">
                      <a:alpha val="43137"/>
                    </a:srgbClr>
                  </a:outerShdw>
                </a:effectLst>
              </a:rPr>
              <a:t>变量</a:t>
            </a:r>
            <a:r>
              <a:rPr lang="en-US" altLang="zh-CN" sz="1800" b="1" dirty="0" smtClean="0">
                <a:effectLst>
                  <a:outerShdw blurRad="38100" dist="38100" dir="2700000" algn="tl">
                    <a:srgbClr val="000000">
                      <a:alpha val="43137"/>
                    </a:srgbClr>
                  </a:outerShdw>
                </a:effectLst>
              </a:rPr>
              <a:t>,</a:t>
            </a:r>
            <a:r>
              <a:rPr lang="zh-CN" altLang="en-US" sz="1800" b="1" dirty="0" smtClean="0">
                <a:effectLst>
                  <a:outerShdw blurRad="38100" dist="38100" dir="2700000" algn="tl">
                    <a:srgbClr val="000000">
                      <a:alpha val="43137"/>
                    </a:srgbClr>
                  </a:outerShdw>
                </a:effectLst>
              </a:rPr>
              <a:t>实现互斥访问</a:t>
            </a:r>
            <a:endParaRPr kumimoji="1" lang="zh-CN" alt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Oval 6"/>
          <p:cNvSpPr>
            <a:spLocks noChangeArrowheads="1"/>
          </p:cNvSpPr>
          <p:nvPr/>
        </p:nvSpPr>
        <p:spPr bwMode="auto">
          <a:xfrm>
            <a:off x="3786182" y="2928934"/>
            <a:ext cx="1584325" cy="360362"/>
          </a:xfrm>
          <a:prstGeom prst="ellipse">
            <a:avLst/>
          </a:prstGeom>
          <a:noFill/>
          <a:ln w="28575">
            <a:solidFill>
              <a:srgbClr val="9900CC"/>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4858400"/>
      </p:ext>
    </p:extLst>
  </p:cSld>
  <p:clrMapOvr>
    <a:masterClrMapping/>
  </p:clrMapOvr>
  <p:transition spd="med">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FFD8EA62-7D1B-40CC-A019-05F93127988E}" type="slidenum">
              <a:rPr lang="en-US" altLang="zh-CN"/>
              <a:pPr>
                <a:defRPr/>
              </a:pPr>
              <a:t>53</a:t>
            </a:fld>
            <a:endParaRPr lang="en-US" altLang="zh-CN"/>
          </a:p>
        </p:txBody>
      </p:sp>
      <p:sp>
        <p:nvSpPr>
          <p:cNvPr id="1642498" name="Rectangle 2"/>
          <p:cNvSpPr>
            <a:spLocks noGrp="1" noChangeArrowheads="1"/>
          </p:cNvSpPr>
          <p:nvPr>
            <p:ph type="title"/>
          </p:nvPr>
        </p:nvSpPr>
        <p:spPr/>
        <p:txBody>
          <a:bodyPr/>
          <a:lstStyle/>
          <a:p>
            <a:pPr eaLnBrk="1" hangingPunct="1">
              <a:defRPr/>
            </a:pPr>
            <a:r>
              <a:rPr lang="en-US" altLang="zh-CN" dirty="0" err="1" smtClean="0"/>
              <a:t>mutex</a:t>
            </a:r>
            <a:r>
              <a:rPr lang="zh-CN" altLang="en-US" dirty="0" smtClean="0"/>
              <a:t>变量使用示例</a:t>
            </a:r>
            <a:r>
              <a:rPr lang="en-US" altLang="zh-CN" dirty="0" smtClean="0"/>
              <a:t>—</a:t>
            </a:r>
            <a:r>
              <a:rPr lang="zh-CN" altLang="en-US" dirty="0"/>
              <a:t>修改后</a:t>
            </a:r>
          </a:p>
        </p:txBody>
      </p:sp>
      <p:sp>
        <p:nvSpPr>
          <p:cNvPr id="1642499" name="Rectangle 3"/>
          <p:cNvSpPr>
            <a:spLocks noGrp="1" noChangeArrowheads="1"/>
          </p:cNvSpPr>
          <p:nvPr>
            <p:ph type="body" idx="1"/>
          </p:nvPr>
        </p:nvSpPr>
        <p:spPr/>
        <p:txBody>
          <a:bodyPr/>
          <a:lstStyle/>
          <a:p>
            <a:pPr eaLnBrk="1" hangingPunct="1">
              <a:defRPr/>
            </a:pPr>
            <a:endParaRPr lang="zh-CN" altLang="zh-CN"/>
          </a:p>
        </p:txBody>
      </p:sp>
      <p:pic>
        <p:nvPicPr>
          <p:cNvPr id="112645" name="Picture 4"/>
          <p:cNvPicPr>
            <a:picLocks noChangeAspect="1" noChangeArrowheads="1"/>
          </p:cNvPicPr>
          <p:nvPr/>
        </p:nvPicPr>
        <p:blipFill>
          <a:blip r:embed="rId2" cstate="print"/>
          <a:srcRect/>
          <a:stretch>
            <a:fillRect/>
          </a:stretch>
        </p:blipFill>
        <p:spPr bwMode="auto">
          <a:xfrm>
            <a:off x="755650" y="1484313"/>
            <a:ext cx="8208963" cy="5029200"/>
          </a:xfrm>
          <a:prstGeom prst="rect">
            <a:avLst/>
          </a:prstGeom>
          <a:noFill/>
          <a:ln w="9525">
            <a:noFill/>
            <a:miter lim="800000"/>
            <a:headEnd/>
            <a:tailEnd/>
          </a:ln>
        </p:spPr>
      </p:pic>
      <p:sp>
        <p:nvSpPr>
          <p:cNvPr id="1642501" name="Oval 5"/>
          <p:cNvSpPr>
            <a:spLocks noChangeArrowheads="1"/>
          </p:cNvSpPr>
          <p:nvPr/>
        </p:nvSpPr>
        <p:spPr bwMode="auto">
          <a:xfrm>
            <a:off x="1187450" y="4221163"/>
            <a:ext cx="5040313" cy="360362"/>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174347004"/>
      </p:ext>
    </p:extLst>
  </p:cSld>
  <p:clrMapOvr>
    <a:masterClrMapping/>
  </p:clrMapOvr>
  <p:transition spd="med">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CE194848-F6AC-4C30-BF97-D554F43449BB}" type="slidenum">
              <a:rPr lang="en-US" altLang="zh-CN"/>
              <a:pPr>
                <a:defRPr/>
              </a:pPr>
              <a:t>54</a:t>
            </a:fld>
            <a:endParaRPr lang="en-US" altLang="zh-CN"/>
          </a:p>
        </p:txBody>
      </p:sp>
      <p:sp>
        <p:nvSpPr>
          <p:cNvPr id="1644546" name="Rectangle 2"/>
          <p:cNvSpPr>
            <a:spLocks noGrp="1" noChangeArrowheads="1"/>
          </p:cNvSpPr>
          <p:nvPr>
            <p:ph type="title"/>
          </p:nvPr>
        </p:nvSpPr>
        <p:spPr/>
        <p:txBody>
          <a:bodyPr/>
          <a:lstStyle/>
          <a:p>
            <a:pPr eaLnBrk="1" hangingPunct="1">
              <a:defRPr/>
            </a:pPr>
            <a:r>
              <a:rPr lang="en-US" altLang="zh-CN" dirty="0" err="1" smtClean="0"/>
              <a:t>mutex</a:t>
            </a:r>
            <a:r>
              <a:rPr lang="zh-CN" altLang="en-US" dirty="0" smtClean="0"/>
              <a:t>变量使用示例</a:t>
            </a:r>
            <a:r>
              <a:rPr lang="en-US" altLang="zh-CN" dirty="0" smtClean="0"/>
              <a:t>—</a:t>
            </a:r>
            <a:r>
              <a:rPr lang="zh-CN" altLang="en-US" dirty="0"/>
              <a:t>修改后</a:t>
            </a:r>
          </a:p>
        </p:txBody>
      </p:sp>
      <p:sp>
        <p:nvSpPr>
          <p:cNvPr id="1644547" name="Rectangle 3"/>
          <p:cNvSpPr>
            <a:spLocks noGrp="1" noChangeArrowheads="1"/>
          </p:cNvSpPr>
          <p:nvPr>
            <p:ph type="body" idx="1"/>
          </p:nvPr>
        </p:nvSpPr>
        <p:spPr/>
        <p:txBody>
          <a:bodyPr/>
          <a:lstStyle/>
          <a:p>
            <a:pPr eaLnBrk="1" hangingPunct="1">
              <a:defRPr/>
            </a:pPr>
            <a:endParaRPr lang="zh-CN" altLang="zh-CN"/>
          </a:p>
        </p:txBody>
      </p:sp>
      <p:pic>
        <p:nvPicPr>
          <p:cNvPr id="113669" name="Picture 4"/>
          <p:cNvPicPr>
            <a:picLocks noChangeAspect="1" noChangeArrowheads="1"/>
          </p:cNvPicPr>
          <p:nvPr/>
        </p:nvPicPr>
        <p:blipFill>
          <a:blip r:embed="rId2" cstate="print"/>
          <a:srcRect/>
          <a:stretch>
            <a:fillRect/>
          </a:stretch>
        </p:blipFill>
        <p:spPr bwMode="auto">
          <a:xfrm>
            <a:off x="1042988" y="1412875"/>
            <a:ext cx="7632700" cy="5264150"/>
          </a:xfrm>
          <a:prstGeom prst="rect">
            <a:avLst/>
          </a:prstGeom>
          <a:noFill/>
          <a:ln w="9525">
            <a:noFill/>
            <a:miter lim="800000"/>
            <a:headEnd/>
            <a:tailEnd/>
          </a:ln>
        </p:spPr>
      </p:pic>
      <p:sp>
        <p:nvSpPr>
          <p:cNvPr id="1644549" name="Oval 5"/>
          <p:cNvSpPr>
            <a:spLocks noChangeArrowheads="1"/>
          </p:cNvSpPr>
          <p:nvPr/>
        </p:nvSpPr>
        <p:spPr bwMode="auto">
          <a:xfrm>
            <a:off x="1187450" y="5013325"/>
            <a:ext cx="5040313" cy="360363"/>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978135826"/>
      </p:ext>
    </p:extLst>
  </p:cSld>
  <p:clrMapOvr>
    <a:masterClrMapping/>
  </p:clrMapOvr>
  <p:transition spd="med">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p>
            <a:pPr>
              <a:defRPr/>
            </a:pPr>
            <a:fld id="{46D68B9B-1883-4819-A878-2D263D19BB36}" type="slidenum">
              <a:rPr lang="en-US" altLang="zh-CN"/>
              <a:pPr>
                <a:defRPr/>
              </a:pPr>
              <a:t>55</a:t>
            </a:fld>
            <a:endParaRPr lang="en-US" altLang="zh-CN"/>
          </a:p>
        </p:txBody>
      </p:sp>
      <p:sp>
        <p:nvSpPr>
          <p:cNvPr id="1645570" name="Rectangle 2"/>
          <p:cNvSpPr>
            <a:spLocks noGrp="1" noChangeArrowheads="1"/>
          </p:cNvSpPr>
          <p:nvPr>
            <p:ph type="title"/>
          </p:nvPr>
        </p:nvSpPr>
        <p:spPr/>
        <p:txBody>
          <a:bodyPr/>
          <a:lstStyle/>
          <a:p>
            <a:pPr eaLnBrk="1" hangingPunct="1">
              <a:defRPr/>
            </a:pPr>
            <a:r>
              <a:rPr lang="en-US" altLang="zh-CN" dirty="0" err="1" smtClean="0"/>
              <a:t>mutex</a:t>
            </a:r>
            <a:r>
              <a:rPr lang="zh-CN" altLang="en-US" dirty="0" smtClean="0"/>
              <a:t>变量使用示例</a:t>
            </a:r>
            <a:r>
              <a:rPr lang="en-US" altLang="zh-CN" dirty="0" smtClean="0"/>
              <a:t>—</a:t>
            </a:r>
            <a:r>
              <a:rPr lang="zh-CN" altLang="en-US" dirty="0"/>
              <a:t>修改后</a:t>
            </a:r>
          </a:p>
        </p:txBody>
      </p:sp>
      <p:sp>
        <p:nvSpPr>
          <p:cNvPr id="1645571" name="Rectangle 3"/>
          <p:cNvSpPr>
            <a:spLocks noGrp="1" noChangeArrowheads="1"/>
          </p:cNvSpPr>
          <p:nvPr>
            <p:ph type="body" idx="1"/>
          </p:nvPr>
        </p:nvSpPr>
        <p:spPr/>
        <p:txBody>
          <a:bodyPr/>
          <a:lstStyle/>
          <a:p>
            <a:pPr eaLnBrk="1" hangingPunct="1">
              <a:defRPr/>
            </a:pPr>
            <a:endParaRPr lang="zh-CN" altLang="zh-CN"/>
          </a:p>
        </p:txBody>
      </p:sp>
      <p:pic>
        <p:nvPicPr>
          <p:cNvPr id="114693" name="Picture 4"/>
          <p:cNvPicPr>
            <a:picLocks noChangeAspect="1" noChangeArrowheads="1"/>
          </p:cNvPicPr>
          <p:nvPr/>
        </p:nvPicPr>
        <p:blipFill>
          <a:blip r:embed="rId2" cstate="print"/>
          <a:srcRect/>
          <a:stretch>
            <a:fillRect/>
          </a:stretch>
        </p:blipFill>
        <p:spPr bwMode="auto">
          <a:xfrm>
            <a:off x="1042988" y="1412875"/>
            <a:ext cx="7777162" cy="5419725"/>
          </a:xfrm>
          <a:prstGeom prst="rect">
            <a:avLst/>
          </a:prstGeom>
          <a:noFill/>
          <a:ln w="9525">
            <a:noFill/>
            <a:miter lim="800000"/>
            <a:headEnd/>
            <a:tailEnd/>
          </a:ln>
        </p:spPr>
      </p:pic>
      <p:sp>
        <p:nvSpPr>
          <p:cNvPr id="1645573" name="Oval 5"/>
          <p:cNvSpPr>
            <a:spLocks noChangeArrowheads="1"/>
          </p:cNvSpPr>
          <p:nvPr/>
        </p:nvSpPr>
        <p:spPr bwMode="auto">
          <a:xfrm>
            <a:off x="1835150" y="1628775"/>
            <a:ext cx="1584325" cy="360363"/>
          </a:xfrm>
          <a:prstGeom prst="ellipse">
            <a:avLst/>
          </a:prstGeom>
          <a:noFill/>
          <a:ln w="28575">
            <a:solidFill>
              <a:srgbClr val="FF0000"/>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645574" name="Oval 6"/>
          <p:cNvSpPr>
            <a:spLocks noChangeArrowheads="1"/>
          </p:cNvSpPr>
          <p:nvPr/>
        </p:nvSpPr>
        <p:spPr bwMode="auto">
          <a:xfrm>
            <a:off x="1187450" y="4076700"/>
            <a:ext cx="5040313" cy="360363"/>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569221875"/>
      </p:ext>
    </p:extLst>
  </p:cSld>
  <p:clrMapOvr>
    <a:masterClrMapping/>
  </p:clrMapOvr>
  <p:transition spd="med">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581395E4-FA18-4DD0-AE5E-F04A6D2546D4}" type="slidenum">
              <a:rPr lang="en-US" altLang="zh-CN"/>
              <a:pPr>
                <a:defRPr/>
              </a:pPr>
              <a:t>56</a:t>
            </a:fld>
            <a:endParaRPr lang="en-US" altLang="zh-CN"/>
          </a:p>
        </p:txBody>
      </p:sp>
      <p:sp>
        <p:nvSpPr>
          <p:cNvPr id="1643522" name="Rectangle 2"/>
          <p:cNvSpPr>
            <a:spLocks noGrp="1" noChangeArrowheads="1"/>
          </p:cNvSpPr>
          <p:nvPr>
            <p:ph type="title"/>
          </p:nvPr>
        </p:nvSpPr>
        <p:spPr/>
        <p:txBody>
          <a:bodyPr/>
          <a:lstStyle/>
          <a:p>
            <a:pPr eaLnBrk="1" hangingPunct="1">
              <a:defRPr/>
            </a:pPr>
            <a:r>
              <a:rPr lang="en-US" altLang="zh-CN" dirty="0" err="1" smtClean="0"/>
              <a:t>mutex</a:t>
            </a:r>
            <a:r>
              <a:rPr lang="zh-CN" altLang="en-US" dirty="0" smtClean="0"/>
              <a:t>变量使用示例</a:t>
            </a:r>
            <a:r>
              <a:rPr lang="en-US" altLang="zh-CN" dirty="0" smtClean="0"/>
              <a:t>—</a:t>
            </a:r>
            <a:r>
              <a:rPr lang="zh-CN" altLang="en-US" dirty="0"/>
              <a:t>修改后</a:t>
            </a:r>
          </a:p>
        </p:txBody>
      </p:sp>
      <p:sp>
        <p:nvSpPr>
          <p:cNvPr id="1643523" name="Rectangle 3"/>
          <p:cNvSpPr>
            <a:spLocks noGrp="1" noChangeArrowheads="1"/>
          </p:cNvSpPr>
          <p:nvPr>
            <p:ph type="body" idx="1"/>
          </p:nvPr>
        </p:nvSpPr>
        <p:spPr/>
        <p:txBody>
          <a:bodyPr/>
          <a:lstStyle/>
          <a:p>
            <a:pPr eaLnBrk="1" hangingPunct="1">
              <a:defRPr/>
            </a:pPr>
            <a:r>
              <a:rPr lang="zh-CN" altLang="en-US"/>
              <a:t>运行结果</a:t>
            </a:r>
          </a:p>
        </p:txBody>
      </p:sp>
      <p:pic>
        <p:nvPicPr>
          <p:cNvPr id="115717" name="Picture 4"/>
          <p:cNvPicPr>
            <a:picLocks noChangeAspect="1" noChangeArrowheads="1"/>
          </p:cNvPicPr>
          <p:nvPr/>
        </p:nvPicPr>
        <p:blipFill>
          <a:blip r:embed="rId2" cstate="print"/>
          <a:srcRect/>
          <a:stretch>
            <a:fillRect/>
          </a:stretch>
        </p:blipFill>
        <p:spPr bwMode="auto">
          <a:xfrm>
            <a:off x="2339975" y="1844675"/>
            <a:ext cx="3960813" cy="4724400"/>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552472234"/>
      </p:ext>
    </p:extLst>
  </p:cSld>
  <p:clrMapOvr>
    <a:masterClrMapping/>
  </p:clrMapOvr>
  <p:transition spd="med">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218FEE94-7544-46D7-B528-07E791BD883A}" type="slidenum">
              <a:rPr lang="en-US" altLang="zh-CN"/>
              <a:pPr>
                <a:defRPr/>
              </a:pPr>
              <a:t>57</a:t>
            </a:fld>
            <a:endParaRPr lang="en-US" altLang="zh-CN"/>
          </a:p>
        </p:txBody>
      </p:sp>
      <p:sp>
        <p:nvSpPr>
          <p:cNvPr id="1542146" name="Rectangle 2"/>
          <p:cNvSpPr>
            <a:spLocks noGrp="1" noChangeArrowheads="1"/>
          </p:cNvSpPr>
          <p:nvPr>
            <p:ph type="title"/>
          </p:nvPr>
        </p:nvSpPr>
        <p:spPr/>
        <p:txBody>
          <a:bodyPr/>
          <a:lstStyle/>
          <a:p>
            <a:pPr eaLnBrk="1" hangingPunct="1">
              <a:defRPr/>
            </a:pPr>
            <a:r>
              <a:rPr lang="zh-CN" altLang="en-US"/>
              <a:t>条件变量</a:t>
            </a:r>
          </a:p>
        </p:txBody>
      </p:sp>
      <p:sp>
        <p:nvSpPr>
          <p:cNvPr id="1542147" name="Rectangle 3"/>
          <p:cNvSpPr>
            <a:spLocks noGrp="1" noChangeArrowheads="1"/>
          </p:cNvSpPr>
          <p:nvPr>
            <p:ph type="body" idx="1"/>
          </p:nvPr>
        </p:nvSpPr>
        <p:spPr/>
        <p:txBody>
          <a:bodyPr/>
          <a:lstStyle/>
          <a:p>
            <a:pPr eaLnBrk="1" hangingPunct="1">
              <a:defRPr/>
            </a:pPr>
            <a:r>
              <a:rPr lang="zh-CN" altLang="en-US" dirty="0" smtClean="0"/>
              <a:t>互斥锁的缺点</a:t>
            </a:r>
            <a:endParaRPr lang="en-US" altLang="zh-CN" dirty="0" smtClean="0"/>
          </a:p>
          <a:p>
            <a:pPr lvl="1" eaLnBrk="1" hangingPunct="1">
              <a:defRPr/>
            </a:pPr>
            <a:r>
              <a:rPr lang="zh-CN" altLang="en-US" dirty="0" smtClean="0"/>
              <a:t>通过控制存取数据来实现线程同步</a:t>
            </a:r>
            <a:endParaRPr lang="en-US" altLang="zh-CN" dirty="0" smtClean="0"/>
          </a:p>
          <a:p>
            <a:pPr lvl="1" eaLnBrk="1" hangingPunct="1">
              <a:defRPr/>
            </a:pPr>
            <a:r>
              <a:rPr lang="zh-CN" altLang="en-US" dirty="0" smtClean="0"/>
              <a:t>线程不断轮询条件是否满足（</a:t>
            </a:r>
            <a:r>
              <a:rPr lang="zh-CN" altLang="en-US" dirty="0" smtClean="0">
                <a:solidFill>
                  <a:srgbClr val="FF0000"/>
                </a:solidFill>
              </a:rPr>
              <a:t>忙等</a:t>
            </a:r>
            <a:r>
              <a:rPr lang="zh-CN" altLang="en-US" dirty="0" smtClean="0"/>
              <a:t>），资源消耗大</a:t>
            </a:r>
            <a:endParaRPr lang="en-US" altLang="zh-CN" dirty="0" smtClean="0"/>
          </a:p>
          <a:p>
            <a:pPr eaLnBrk="1" hangingPunct="1">
              <a:defRPr/>
            </a:pPr>
            <a:r>
              <a:rPr lang="zh-CN" altLang="en-US" dirty="0" smtClean="0"/>
              <a:t>条件变量</a:t>
            </a:r>
            <a:endParaRPr lang="en-US" altLang="zh-CN" dirty="0" smtClean="0"/>
          </a:p>
          <a:p>
            <a:pPr lvl="1" eaLnBrk="1" hangingPunct="1">
              <a:defRPr/>
            </a:pPr>
            <a:r>
              <a:rPr lang="zh-CN" altLang="en-US" dirty="0" smtClean="0"/>
              <a:t>利用线程间共享的全局变量实现同步</a:t>
            </a:r>
            <a:endParaRPr lang="en-US" altLang="zh-CN" dirty="0" smtClean="0"/>
          </a:p>
          <a:p>
            <a:pPr lvl="1" eaLnBrk="1" hangingPunct="1">
              <a:defRPr/>
            </a:pPr>
            <a:r>
              <a:rPr lang="zh-CN" altLang="en-US" dirty="0" smtClean="0"/>
              <a:t>条件</a:t>
            </a:r>
            <a:r>
              <a:rPr lang="zh-CN" altLang="en-US" dirty="0"/>
              <a:t>变量使线程睡眠</a:t>
            </a:r>
            <a:r>
              <a:rPr lang="zh-CN" altLang="en-US" dirty="0" smtClean="0"/>
              <a:t>等待特定条件出现（无需轮询）</a:t>
            </a:r>
            <a:endParaRPr lang="zh-CN" altLang="en-US" dirty="0"/>
          </a:p>
          <a:p>
            <a:pPr lvl="1" eaLnBrk="1" hangingPunct="1">
              <a:defRPr/>
            </a:pPr>
            <a:r>
              <a:rPr lang="zh-CN" altLang="en-US" dirty="0" smtClean="0"/>
              <a:t>使用方法</a:t>
            </a:r>
            <a:endParaRPr lang="en-US" altLang="zh-CN" dirty="0" smtClean="0"/>
          </a:p>
          <a:p>
            <a:pPr lvl="2" eaLnBrk="1" hangingPunct="1">
              <a:defRPr/>
            </a:pPr>
            <a:r>
              <a:rPr lang="zh-CN" altLang="en-US" dirty="0" smtClean="0"/>
              <a:t>通常条件</a:t>
            </a:r>
            <a:r>
              <a:rPr lang="zh-CN" altLang="en-US" dirty="0"/>
              <a:t>变量和互斥锁同时使用</a:t>
            </a:r>
          </a:p>
          <a:p>
            <a:pPr lvl="2" eaLnBrk="1" hangingPunct="1">
              <a:defRPr/>
            </a:pPr>
            <a:r>
              <a:rPr lang="zh-CN" altLang="en-US" dirty="0" smtClean="0"/>
              <a:t>一</a:t>
            </a:r>
            <a:r>
              <a:rPr lang="zh-CN" altLang="en-US" dirty="0"/>
              <a:t>个</a:t>
            </a:r>
            <a:r>
              <a:rPr lang="zh-CN" altLang="en-US" dirty="0" smtClean="0"/>
              <a:t>线程因等待</a:t>
            </a:r>
            <a:r>
              <a:rPr lang="zh-CN" altLang="en-US" dirty="0"/>
              <a:t>“</a:t>
            </a:r>
            <a:r>
              <a:rPr lang="zh-CN" altLang="en-US" dirty="0">
                <a:solidFill>
                  <a:srgbClr val="FF0000"/>
                </a:solidFill>
              </a:rPr>
              <a:t>条件变量的条件成立</a:t>
            </a:r>
            <a:r>
              <a:rPr lang="zh-CN" altLang="en-US" dirty="0"/>
              <a:t>”而挂起</a:t>
            </a:r>
          </a:p>
          <a:p>
            <a:pPr lvl="2" eaLnBrk="1" hangingPunct="1">
              <a:defRPr/>
            </a:pPr>
            <a:r>
              <a:rPr lang="zh-CN" altLang="en-US" dirty="0"/>
              <a:t>另一个线程</a:t>
            </a:r>
            <a:r>
              <a:rPr lang="zh-CN" altLang="en-US" dirty="0" smtClean="0"/>
              <a:t>使</a:t>
            </a:r>
            <a:r>
              <a:rPr lang="en-US" altLang="zh-CN" dirty="0" smtClean="0"/>
              <a:t>“</a:t>
            </a:r>
            <a:r>
              <a:rPr lang="zh-CN" altLang="en-US" dirty="0" smtClean="0"/>
              <a:t>条件成立</a:t>
            </a:r>
            <a:r>
              <a:rPr lang="en-US" altLang="zh-CN" dirty="0" smtClean="0"/>
              <a:t>”</a:t>
            </a:r>
            <a:r>
              <a:rPr lang="zh-CN" altLang="en-US" dirty="0" smtClean="0"/>
              <a:t>（发送</a:t>
            </a:r>
            <a:r>
              <a:rPr lang="zh-CN" altLang="en-US" dirty="0" smtClean="0">
                <a:solidFill>
                  <a:srgbClr val="FF0000"/>
                </a:solidFill>
              </a:rPr>
              <a:t>“条件成立”信号</a:t>
            </a:r>
            <a:r>
              <a:rPr lang="zh-CN" altLang="en-US" dirty="0"/>
              <a:t>）</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967348219"/>
      </p:ext>
    </p:extLst>
  </p:cSld>
  <p:clrMapOvr>
    <a:masterClrMapping/>
  </p:clrMapOvr>
  <p:transition spd="med">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8064A0-AB25-42C4-AC0E-00936227D6B9}" type="slidenum">
              <a:rPr lang="en-US" altLang="zh-CN"/>
              <a:pPr>
                <a:defRPr/>
              </a:pPr>
              <a:t>58</a:t>
            </a:fld>
            <a:endParaRPr lang="en-US" altLang="zh-CN"/>
          </a:p>
        </p:txBody>
      </p:sp>
      <p:sp>
        <p:nvSpPr>
          <p:cNvPr id="1604610" name="Rectangle 2"/>
          <p:cNvSpPr>
            <a:spLocks noGrp="1" noChangeArrowheads="1"/>
          </p:cNvSpPr>
          <p:nvPr>
            <p:ph type="title"/>
          </p:nvPr>
        </p:nvSpPr>
        <p:spPr/>
        <p:txBody>
          <a:bodyPr/>
          <a:lstStyle/>
          <a:p>
            <a:pPr eaLnBrk="1" hangingPunct="1">
              <a:defRPr/>
            </a:pPr>
            <a:r>
              <a:rPr lang="zh-CN" altLang="en-US" dirty="0" smtClean="0"/>
              <a:t>条件变量典型使用步骤</a:t>
            </a:r>
            <a:endParaRPr lang="zh-CN" altLang="en-US" dirty="0"/>
          </a:p>
        </p:txBody>
      </p:sp>
      <p:sp>
        <p:nvSpPr>
          <p:cNvPr id="1604611" name="Rectangle 3"/>
          <p:cNvSpPr>
            <a:spLocks noGrp="1" noChangeArrowheads="1"/>
          </p:cNvSpPr>
          <p:nvPr>
            <p:ph type="body" idx="1"/>
          </p:nvPr>
        </p:nvSpPr>
        <p:spPr/>
        <p:txBody>
          <a:bodyPr/>
          <a:lstStyle/>
          <a:p>
            <a:pPr eaLnBrk="1" hangingPunct="1">
              <a:defRPr/>
            </a:pPr>
            <a:r>
              <a:rPr lang="zh-CN" altLang="en-US" dirty="0" smtClean="0"/>
              <a:t>申明</a:t>
            </a:r>
            <a:r>
              <a:rPr lang="en-US" altLang="zh-CN" dirty="0" smtClean="0"/>
              <a:t>/</a:t>
            </a:r>
            <a:r>
              <a:rPr lang="zh-CN" altLang="en-US" dirty="0" smtClean="0"/>
              <a:t>初始化</a:t>
            </a:r>
            <a:r>
              <a:rPr lang="zh-CN" altLang="en-US" dirty="0"/>
              <a:t>需要同步的全局数据</a:t>
            </a:r>
            <a:r>
              <a:rPr lang="en-US" altLang="zh-CN" dirty="0"/>
              <a:t>/</a:t>
            </a:r>
            <a:r>
              <a:rPr lang="zh-CN" altLang="en-US" dirty="0"/>
              <a:t>变量（如</a:t>
            </a:r>
            <a:r>
              <a:rPr lang="en-US" altLang="zh-CN" dirty="0"/>
              <a:t>count</a:t>
            </a:r>
            <a:r>
              <a:rPr lang="zh-CN" altLang="en-US" dirty="0"/>
              <a:t>） </a:t>
            </a:r>
          </a:p>
          <a:p>
            <a:pPr eaLnBrk="1" hangingPunct="1">
              <a:defRPr/>
            </a:pPr>
            <a:r>
              <a:rPr lang="zh-CN" altLang="en-US" dirty="0"/>
              <a:t>申明和初始化一个</a:t>
            </a:r>
            <a:r>
              <a:rPr lang="zh-CN" altLang="en-US" dirty="0">
                <a:solidFill>
                  <a:srgbClr val="FF0000"/>
                </a:solidFill>
              </a:rPr>
              <a:t>条件变量对象 </a:t>
            </a:r>
          </a:p>
          <a:p>
            <a:pPr eaLnBrk="1" hangingPunct="1">
              <a:defRPr/>
            </a:pPr>
            <a:r>
              <a:rPr lang="zh-CN" altLang="en-US" dirty="0"/>
              <a:t>申明和</a:t>
            </a:r>
            <a:r>
              <a:rPr lang="zh-CN" altLang="en-US" dirty="0" smtClean="0"/>
              <a:t>初始化对应的</a:t>
            </a:r>
            <a:r>
              <a:rPr lang="en-US" altLang="zh-CN" dirty="0" err="1">
                <a:solidFill>
                  <a:srgbClr val="FF0000"/>
                </a:solidFill>
              </a:rPr>
              <a:t>mutex</a:t>
            </a:r>
            <a:r>
              <a:rPr lang="en-US" altLang="zh-CN" dirty="0"/>
              <a:t> </a:t>
            </a:r>
          </a:p>
          <a:p>
            <a:pPr eaLnBrk="1" hangingPunct="1">
              <a:defRPr/>
            </a:pPr>
            <a:r>
              <a:rPr lang="zh-CN" altLang="en-US" dirty="0" smtClean="0"/>
              <a:t>创建若干进程，并运行之 </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770308943"/>
      </p:ext>
    </p:extLst>
  </p:cSld>
  <p:clrMapOvr>
    <a:masterClrMapping/>
  </p:clrMapOvr>
  <p:transition spd="med">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4204CB23-C4D0-42E9-9659-F660294335B4}" type="slidenum">
              <a:rPr lang="en-US" altLang="zh-CN"/>
              <a:pPr>
                <a:defRPr/>
              </a:pPr>
              <a:t>59</a:t>
            </a:fld>
            <a:endParaRPr lang="en-US" altLang="zh-CN"/>
          </a:p>
        </p:txBody>
      </p:sp>
      <p:sp>
        <p:nvSpPr>
          <p:cNvPr id="1543170" name="Rectangle 2"/>
          <p:cNvSpPr>
            <a:spLocks noGrp="1" noChangeArrowheads="1"/>
          </p:cNvSpPr>
          <p:nvPr>
            <p:ph type="title"/>
          </p:nvPr>
        </p:nvSpPr>
        <p:spPr/>
        <p:txBody>
          <a:bodyPr/>
          <a:lstStyle/>
          <a:p>
            <a:pPr eaLnBrk="1" hangingPunct="1">
              <a:defRPr/>
            </a:pPr>
            <a:r>
              <a:rPr lang="zh-CN" altLang="en-US" dirty="0"/>
              <a:t>条件变量检测</a:t>
            </a:r>
          </a:p>
        </p:txBody>
      </p:sp>
      <p:sp>
        <p:nvSpPr>
          <p:cNvPr id="1543171" name="Rectangle 3"/>
          <p:cNvSpPr>
            <a:spLocks noGrp="1" noChangeArrowheads="1"/>
          </p:cNvSpPr>
          <p:nvPr>
            <p:ph type="body" idx="1"/>
          </p:nvPr>
        </p:nvSpPr>
        <p:spPr/>
        <p:txBody>
          <a:bodyPr/>
          <a:lstStyle/>
          <a:p>
            <a:pPr eaLnBrk="1" hangingPunct="1">
              <a:defRPr/>
            </a:pPr>
            <a:r>
              <a:rPr lang="zh-CN" altLang="en-US" dirty="0" smtClean="0"/>
              <a:t>条件检测在</a:t>
            </a:r>
            <a:r>
              <a:rPr lang="zh-CN" altLang="en-US" dirty="0"/>
              <a:t>互斥锁的保护下</a:t>
            </a:r>
            <a:r>
              <a:rPr lang="zh-CN" altLang="en-US" dirty="0" smtClean="0"/>
              <a:t>进行</a:t>
            </a:r>
            <a:endParaRPr lang="zh-CN" altLang="en-US" dirty="0"/>
          </a:p>
          <a:p>
            <a:pPr lvl="1" eaLnBrk="1" hangingPunct="1">
              <a:defRPr/>
            </a:pPr>
            <a:r>
              <a:rPr lang="zh-CN" altLang="en-US" dirty="0"/>
              <a:t>如果条件为假，一个线程自动阻塞</a:t>
            </a:r>
          </a:p>
          <a:p>
            <a:pPr lvl="1" eaLnBrk="1" hangingPunct="1">
              <a:defRPr/>
            </a:pPr>
            <a:r>
              <a:rPr lang="zh-CN" altLang="en-US" dirty="0" smtClean="0"/>
              <a:t>若另</a:t>
            </a:r>
            <a:r>
              <a:rPr lang="zh-CN" altLang="en-US" dirty="0"/>
              <a:t>一个线程改变了条件，它发信号给关联的条件</a:t>
            </a:r>
            <a:r>
              <a:rPr lang="zh-CN" altLang="en-US" dirty="0" smtClean="0"/>
              <a:t>变量，唤醒</a:t>
            </a:r>
            <a:r>
              <a:rPr lang="zh-CN" altLang="en-US" dirty="0"/>
              <a:t>一个或多个等待它的</a:t>
            </a:r>
            <a:r>
              <a:rPr lang="zh-CN" altLang="en-US" dirty="0" smtClean="0"/>
              <a:t>线程</a:t>
            </a:r>
            <a:endParaRPr lang="en-US" altLang="zh-CN" dirty="0" smtClean="0"/>
          </a:p>
          <a:p>
            <a:pPr lvl="2" eaLnBrk="1" hangingPunct="1">
              <a:defRPr/>
            </a:pPr>
            <a:r>
              <a:rPr lang="zh-CN" altLang="en-US" dirty="0" smtClean="0"/>
              <a:t>重新</a:t>
            </a:r>
            <a:r>
              <a:rPr lang="zh-CN" altLang="en-US" dirty="0"/>
              <a:t>获得互斥</a:t>
            </a:r>
            <a:r>
              <a:rPr lang="zh-CN" altLang="en-US" dirty="0" smtClean="0"/>
              <a:t>锁</a:t>
            </a:r>
            <a:endParaRPr lang="en-US" altLang="zh-CN" dirty="0" smtClean="0"/>
          </a:p>
          <a:p>
            <a:pPr lvl="2" eaLnBrk="1" hangingPunct="1">
              <a:defRPr/>
            </a:pPr>
            <a:r>
              <a:rPr lang="zh-CN" altLang="en-US" dirty="0" smtClean="0"/>
              <a:t>重新</a:t>
            </a:r>
            <a:r>
              <a:rPr lang="zh-CN" altLang="en-US" dirty="0"/>
              <a:t>评价条件</a:t>
            </a:r>
          </a:p>
          <a:p>
            <a:pPr eaLnBrk="1" hangingPunct="1">
              <a:defRPr/>
            </a:pP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96475816"/>
      </p:ext>
    </p:extLst>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F421B286-B170-41FA-B3E2-8ACDC1E56B10}" type="slidenum">
              <a:rPr lang="en-US" altLang="zh-CN"/>
              <a:pPr/>
              <a:t>6</a:t>
            </a:fld>
            <a:endParaRPr lang="en-US" altLang="zh-CN"/>
          </a:p>
        </p:txBody>
      </p:sp>
      <p:sp>
        <p:nvSpPr>
          <p:cNvPr id="621570" name="Rectangle 2"/>
          <p:cNvSpPr>
            <a:spLocks noGrp="1" noChangeArrowheads="1"/>
          </p:cNvSpPr>
          <p:nvPr>
            <p:ph type="title"/>
          </p:nvPr>
        </p:nvSpPr>
        <p:spPr/>
        <p:txBody>
          <a:bodyPr/>
          <a:lstStyle/>
          <a:p>
            <a:r>
              <a:rPr lang="zh-CN" altLang="en-US" dirty="0" smtClean="0"/>
              <a:t>内核通用链表</a:t>
            </a:r>
            <a:r>
              <a:rPr lang="zh-CN" altLang="en-US" dirty="0"/>
              <a:t>的声明与初始化</a:t>
            </a:r>
          </a:p>
        </p:txBody>
      </p:sp>
      <p:sp>
        <p:nvSpPr>
          <p:cNvPr id="621571" name="Rectangle 3"/>
          <p:cNvSpPr>
            <a:spLocks noGrp="1" noChangeArrowheads="1"/>
          </p:cNvSpPr>
          <p:nvPr>
            <p:ph type="body" idx="1"/>
          </p:nvPr>
        </p:nvSpPr>
        <p:spPr>
          <a:xfrm>
            <a:off x="611188" y="1268413"/>
            <a:ext cx="8532812" cy="5589587"/>
          </a:xfrm>
        </p:spPr>
        <p:txBody>
          <a:bodyPr/>
          <a:lstStyle/>
          <a:p>
            <a:pPr>
              <a:lnSpc>
                <a:spcPct val="90000"/>
              </a:lnSpc>
            </a:pPr>
            <a:r>
              <a:rPr lang="zh-CN" altLang="en-US" sz="2600" dirty="0"/>
              <a:t>声明时初始化</a:t>
            </a:r>
            <a:r>
              <a:rPr lang="zh-CN" altLang="en-US" sz="2600" dirty="0" smtClean="0"/>
              <a:t>链表</a:t>
            </a:r>
            <a:endParaRPr lang="zh-CN" altLang="en-US" sz="2600" dirty="0"/>
          </a:p>
          <a:p>
            <a:pPr lvl="1">
              <a:lnSpc>
                <a:spcPct val="90000"/>
              </a:lnSpc>
            </a:pPr>
            <a:r>
              <a:rPr lang="en-US" altLang="zh-CN" sz="2200" dirty="0"/>
              <a:t>#define </a:t>
            </a:r>
            <a:r>
              <a:rPr lang="en-US" altLang="zh-CN" sz="2200" dirty="0">
                <a:solidFill>
                  <a:srgbClr val="FF0000"/>
                </a:solidFill>
              </a:rPr>
              <a:t>LIST_HEAD_INIT(name) </a:t>
            </a:r>
            <a:r>
              <a:rPr lang="en-US" altLang="zh-CN" sz="2200" dirty="0"/>
              <a:t>{&amp;(name), &amp;(name)}</a:t>
            </a:r>
          </a:p>
          <a:p>
            <a:pPr lvl="1">
              <a:lnSpc>
                <a:spcPct val="90000"/>
              </a:lnSpc>
            </a:pPr>
            <a:r>
              <a:rPr lang="en-US" altLang="zh-CN" sz="2200" dirty="0"/>
              <a:t>#define </a:t>
            </a:r>
            <a:r>
              <a:rPr lang="en-US" altLang="zh-CN" sz="2200" dirty="0">
                <a:solidFill>
                  <a:srgbClr val="FF0000"/>
                </a:solidFill>
              </a:rPr>
              <a:t>LIST_HEAD(name)</a:t>
            </a:r>
            <a:r>
              <a:rPr lang="en-US" altLang="zh-CN" sz="2200" dirty="0"/>
              <a:t> \</a:t>
            </a:r>
          </a:p>
          <a:p>
            <a:pPr lvl="1">
              <a:lnSpc>
                <a:spcPct val="90000"/>
              </a:lnSpc>
              <a:buFont typeface="Wingdings" pitchFamily="2" charset="2"/>
              <a:buNone/>
            </a:pPr>
            <a:r>
              <a:rPr lang="en-US" altLang="zh-CN" sz="2200" dirty="0"/>
              <a:t>	</a:t>
            </a:r>
            <a:r>
              <a:rPr lang="en-US" altLang="zh-CN" sz="2200" dirty="0" err="1">
                <a:solidFill>
                  <a:srgbClr val="9900CC"/>
                </a:solidFill>
              </a:rPr>
              <a:t>struct</a:t>
            </a:r>
            <a:r>
              <a:rPr lang="en-US" altLang="zh-CN" sz="2200" dirty="0">
                <a:solidFill>
                  <a:srgbClr val="9900CC"/>
                </a:solidFill>
              </a:rPr>
              <a:t> </a:t>
            </a:r>
            <a:r>
              <a:rPr lang="en-US" altLang="zh-CN" sz="2200" dirty="0" err="1">
                <a:solidFill>
                  <a:srgbClr val="9900CC"/>
                </a:solidFill>
              </a:rPr>
              <a:t>list_head</a:t>
            </a:r>
            <a:r>
              <a:rPr lang="en-US" altLang="zh-CN" sz="2200" dirty="0">
                <a:solidFill>
                  <a:srgbClr val="9900CC"/>
                </a:solidFill>
              </a:rPr>
              <a:t> name </a:t>
            </a:r>
            <a:r>
              <a:rPr lang="en-US" altLang="zh-CN" sz="2200" dirty="0"/>
              <a:t>= LIST_HEAD_INIT(name) </a:t>
            </a:r>
          </a:p>
          <a:p>
            <a:pPr>
              <a:lnSpc>
                <a:spcPct val="90000"/>
              </a:lnSpc>
            </a:pPr>
            <a:r>
              <a:rPr lang="zh-CN" altLang="en-US" sz="2600" dirty="0"/>
              <a:t>运行时初始化</a:t>
            </a:r>
            <a:r>
              <a:rPr lang="zh-CN" altLang="en-US" sz="2600" dirty="0" smtClean="0"/>
              <a:t>链表</a:t>
            </a:r>
            <a:endParaRPr lang="zh-CN" altLang="en-US" sz="2600" dirty="0"/>
          </a:p>
          <a:p>
            <a:pPr lvl="1">
              <a:lnSpc>
                <a:spcPct val="90000"/>
              </a:lnSpc>
            </a:pPr>
            <a:r>
              <a:rPr lang="en-US" altLang="zh-CN" sz="2200" dirty="0"/>
              <a:t>#define </a:t>
            </a:r>
            <a:r>
              <a:rPr lang="en-US" altLang="zh-CN" sz="2200" dirty="0">
                <a:solidFill>
                  <a:srgbClr val="FF0000"/>
                </a:solidFill>
              </a:rPr>
              <a:t>INIT_LIST_HEAD(ptr)</a:t>
            </a:r>
            <a:r>
              <a:rPr lang="en-US" altLang="zh-CN" sz="2200" dirty="0"/>
              <a:t> do { </a:t>
            </a:r>
          </a:p>
          <a:p>
            <a:pPr lvl="1">
              <a:lnSpc>
                <a:spcPct val="90000"/>
              </a:lnSpc>
              <a:buFont typeface="Wingdings" pitchFamily="2" charset="2"/>
              <a:buNone/>
            </a:pPr>
            <a:r>
              <a:rPr lang="en-US" altLang="zh-CN" sz="2200" dirty="0"/>
              <a:t>		(ptr)-&gt;next = (ptr); (ptr)-&gt;</a:t>
            </a:r>
            <a:r>
              <a:rPr lang="en-US" altLang="zh-CN" sz="2200" dirty="0" err="1"/>
              <a:t>prev</a:t>
            </a:r>
            <a:r>
              <a:rPr lang="en-US" altLang="zh-CN" sz="2200" dirty="0"/>
              <a:t> = (ptr); </a:t>
            </a:r>
          </a:p>
          <a:p>
            <a:pPr lvl="1">
              <a:lnSpc>
                <a:spcPct val="90000"/>
              </a:lnSpc>
              <a:buFont typeface="Wingdings" pitchFamily="2" charset="2"/>
              <a:buNone/>
            </a:pPr>
            <a:r>
              <a:rPr lang="en-US" altLang="zh-CN" sz="2200" dirty="0"/>
              <a:t>	} while (0)</a:t>
            </a:r>
          </a:p>
          <a:p>
            <a:pPr>
              <a:lnSpc>
                <a:spcPct val="90000"/>
              </a:lnSpc>
            </a:pPr>
            <a:r>
              <a:rPr lang="zh-CN" altLang="en-US" sz="2600" dirty="0" smtClean="0"/>
              <a:t>内核通用链表的创建示例</a:t>
            </a:r>
            <a:endParaRPr lang="zh-CN" altLang="en-US" sz="2600" dirty="0"/>
          </a:p>
          <a:p>
            <a:pPr lvl="1">
              <a:lnSpc>
                <a:spcPct val="90000"/>
              </a:lnSpc>
            </a:pPr>
            <a:r>
              <a:rPr lang="zh-CN" altLang="en-US" sz="2200" dirty="0" smtClean="0"/>
              <a:t>方法</a:t>
            </a:r>
            <a:r>
              <a:rPr lang="zh-CN" altLang="en-US" sz="2200" dirty="0"/>
              <a:t>一</a:t>
            </a:r>
          </a:p>
          <a:p>
            <a:pPr lvl="2">
              <a:lnSpc>
                <a:spcPct val="90000"/>
              </a:lnSpc>
              <a:buFont typeface="Wingdings" pitchFamily="2" charset="2"/>
              <a:buNone/>
            </a:pPr>
            <a:r>
              <a:rPr lang="zh-CN" altLang="en-US" sz="2000" dirty="0"/>
              <a:t>	</a:t>
            </a:r>
            <a:r>
              <a:rPr lang="en-US" altLang="zh-CN" sz="2200" dirty="0"/>
              <a:t>LIST_HEAD(</a:t>
            </a:r>
            <a:r>
              <a:rPr lang="en-US" altLang="zh-CN" sz="2200" dirty="0" err="1">
                <a:solidFill>
                  <a:srgbClr val="FF0000"/>
                </a:solidFill>
              </a:rPr>
              <a:t>nf_sockopts</a:t>
            </a:r>
            <a:r>
              <a:rPr lang="en-US" altLang="zh-CN" sz="2200" dirty="0"/>
              <a:t>)</a:t>
            </a:r>
          </a:p>
          <a:p>
            <a:pPr lvl="1">
              <a:lnSpc>
                <a:spcPct val="90000"/>
              </a:lnSpc>
            </a:pPr>
            <a:r>
              <a:rPr lang="zh-CN" altLang="en-US" sz="2200" dirty="0"/>
              <a:t>方法二</a:t>
            </a:r>
          </a:p>
          <a:p>
            <a:pPr lvl="2">
              <a:lnSpc>
                <a:spcPct val="90000"/>
              </a:lnSpc>
              <a:buFont typeface="Wingdings" pitchFamily="2" charset="2"/>
              <a:buNone/>
            </a:pPr>
            <a:r>
              <a:rPr lang="zh-CN" altLang="en-US" sz="2000" dirty="0"/>
              <a:t>	</a:t>
            </a:r>
            <a:r>
              <a:rPr lang="en-US" altLang="zh-CN" sz="2200" dirty="0" err="1"/>
              <a:t>struct</a:t>
            </a:r>
            <a:r>
              <a:rPr lang="en-US" altLang="zh-CN" sz="2200" dirty="0"/>
              <a:t> </a:t>
            </a:r>
            <a:r>
              <a:rPr lang="en-US" altLang="zh-CN" sz="2200" dirty="0" err="1"/>
              <a:t>list_head</a:t>
            </a:r>
            <a:r>
              <a:rPr lang="en-US" altLang="zh-CN" sz="2200" dirty="0"/>
              <a:t> </a:t>
            </a:r>
            <a:r>
              <a:rPr lang="en-US" altLang="zh-CN" sz="2200" dirty="0" err="1"/>
              <a:t>nf_sockopts</a:t>
            </a:r>
            <a:r>
              <a:rPr lang="en-US" altLang="zh-CN" sz="2200" dirty="0"/>
              <a:t>;</a:t>
            </a:r>
          </a:p>
          <a:p>
            <a:pPr lvl="2">
              <a:lnSpc>
                <a:spcPct val="90000"/>
              </a:lnSpc>
              <a:buFont typeface="Wingdings" pitchFamily="2" charset="2"/>
              <a:buNone/>
            </a:pPr>
            <a:r>
              <a:rPr lang="en-US" altLang="zh-CN" sz="2200" dirty="0"/>
              <a:t>	INIT_LIST_HEAD(&amp;</a:t>
            </a:r>
            <a:r>
              <a:rPr lang="en-US" altLang="zh-CN" sz="2200" dirty="0" err="1"/>
              <a:t>nf_sockopts</a:t>
            </a:r>
            <a:r>
              <a:rPr lang="en-US" altLang="zh-CN" sz="2200" dirty="0"/>
              <a:t>)</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061074436"/>
      </p:ext>
    </p:extLst>
  </p:cSld>
  <p:clrMapOvr>
    <a:masterClrMapping/>
  </p:clrMapOvr>
  <p:transition spd="med">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 Condition Variables</a:t>
            </a:r>
            <a:endParaRPr lang="zh-CN" altLang="en-US" dirty="0"/>
          </a:p>
        </p:txBody>
      </p:sp>
      <p:sp>
        <p:nvSpPr>
          <p:cNvPr id="3" name="内容占位符 2"/>
          <p:cNvSpPr>
            <a:spLocks noGrp="1"/>
          </p:cNvSpPr>
          <p:nvPr>
            <p:ph idx="1"/>
          </p:nvPr>
        </p:nvSpPr>
        <p:spPr/>
        <p:txBody>
          <a:bodyPr/>
          <a:lstStyle/>
          <a:p>
            <a:r>
              <a:rPr lang="en-US" altLang="zh-CN" dirty="0" err="1"/>
              <a:t>std</a:t>
            </a:r>
            <a:r>
              <a:rPr lang="en-US" altLang="zh-CN" dirty="0"/>
              <a:t>::</a:t>
            </a:r>
            <a:r>
              <a:rPr lang="en-US" altLang="zh-CN" dirty="0" err="1"/>
              <a:t>condition_variable</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60</a:t>
            </a:fld>
            <a:endParaRPr lang="en-US" altLang="zh-CN"/>
          </a:p>
        </p:txBody>
      </p:sp>
      <p:pic>
        <p:nvPicPr>
          <p:cNvPr id="8" name="图片 7"/>
          <p:cNvPicPr>
            <a:picLocks noChangeAspect="1"/>
          </p:cNvPicPr>
          <p:nvPr/>
        </p:nvPicPr>
        <p:blipFill>
          <a:blip r:embed="rId2"/>
          <a:stretch>
            <a:fillRect/>
          </a:stretch>
        </p:blipFill>
        <p:spPr>
          <a:xfrm>
            <a:off x="687554" y="1844675"/>
            <a:ext cx="8380079" cy="4987925"/>
          </a:xfrm>
          <a:prstGeom prst="rect">
            <a:avLst/>
          </a:prstGeom>
        </p:spPr>
      </p:pic>
    </p:spTree>
    <p:extLst>
      <p:ext uri="{BB962C8B-B14F-4D97-AF65-F5344CB8AC3E}">
        <p14:creationId xmlns:p14="http://schemas.microsoft.com/office/powerpoint/2010/main" val="1486674073"/>
      </p:ext>
    </p:extLst>
  </p:cSld>
  <p:clrMapOvr>
    <a:masterClrMapping/>
  </p:clrMapOvr>
  <p:transition spd="med">
    <p:wedg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 Condition Variables</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61</a:t>
            </a:fld>
            <a:endParaRPr lang="en-US" altLang="zh-CN"/>
          </a:p>
        </p:txBody>
      </p:sp>
      <p:pic>
        <p:nvPicPr>
          <p:cNvPr id="3" name="图片 2"/>
          <p:cNvPicPr>
            <a:picLocks noChangeAspect="1"/>
          </p:cNvPicPr>
          <p:nvPr/>
        </p:nvPicPr>
        <p:blipFill>
          <a:blip r:embed="rId2"/>
          <a:stretch>
            <a:fillRect/>
          </a:stretch>
        </p:blipFill>
        <p:spPr>
          <a:xfrm>
            <a:off x="683568" y="1566279"/>
            <a:ext cx="7687991" cy="4929771"/>
          </a:xfrm>
          <a:prstGeom prst="rect">
            <a:avLst/>
          </a:prstGeom>
        </p:spPr>
      </p:pic>
    </p:spTree>
    <p:extLst>
      <p:ext uri="{BB962C8B-B14F-4D97-AF65-F5344CB8AC3E}">
        <p14:creationId xmlns:p14="http://schemas.microsoft.com/office/powerpoint/2010/main" val="1993224202"/>
      </p:ext>
    </p:extLst>
  </p:cSld>
  <p:clrMapOvr>
    <a:masterClrMapping/>
  </p:clrMapOvr>
  <p:transition spd="med">
    <p:wedg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599DEBA2-C7C0-4036-AFCE-B4CA4CED449C}" type="slidenum">
              <a:rPr lang="en-US" altLang="zh-CN"/>
              <a:pPr>
                <a:defRPr/>
              </a:pPr>
              <a:t>62</a:t>
            </a:fld>
            <a:endParaRPr lang="en-US" altLang="zh-CN"/>
          </a:p>
        </p:txBody>
      </p:sp>
      <p:sp>
        <p:nvSpPr>
          <p:cNvPr id="1544194" name="Rectangle 2"/>
          <p:cNvSpPr>
            <a:spLocks noGrp="1" noChangeArrowheads="1"/>
          </p:cNvSpPr>
          <p:nvPr>
            <p:ph type="title"/>
          </p:nvPr>
        </p:nvSpPr>
        <p:spPr/>
        <p:txBody>
          <a:bodyPr/>
          <a:lstStyle/>
          <a:p>
            <a:pPr eaLnBrk="1" hangingPunct="1">
              <a:defRPr/>
            </a:pPr>
            <a:r>
              <a:rPr lang="zh-CN" altLang="en-US"/>
              <a:t>条件变量的初始化</a:t>
            </a:r>
          </a:p>
        </p:txBody>
      </p:sp>
      <p:sp>
        <p:nvSpPr>
          <p:cNvPr id="1544195" name="Rectangle 3"/>
          <p:cNvSpPr>
            <a:spLocks noGrp="1" noChangeArrowheads="1"/>
          </p:cNvSpPr>
          <p:nvPr>
            <p:ph type="body" idx="1"/>
          </p:nvPr>
        </p:nvSpPr>
        <p:spPr/>
        <p:txBody>
          <a:bodyPr/>
          <a:lstStyle/>
          <a:p>
            <a:pPr eaLnBrk="1" hangingPunct="1">
              <a:defRPr/>
            </a:pPr>
            <a:r>
              <a:rPr lang="zh-CN" altLang="en-US" dirty="0" smtClean="0"/>
              <a:t>声明条件变量：</a:t>
            </a:r>
            <a:r>
              <a:rPr lang="en-US" altLang="zh-CN" dirty="0" err="1" smtClean="0">
                <a:solidFill>
                  <a:srgbClr val="FF0000"/>
                </a:solidFill>
              </a:rPr>
              <a:t>pthread_cond_t</a:t>
            </a:r>
            <a:r>
              <a:rPr lang="en-US" altLang="zh-CN" dirty="0" smtClean="0"/>
              <a:t> </a:t>
            </a:r>
            <a:r>
              <a:rPr lang="zh-CN" altLang="en-US" dirty="0" smtClean="0"/>
              <a:t>类型</a:t>
            </a:r>
            <a:endParaRPr lang="zh-CN" altLang="en-US" dirty="0"/>
          </a:p>
          <a:p>
            <a:pPr eaLnBrk="1" hangingPunct="1">
              <a:defRPr/>
            </a:pPr>
            <a:r>
              <a:rPr lang="zh-CN" altLang="en-US" dirty="0"/>
              <a:t>使用前必须初始化，有两种方法初始化方法</a:t>
            </a:r>
          </a:p>
          <a:p>
            <a:pPr lvl="1" eaLnBrk="1" hangingPunct="1">
              <a:defRPr/>
            </a:pPr>
            <a:r>
              <a:rPr lang="zh-CN" altLang="en-US" dirty="0"/>
              <a:t>静态方式</a:t>
            </a:r>
          </a:p>
          <a:p>
            <a:pPr lvl="2" eaLnBrk="1" hangingPunct="1">
              <a:defRPr/>
            </a:pPr>
            <a:r>
              <a:rPr lang="en-US" altLang="zh-CN" dirty="0" err="1"/>
              <a:t>pthread_cond_t</a:t>
            </a:r>
            <a:r>
              <a:rPr lang="en-US" altLang="zh-CN" dirty="0"/>
              <a:t> </a:t>
            </a:r>
            <a:r>
              <a:rPr lang="en-US" altLang="zh-CN" dirty="0" smtClean="0"/>
              <a:t>condition=</a:t>
            </a:r>
            <a:r>
              <a:rPr lang="en-US" altLang="zh-CN" dirty="0" smtClean="0">
                <a:solidFill>
                  <a:srgbClr val="FF0000"/>
                </a:solidFill>
              </a:rPr>
              <a:t>PTHREAD_COND_INITIALIZER</a:t>
            </a:r>
            <a:endParaRPr lang="en-US" altLang="zh-CN" dirty="0">
              <a:solidFill>
                <a:srgbClr val="FF0000"/>
              </a:solidFill>
            </a:endParaRPr>
          </a:p>
          <a:p>
            <a:pPr lvl="1" eaLnBrk="1" hangingPunct="1">
              <a:defRPr/>
            </a:pPr>
            <a:r>
              <a:rPr lang="zh-CN" altLang="en-US" dirty="0"/>
              <a:t>动态方式</a:t>
            </a:r>
          </a:p>
          <a:p>
            <a:pPr lvl="2" eaLnBrk="1" hangingPunct="1">
              <a:defRPr/>
            </a:pPr>
            <a:r>
              <a:rPr lang="en-US" altLang="zh-CN" dirty="0" err="1"/>
              <a:t>int</a:t>
            </a:r>
            <a:r>
              <a:rPr lang="en-US" altLang="zh-CN" dirty="0"/>
              <a:t> </a:t>
            </a:r>
            <a:r>
              <a:rPr lang="en-US" altLang="zh-CN" dirty="0" err="1"/>
              <a:t>pthread_cond_init</a:t>
            </a:r>
            <a:r>
              <a:rPr lang="en-US" altLang="zh-CN" dirty="0"/>
              <a:t>(</a:t>
            </a:r>
            <a:r>
              <a:rPr lang="en-US" altLang="zh-CN" dirty="0" err="1"/>
              <a:t>pthread_cond_t</a:t>
            </a:r>
            <a:r>
              <a:rPr lang="en-US" altLang="zh-CN" dirty="0"/>
              <a:t> *</a:t>
            </a:r>
            <a:r>
              <a:rPr lang="en-US" altLang="zh-CN" dirty="0" err="1"/>
              <a:t>cond</a:t>
            </a:r>
            <a:r>
              <a:rPr lang="en-US" altLang="zh-CN" dirty="0"/>
              <a:t>, const </a:t>
            </a:r>
            <a:r>
              <a:rPr lang="en-US" altLang="zh-CN" dirty="0" err="1"/>
              <a:t>pthread_condattr_t</a:t>
            </a:r>
            <a:r>
              <a:rPr lang="en-US" altLang="zh-CN" dirty="0"/>
              <a:t> *</a:t>
            </a:r>
            <a:r>
              <a:rPr lang="en-US" altLang="zh-CN" dirty="0" err="1"/>
              <a:t>attr</a:t>
            </a:r>
            <a:r>
              <a:rPr lang="en-US" altLang="zh-CN" dirty="0"/>
              <a:t>)</a:t>
            </a:r>
          </a:p>
          <a:p>
            <a:pPr lvl="3" eaLnBrk="1" hangingPunct="1">
              <a:buClr>
                <a:schemeClr val="tx1"/>
              </a:buClr>
              <a:defRPr/>
            </a:pPr>
            <a:r>
              <a:rPr lang="zh-CN" altLang="en-US" dirty="0"/>
              <a:t>被创建的条件变量</a:t>
            </a:r>
            <a:r>
              <a:rPr lang="en-US" altLang="zh-CN" dirty="0"/>
              <a:t>ID</a:t>
            </a:r>
            <a:r>
              <a:rPr lang="zh-CN" altLang="en-US" dirty="0" smtClean="0"/>
              <a:t>通过参数</a:t>
            </a:r>
            <a:r>
              <a:rPr lang="zh-CN" altLang="en-US" dirty="0"/>
              <a:t>返回给调用线程</a:t>
            </a:r>
          </a:p>
          <a:p>
            <a:pPr lvl="3" eaLnBrk="1" hangingPunct="1">
              <a:buClr>
                <a:schemeClr val="tx1"/>
              </a:buClr>
              <a:defRPr/>
            </a:pPr>
            <a:r>
              <a:rPr lang="zh-CN" altLang="en-US" dirty="0"/>
              <a:t>该方法允许设置条件变量</a:t>
            </a:r>
            <a:r>
              <a:rPr lang="zh-CN" altLang="en-US" dirty="0" smtClean="0"/>
              <a:t>属性</a:t>
            </a: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499845876"/>
      </p:ext>
    </p:extLst>
  </p:cSld>
  <p:clrMapOvr>
    <a:masterClrMapping/>
  </p:clrMapOvr>
  <p:transition spd="med">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E83F6D3F-AF02-4D4E-8F79-21445EC711B7}" type="slidenum">
              <a:rPr lang="en-US" altLang="zh-CN"/>
              <a:pPr>
                <a:defRPr/>
              </a:pPr>
              <a:t>63</a:t>
            </a:fld>
            <a:endParaRPr lang="en-US" altLang="zh-CN"/>
          </a:p>
        </p:txBody>
      </p:sp>
      <p:sp>
        <p:nvSpPr>
          <p:cNvPr id="1545218" name="Rectangle 2"/>
          <p:cNvSpPr>
            <a:spLocks noGrp="1" noChangeArrowheads="1"/>
          </p:cNvSpPr>
          <p:nvPr>
            <p:ph type="title"/>
          </p:nvPr>
        </p:nvSpPr>
        <p:spPr/>
        <p:txBody>
          <a:bodyPr/>
          <a:lstStyle/>
          <a:p>
            <a:pPr eaLnBrk="1" hangingPunct="1">
              <a:defRPr/>
            </a:pPr>
            <a:r>
              <a:rPr lang="zh-CN" altLang="en-US"/>
              <a:t>条件变量的销毁</a:t>
            </a:r>
          </a:p>
        </p:txBody>
      </p:sp>
      <p:sp>
        <p:nvSpPr>
          <p:cNvPr id="1545219" name="Rectangle 3"/>
          <p:cNvSpPr>
            <a:spLocks noGrp="1" noChangeArrowheads="1"/>
          </p:cNvSpPr>
          <p:nvPr>
            <p:ph type="body" idx="1"/>
          </p:nvPr>
        </p:nvSpPr>
        <p:spPr/>
        <p:txBody>
          <a:bodyPr/>
          <a:lstStyle/>
          <a:p>
            <a:pPr eaLnBrk="1" hangingPunct="1">
              <a:defRPr/>
            </a:pPr>
            <a:r>
              <a:rPr lang="zh-CN" altLang="en-US" dirty="0"/>
              <a:t>函数原型</a:t>
            </a:r>
          </a:p>
          <a:p>
            <a:pPr lvl="1" eaLnBrk="1" hangingPunct="1">
              <a:defRPr/>
            </a:pPr>
            <a:r>
              <a:rPr lang="en-US" altLang="zh-CN" dirty="0" err="1"/>
              <a:t>int</a:t>
            </a:r>
            <a:r>
              <a:rPr lang="en-US" altLang="zh-CN" dirty="0"/>
              <a:t> </a:t>
            </a:r>
            <a:r>
              <a:rPr lang="en-US" altLang="zh-CN" dirty="0" err="1"/>
              <a:t>pthread_cond_destroy</a:t>
            </a:r>
            <a:r>
              <a:rPr lang="en-US" altLang="zh-CN" dirty="0"/>
              <a:t>(</a:t>
            </a:r>
            <a:r>
              <a:rPr lang="en-US" altLang="zh-CN" dirty="0" err="1"/>
              <a:t>pthread_cond_t</a:t>
            </a:r>
            <a:r>
              <a:rPr lang="en-US" altLang="zh-CN" dirty="0"/>
              <a:t> *</a:t>
            </a:r>
            <a:r>
              <a:rPr lang="en-US" altLang="zh-CN" dirty="0" err="1"/>
              <a:t>cond</a:t>
            </a:r>
            <a:r>
              <a:rPr lang="en-US" altLang="zh-CN" dirty="0"/>
              <a:t>);</a:t>
            </a:r>
          </a:p>
          <a:p>
            <a:pPr eaLnBrk="1" hangingPunct="1">
              <a:defRPr/>
            </a:pPr>
            <a:r>
              <a:rPr lang="zh-CN" altLang="en-US" dirty="0" smtClean="0"/>
              <a:t>功能说明</a:t>
            </a:r>
            <a:endParaRPr lang="en-US" altLang="zh-CN" dirty="0" smtClean="0"/>
          </a:p>
          <a:p>
            <a:pPr lvl="1" eaLnBrk="1" hangingPunct="1">
              <a:defRPr/>
            </a:pPr>
            <a:r>
              <a:rPr lang="zh-CN" altLang="en-US" dirty="0" smtClean="0"/>
              <a:t>销毁指定条件</a:t>
            </a:r>
            <a:r>
              <a:rPr lang="zh-CN" altLang="en-US" dirty="0"/>
              <a:t>变量，</a:t>
            </a:r>
            <a:r>
              <a:rPr lang="zh-CN" altLang="en-US" dirty="0" smtClean="0"/>
              <a:t>同时释放为其分配</a:t>
            </a:r>
            <a:r>
              <a:rPr lang="zh-CN" altLang="en-US" dirty="0"/>
              <a:t>的</a:t>
            </a:r>
            <a:r>
              <a:rPr lang="zh-CN" altLang="en-US" dirty="0" smtClean="0"/>
              <a:t>资源</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350410768"/>
      </p:ext>
    </p:extLst>
  </p:cSld>
  <p:clrMapOvr>
    <a:masterClrMapping/>
  </p:clrMapOvr>
  <p:transition spd="med">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E9E44ACA-953D-4E22-AB53-C339A8A68F03}" type="slidenum">
              <a:rPr lang="en-US" altLang="zh-CN"/>
              <a:pPr>
                <a:defRPr/>
              </a:pPr>
              <a:t>64</a:t>
            </a:fld>
            <a:endParaRPr lang="en-US" altLang="zh-CN"/>
          </a:p>
        </p:txBody>
      </p:sp>
      <p:sp>
        <p:nvSpPr>
          <p:cNvPr id="1546242" name="Rectangle 2"/>
          <p:cNvSpPr>
            <a:spLocks noGrp="1" noChangeArrowheads="1"/>
          </p:cNvSpPr>
          <p:nvPr>
            <p:ph type="title"/>
          </p:nvPr>
        </p:nvSpPr>
        <p:spPr/>
        <p:txBody>
          <a:bodyPr/>
          <a:lstStyle/>
          <a:p>
            <a:pPr eaLnBrk="1" hangingPunct="1">
              <a:defRPr/>
            </a:pPr>
            <a:r>
              <a:rPr lang="zh-CN" altLang="en-US"/>
              <a:t>条件变量的等待</a:t>
            </a:r>
          </a:p>
        </p:txBody>
      </p:sp>
      <p:sp>
        <p:nvSpPr>
          <p:cNvPr id="1546243" name="Rectangle 3"/>
          <p:cNvSpPr>
            <a:spLocks noGrp="1" noChangeArrowheads="1"/>
          </p:cNvSpPr>
          <p:nvPr>
            <p:ph type="body" idx="1"/>
          </p:nvPr>
        </p:nvSpPr>
        <p:spPr/>
        <p:txBody>
          <a:bodyPr/>
          <a:lstStyle/>
          <a:p>
            <a:pPr eaLnBrk="1" hangingPunct="1">
              <a:lnSpc>
                <a:spcPct val="90000"/>
              </a:lnSpc>
              <a:defRPr/>
            </a:pPr>
            <a:r>
              <a:rPr lang="zh-CN" altLang="en-US" dirty="0"/>
              <a:t>函数原型</a:t>
            </a:r>
          </a:p>
          <a:p>
            <a:pPr lvl="1" eaLnBrk="1" hangingPunct="1">
              <a:lnSpc>
                <a:spcPct val="90000"/>
              </a:lnSpc>
              <a:defRPr/>
            </a:pPr>
            <a:r>
              <a:rPr lang="en-US" altLang="zh-CN" dirty="0" err="1"/>
              <a:t>int</a:t>
            </a:r>
            <a:r>
              <a:rPr lang="en-US" altLang="zh-CN" dirty="0"/>
              <a:t> </a:t>
            </a:r>
            <a:r>
              <a:rPr lang="en-US" altLang="zh-CN" dirty="0" err="1"/>
              <a:t>pthread_cond_wait</a:t>
            </a:r>
            <a:r>
              <a:rPr lang="en-US" altLang="zh-CN" dirty="0"/>
              <a:t>(</a:t>
            </a:r>
            <a:r>
              <a:rPr lang="en-US" altLang="zh-CN" dirty="0" err="1"/>
              <a:t>pthread_cond_t</a:t>
            </a:r>
            <a:r>
              <a:rPr lang="en-US" altLang="zh-CN" dirty="0"/>
              <a:t> </a:t>
            </a:r>
            <a:r>
              <a:rPr lang="en-US" altLang="zh-CN" dirty="0">
                <a:solidFill>
                  <a:srgbClr val="FF0000"/>
                </a:solidFill>
              </a:rPr>
              <a:t>*</a:t>
            </a:r>
            <a:r>
              <a:rPr lang="en-US" altLang="zh-CN" dirty="0" err="1">
                <a:solidFill>
                  <a:srgbClr val="FF0000"/>
                </a:solidFill>
              </a:rPr>
              <a:t>cond</a:t>
            </a:r>
            <a:r>
              <a:rPr lang="en-US" altLang="zh-CN" dirty="0"/>
              <a:t>, </a:t>
            </a:r>
            <a:r>
              <a:rPr lang="en-US" altLang="zh-CN" dirty="0" err="1"/>
              <a:t>pthread_mutex_t</a:t>
            </a:r>
            <a:r>
              <a:rPr lang="en-US" altLang="zh-CN" dirty="0"/>
              <a:t> </a:t>
            </a:r>
            <a:r>
              <a:rPr lang="en-US" altLang="zh-CN" dirty="0">
                <a:solidFill>
                  <a:srgbClr val="FF0000"/>
                </a:solidFill>
              </a:rPr>
              <a:t>*</a:t>
            </a:r>
            <a:r>
              <a:rPr lang="en-US" altLang="zh-CN" dirty="0" err="1">
                <a:solidFill>
                  <a:srgbClr val="FF0000"/>
                </a:solidFill>
              </a:rPr>
              <a:t>mutex</a:t>
            </a:r>
            <a:r>
              <a:rPr lang="en-US" altLang="zh-CN" dirty="0"/>
              <a:t>); </a:t>
            </a:r>
          </a:p>
          <a:p>
            <a:pPr lvl="1" eaLnBrk="1" hangingPunct="1">
              <a:lnSpc>
                <a:spcPct val="90000"/>
              </a:lnSpc>
              <a:defRPr/>
            </a:pPr>
            <a:r>
              <a:rPr lang="en-US" altLang="zh-CN" dirty="0" err="1"/>
              <a:t>int</a:t>
            </a:r>
            <a:r>
              <a:rPr lang="en-US" altLang="zh-CN" dirty="0"/>
              <a:t> </a:t>
            </a:r>
            <a:r>
              <a:rPr lang="en-US" altLang="zh-CN" dirty="0" err="1"/>
              <a:t>pthread_cond_timedwait</a:t>
            </a:r>
            <a:r>
              <a:rPr lang="en-US" altLang="zh-CN" dirty="0"/>
              <a:t>(</a:t>
            </a:r>
            <a:r>
              <a:rPr lang="en-US" altLang="zh-CN" dirty="0" err="1"/>
              <a:t>pthread_cond_t</a:t>
            </a:r>
            <a:r>
              <a:rPr lang="en-US" altLang="zh-CN" dirty="0"/>
              <a:t> *</a:t>
            </a:r>
            <a:r>
              <a:rPr lang="en-US" altLang="zh-CN" dirty="0" err="1"/>
              <a:t>cond</a:t>
            </a:r>
            <a:r>
              <a:rPr lang="en-US" altLang="zh-CN" dirty="0"/>
              <a:t>, </a:t>
            </a:r>
            <a:r>
              <a:rPr lang="en-US" altLang="zh-CN" dirty="0" err="1"/>
              <a:t>pthread_mutex_t</a:t>
            </a:r>
            <a:r>
              <a:rPr lang="en-US" altLang="zh-CN" dirty="0"/>
              <a:t> </a:t>
            </a:r>
            <a:r>
              <a:rPr lang="en-US" altLang="zh-CN" dirty="0" err="1"/>
              <a:t>mytex</a:t>
            </a:r>
            <a:r>
              <a:rPr lang="en-US" altLang="zh-CN" dirty="0"/>
              <a:t>, const </a:t>
            </a:r>
            <a:r>
              <a:rPr lang="en-US" altLang="zh-CN" dirty="0" err="1"/>
              <a:t>struct</a:t>
            </a:r>
            <a:r>
              <a:rPr lang="en-US" altLang="zh-CN" dirty="0"/>
              <a:t> </a:t>
            </a:r>
            <a:r>
              <a:rPr lang="en-US" altLang="zh-CN" dirty="0" err="1"/>
              <a:t>timespec</a:t>
            </a:r>
            <a:r>
              <a:rPr lang="en-US" altLang="zh-CN" dirty="0"/>
              <a:t> *</a:t>
            </a:r>
            <a:r>
              <a:rPr lang="en-US" altLang="zh-CN" dirty="0" err="1"/>
              <a:t>abstime</a:t>
            </a:r>
            <a:r>
              <a:rPr lang="en-US" altLang="zh-CN" dirty="0"/>
              <a:t>);</a:t>
            </a:r>
          </a:p>
          <a:p>
            <a:pPr eaLnBrk="1" hangingPunct="1">
              <a:lnSpc>
                <a:spcPct val="90000"/>
              </a:lnSpc>
              <a:defRPr/>
            </a:pPr>
            <a:r>
              <a:rPr lang="zh-CN" altLang="en-US" dirty="0"/>
              <a:t>说明</a:t>
            </a:r>
          </a:p>
          <a:p>
            <a:pPr lvl="1" eaLnBrk="1" hangingPunct="1">
              <a:lnSpc>
                <a:spcPct val="90000"/>
              </a:lnSpc>
              <a:defRPr/>
            </a:pPr>
            <a:r>
              <a:rPr lang="zh-CN" altLang="en-US" dirty="0"/>
              <a:t>阻塞调用线程，直到满足特定的条件</a:t>
            </a:r>
          </a:p>
          <a:p>
            <a:pPr lvl="2" eaLnBrk="1" hangingPunct="1">
              <a:lnSpc>
                <a:spcPct val="90000"/>
              </a:lnSpc>
              <a:defRPr/>
            </a:pPr>
            <a:r>
              <a:rPr lang="zh-CN" altLang="en-US" dirty="0" smtClean="0"/>
              <a:t>当该线程</a:t>
            </a:r>
            <a:r>
              <a:rPr lang="zh-CN" altLang="en-US" dirty="0"/>
              <a:t>运行时，会被加锁，阻塞时会</a:t>
            </a:r>
            <a:r>
              <a:rPr lang="zh-CN" altLang="en-US" dirty="0">
                <a:solidFill>
                  <a:srgbClr val="FF0000"/>
                </a:solidFill>
              </a:rPr>
              <a:t>自动解锁</a:t>
            </a:r>
          </a:p>
          <a:p>
            <a:pPr lvl="2" eaLnBrk="1" hangingPunct="1">
              <a:lnSpc>
                <a:spcPct val="90000"/>
              </a:lnSpc>
              <a:defRPr/>
            </a:pPr>
            <a:r>
              <a:rPr lang="zh-CN" altLang="en-US" dirty="0"/>
              <a:t>当收到信号唤醒线程时，会被线程自动</a:t>
            </a:r>
            <a:r>
              <a:rPr lang="zh-CN" altLang="en-US" dirty="0" smtClean="0"/>
              <a:t>上锁</a:t>
            </a:r>
            <a:endParaRPr lang="en-US" altLang="zh-CN" dirty="0" smtClean="0"/>
          </a:p>
          <a:p>
            <a:pPr lvl="2" eaLnBrk="1" hangingPunct="1">
              <a:lnSpc>
                <a:spcPct val="90000"/>
              </a:lnSpc>
              <a:defRPr/>
            </a:pPr>
            <a:r>
              <a:rPr lang="zh-CN" altLang="en-US" dirty="0" smtClean="0"/>
              <a:t>当</a:t>
            </a:r>
            <a:r>
              <a:rPr lang="zh-CN" altLang="en-US" dirty="0"/>
              <a:t>线程完成更新共享数据后</a:t>
            </a:r>
            <a:r>
              <a:rPr lang="zh-CN" altLang="en-US" dirty="0" smtClean="0"/>
              <a:t>，需显式解锁 </a:t>
            </a:r>
            <a:endParaRPr lang="zh-CN" altLang="en-US" dirty="0"/>
          </a:p>
          <a:p>
            <a:pPr lvl="1" eaLnBrk="1" hangingPunct="1">
              <a:lnSpc>
                <a:spcPct val="90000"/>
              </a:lnSpc>
              <a:defRPr/>
            </a:pPr>
            <a:r>
              <a:rPr lang="zh-CN" altLang="en-US" dirty="0" smtClean="0"/>
              <a:t>互斥</a:t>
            </a:r>
            <a:r>
              <a:rPr lang="zh-CN" altLang="en-US" dirty="0"/>
              <a:t>锁</a:t>
            </a:r>
            <a:r>
              <a:rPr lang="zh-CN" altLang="en-US" dirty="0" smtClean="0"/>
              <a:t>必须是普通</a:t>
            </a:r>
            <a:r>
              <a:rPr lang="zh-CN" altLang="en-US" dirty="0"/>
              <a:t>锁或者适应锁</a:t>
            </a:r>
          </a:p>
          <a:p>
            <a:pPr lvl="1" eaLnBrk="1" hangingPunct="1">
              <a:lnSpc>
                <a:spcPct val="90000"/>
              </a:lnSpc>
              <a:defRPr/>
            </a:pPr>
            <a:r>
              <a:rPr lang="zh-CN" altLang="en-US" dirty="0"/>
              <a:t>调用前必须由本线程加锁</a:t>
            </a:r>
            <a:r>
              <a:rPr lang="zh-CN" altLang="en-US" dirty="0" smtClean="0"/>
              <a:t>，激活</a:t>
            </a:r>
            <a:r>
              <a:rPr lang="zh-CN" altLang="en-US" dirty="0"/>
              <a:t>前要保持锁是锁定状态</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194268587"/>
      </p:ext>
    </p:extLst>
  </p:cSld>
  <p:clrMapOvr>
    <a:masterClrMapping/>
  </p:clrMapOvr>
  <p:transition spd="med">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7A05505-1E49-432E-AEA1-AD39B2B8A82B}" type="slidenum">
              <a:rPr lang="en-US" altLang="zh-CN"/>
              <a:pPr>
                <a:defRPr/>
              </a:pPr>
              <a:t>65</a:t>
            </a:fld>
            <a:endParaRPr lang="en-US" altLang="zh-CN"/>
          </a:p>
        </p:txBody>
      </p:sp>
      <p:sp>
        <p:nvSpPr>
          <p:cNvPr id="1547266" name="Rectangle 2"/>
          <p:cNvSpPr>
            <a:spLocks noGrp="1" noChangeArrowheads="1"/>
          </p:cNvSpPr>
          <p:nvPr>
            <p:ph type="title"/>
          </p:nvPr>
        </p:nvSpPr>
        <p:spPr/>
        <p:txBody>
          <a:bodyPr/>
          <a:lstStyle/>
          <a:p>
            <a:pPr eaLnBrk="1" hangingPunct="1">
              <a:defRPr/>
            </a:pPr>
            <a:r>
              <a:rPr lang="zh-CN" altLang="en-US"/>
              <a:t>条件变量的激活</a:t>
            </a:r>
          </a:p>
        </p:txBody>
      </p:sp>
      <p:sp>
        <p:nvSpPr>
          <p:cNvPr id="1547267" name="Rectangle 3"/>
          <p:cNvSpPr>
            <a:spLocks noGrp="1" noChangeArrowheads="1"/>
          </p:cNvSpPr>
          <p:nvPr>
            <p:ph type="body" idx="1"/>
          </p:nvPr>
        </p:nvSpPr>
        <p:spPr/>
        <p:txBody>
          <a:bodyPr/>
          <a:lstStyle/>
          <a:p>
            <a:pPr eaLnBrk="1" hangingPunct="1">
              <a:defRPr/>
            </a:pPr>
            <a:r>
              <a:rPr lang="zh-CN" altLang="en-US" dirty="0"/>
              <a:t>函数原型</a:t>
            </a:r>
          </a:p>
          <a:p>
            <a:pPr lvl="1" eaLnBrk="1" hangingPunct="1">
              <a:defRPr/>
            </a:pPr>
            <a:r>
              <a:rPr lang="en-US" altLang="zh-CN" dirty="0" err="1"/>
              <a:t>int</a:t>
            </a:r>
            <a:r>
              <a:rPr lang="en-US" altLang="zh-CN" dirty="0"/>
              <a:t> </a:t>
            </a:r>
            <a:r>
              <a:rPr lang="en-US" altLang="zh-CN" dirty="0" err="1"/>
              <a:t>pthread_cond_signal</a:t>
            </a:r>
            <a:r>
              <a:rPr lang="en-US" altLang="zh-CN" dirty="0"/>
              <a:t>(</a:t>
            </a:r>
            <a:r>
              <a:rPr lang="en-US" altLang="zh-CN" dirty="0" err="1"/>
              <a:t>pthread_cond_t</a:t>
            </a:r>
            <a:r>
              <a:rPr lang="en-US" altLang="zh-CN" dirty="0"/>
              <a:t> *</a:t>
            </a:r>
            <a:r>
              <a:rPr lang="en-US" altLang="zh-CN" dirty="0" err="1"/>
              <a:t>cond</a:t>
            </a:r>
            <a:r>
              <a:rPr lang="en-US" altLang="zh-CN" dirty="0"/>
              <a:t>); </a:t>
            </a:r>
          </a:p>
          <a:p>
            <a:pPr lvl="1" eaLnBrk="1" hangingPunct="1">
              <a:defRPr/>
            </a:pPr>
            <a:r>
              <a:rPr lang="en-US" altLang="zh-CN" dirty="0" err="1"/>
              <a:t>int</a:t>
            </a:r>
            <a:r>
              <a:rPr lang="en-US" altLang="zh-CN" dirty="0"/>
              <a:t> </a:t>
            </a:r>
            <a:r>
              <a:rPr lang="en-US" altLang="zh-CN" dirty="0" err="1"/>
              <a:t>pthread_cond_broadcast</a:t>
            </a:r>
            <a:r>
              <a:rPr lang="en-US" altLang="zh-CN" dirty="0"/>
              <a:t>(</a:t>
            </a:r>
            <a:r>
              <a:rPr lang="en-US" altLang="zh-CN" dirty="0" err="1"/>
              <a:t>pthread_cond_t</a:t>
            </a:r>
            <a:r>
              <a:rPr lang="en-US" altLang="zh-CN" dirty="0"/>
              <a:t> *</a:t>
            </a:r>
            <a:r>
              <a:rPr lang="en-US" altLang="zh-CN" dirty="0" err="1"/>
              <a:t>cond</a:t>
            </a:r>
            <a:r>
              <a:rPr lang="en-US" altLang="zh-CN" dirty="0"/>
              <a:t>);</a:t>
            </a:r>
          </a:p>
          <a:p>
            <a:pPr eaLnBrk="1" hangingPunct="1">
              <a:defRPr/>
            </a:pPr>
            <a:r>
              <a:rPr lang="zh-CN" altLang="en-US" dirty="0"/>
              <a:t>说明</a:t>
            </a:r>
          </a:p>
          <a:p>
            <a:pPr lvl="1" eaLnBrk="1" hangingPunct="1">
              <a:defRPr/>
            </a:pPr>
            <a:r>
              <a:rPr lang="zh-CN" altLang="en-US" dirty="0"/>
              <a:t>用于通知（唤醒）等待在条件变量上的另一线程</a:t>
            </a:r>
          </a:p>
          <a:p>
            <a:pPr lvl="1" eaLnBrk="1" hangingPunct="1">
              <a:defRPr/>
            </a:pPr>
            <a:r>
              <a:rPr lang="zh-CN" altLang="en-US" dirty="0"/>
              <a:t>在被加锁后被调用，在完成</a:t>
            </a:r>
            <a:r>
              <a:rPr lang="en-US" altLang="zh-CN" dirty="0" err="1"/>
              <a:t>pthread_cond_wait</a:t>
            </a:r>
            <a:r>
              <a:rPr lang="en-US" altLang="zh-CN" dirty="0"/>
              <a:t>()</a:t>
            </a:r>
            <a:r>
              <a:rPr lang="zh-CN" altLang="en-US" dirty="0"/>
              <a:t>运行后必须解锁 </a:t>
            </a:r>
          </a:p>
          <a:p>
            <a:pPr lvl="1" eaLnBrk="1" hangingPunct="1">
              <a:defRPr/>
            </a:pPr>
            <a:r>
              <a:rPr lang="zh-CN" altLang="en-US" dirty="0"/>
              <a:t>二者区别</a:t>
            </a:r>
          </a:p>
          <a:p>
            <a:pPr lvl="2" eaLnBrk="1" hangingPunct="1">
              <a:defRPr/>
            </a:pPr>
            <a:r>
              <a:rPr lang="en-US" altLang="zh-CN" dirty="0" err="1" smtClean="0"/>
              <a:t>pthread_cond_signal</a:t>
            </a:r>
            <a:r>
              <a:rPr lang="en-US" altLang="zh-CN" dirty="0" smtClean="0"/>
              <a:t>()</a:t>
            </a:r>
            <a:r>
              <a:rPr lang="zh-CN" altLang="en-US" dirty="0" smtClean="0"/>
              <a:t>激活</a:t>
            </a:r>
            <a:r>
              <a:rPr lang="zh-CN" altLang="en-US" dirty="0"/>
              <a:t>一个等待该条件的线程</a:t>
            </a:r>
          </a:p>
          <a:p>
            <a:pPr lvl="2" eaLnBrk="1" hangingPunct="1">
              <a:defRPr/>
            </a:pPr>
            <a:r>
              <a:rPr lang="en-US" altLang="zh-CN" dirty="0" err="1" smtClean="0"/>
              <a:t>pthread_cond_broadcast</a:t>
            </a:r>
            <a:r>
              <a:rPr lang="en-US" altLang="zh-CN" dirty="0" smtClean="0"/>
              <a:t>()</a:t>
            </a:r>
            <a:r>
              <a:rPr lang="zh-CN" altLang="en-US" dirty="0" smtClean="0"/>
              <a:t>激活</a:t>
            </a:r>
            <a:r>
              <a:rPr lang="zh-CN" altLang="en-US" dirty="0"/>
              <a:t>所有等待的线程</a:t>
            </a:r>
          </a:p>
          <a:p>
            <a:pPr lvl="2" eaLnBrk="1" hangingPunct="1">
              <a:defRPr/>
            </a:pPr>
            <a:r>
              <a:rPr lang="zh-CN" altLang="en-US" dirty="0"/>
              <a:t>如果多于一个线程处于阻塞状态，应该用</a:t>
            </a:r>
            <a:r>
              <a:rPr lang="en-US" altLang="zh-CN" dirty="0" err="1"/>
              <a:t>pthread_cond_broadcast</a:t>
            </a:r>
            <a:r>
              <a:rPr lang="en-US" altLang="zh-CN" dirty="0"/>
              <a:t>()</a:t>
            </a:r>
            <a:r>
              <a:rPr lang="zh-CN" altLang="en-US" dirty="0"/>
              <a:t>代替</a:t>
            </a:r>
            <a:r>
              <a:rPr lang="en-US" altLang="zh-CN" dirty="0" err="1"/>
              <a:t>pthread_cond_signal</a:t>
            </a:r>
            <a:r>
              <a:rPr lang="en-US" altLang="zh-CN" dirty="0"/>
              <a:t>()</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078531442"/>
      </p:ext>
    </p:extLst>
  </p:cSld>
  <p:clrMapOvr>
    <a:masterClrMapping/>
  </p:clrMapOvr>
  <p:transition spd="med">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3537ED62-74D2-498A-BB3C-BA56B651293C}" type="slidenum">
              <a:rPr lang="en-US" altLang="zh-CN"/>
              <a:pPr>
                <a:defRPr/>
              </a:pPr>
              <a:t>66</a:t>
            </a:fld>
            <a:endParaRPr lang="en-US" altLang="zh-CN"/>
          </a:p>
        </p:txBody>
      </p:sp>
      <p:sp>
        <p:nvSpPr>
          <p:cNvPr id="1608706" name="Rectangle 2"/>
          <p:cNvSpPr>
            <a:spLocks noGrp="1" noChangeArrowheads="1"/>
          </p:cNvSpPr>
          <p:nvPr>
            <p:ph type="title"/>
          </p:nvPr>
        </p:nvSpPr>
        <p:spPr/>
        <p:txBody>
          <a:bodyPr/>
          <a:lstStyle/>
          <a:p>
            <a:pPr eaLnBrk="1" hangingPunct="1">
              <a:defRPr/>
            </a:pPr>
            <a:r>
              <a:rPr lang="zh-CN" altLang="en-US"/>
              <a:t>条件变量等待与激活使用说明</a:t>
            </a:r>
          </a:p>
        </p:txBody>
      </p:sp>
      <p:sp>
        <p:nvSpPr>
          <p:cNvPr id="1608707" name="Rectangle 3"/>
          <p:cNvSpPr>
            <a:spLocks noGrp="1" noChangeArrowheads="1"/>
          </p:cNvSpPr>
          <p:nvPr>
            <p:ph type="body" idx="1"/>
          </p:nvPr>
        </p:nvSpPr>
        <p:spPr/>
        <p:txBody>
          <a:bodyPr/>
          <a:lstStyle/>
          <a:p>
            <a:pPr eaLnBrk="1" hangingPunct="1">
              <a:defRPr/>
            </a:pPr>
            <a:r>
              <a:rPr lang="zh-CN" altLang="en-US" dirty="0" smtClean="0"/>
              <a:t>如果没有线程处于</a:t>
            </a:r>
            <a:r>
              <a:rPr lang="en-US" altLang="zh-CN" dirty="0" err="1" smtClean="0"/>
              <a:t>pthread_cond_wait</a:t>
            </a:r>
            <a:r>
              <a:rPr lang="en-US" altLang="zh-CN" dirty="0" smtClean="0"/>
              <a:t>()</a:t>
            </a:r>
            <a:r>
              <a:rPr lang="zh-CN" altLang="en-US" dirty="0" smtClean="0"/>
              <a:t>状态，调用</a:t>
            </a:r>
            <a:r>
              <a:rPr lang="en-US" altLang="zh-CN" dirty="0" err="1"/>
              <a:t>pthread_cond_signal</a:t>
            </a:r>
            <a:r>
              <a:rPr lang="en-US" altLang="zh-CN" dirty="0" smtClean="0"/>
              <a:t>()</a:t>
            </a:r>
            <a:r>
              <a:rPr lang="zh-CN" altLang="en-US" dirty="0" smtClean="0"/>
              <a:t>将不起作用 </a:t>
            </a:r>
            <a:endParaRPr lang="zh-CN" altLang="en-US" dirty="0"/>
          </a:p>
          <a:p>
            <a:pPr eaLnBrk="1" hangingPunct="1">
              <a:defRPr/>
            </a:pPr>
            <a:r>
              <a:rPr lang="zh-CN" altLang="en-US" dirty="0"/>
              <a:t>当使用上述函数时，必须正确的加锁和解锁</a:t>
            </a:r>
          </a:p>
          <a:p>
            <a:pPr lvl="1" eaLnBrk="1" hangingPunct="1">
              <a:defRPr/>
            </a:pPr>
            <a:r>
              <a:rPr lang="zh-CN" altLang="en-US" dirty="0"/>
              <a:t>在调用</a:t>
            </a:r>
            <a:r>
              <a:rPr lang="en-US" altLang="zh-CN" dirty="0" err="1"/>
              <a:t>pthread_cond_wait</a:t>
            </a:r>
            <a:r>
              <a:rPr lang="en-US" altLang="zh-CN" dirty="0"/>
              <a:t>()</a:t>
            </a:r>
            <a:r>
              <a:rPr lang="zh-CN" altLang="en-US" dirty="0"/>
              <a:t>之前没有成功加锁</a:t>
            </a:r>
            <a:r>
              <a:rPr lang="en-US" altLang="zh-CN" dirty="0" err="1"/>
              <a:t>mutex</a:t>
            </a:r>
            <a:r>
              <a:rPr lang="zh-CN" altLang="en-US" dirty="0"/>
              <a:t>会导致线程不会阻塞 </a:t>
            </a:r>
          </a:p>
          <a:p>
            <a:pPr lvl="1" eaLnBrk="1" hangingPunct="1">
              <a:defRPr/>
            </a:pPr>
            <a:r>
              <a:rPr lang="zh-CN" altLang="en-US" dirty="0"/>
              <a:t>在调用 </a:t>
            </a:r>
            <a:r>
              <a:rPr lang="en-US" altLang="zh-CN" dirty="0" err="1"/>
              <a:t>pthread_cond_signal</a:t>
            </a:r>
            <a:r>
              <a:rPr lang="en-US" altLang="zh-CN" dirty="0"/>
              <a:t>()</a:t>
            </a:r>
            <a:r>
              <a:rPr lang="zh-CN" altLang="en-US" dirty="0"/>
              <a:t>后没有成功解锁</a:t>
            </a:r>
            <a:r>
              <a:rPr lang="en-US" altLang="zh-CN" dirty="0" err="1"/>
              <a:t>mutex</a:t>
            </a:r>
            <a:r>
              <a:rPr lang="zh-CN" altLang="en-US" dirty="0"/>
              <a:t>，会导致</a:t>
            </a:r>
            <a:r>
              <a:rPr lang="en-US" altLang="zh-CN" dirty="0" err="1"/>
              <a:t>pthread_cond_wait</a:t>
            </a:r>
            <a:r>
              <a:rPr lang="en-US" altLang="zh-CN" dirty="0"/>
              <a:t>()</a:t>
            </a:r>
            <a:r>
              <a:rPr lang="zh-CN" altLang="en-US" dirty="0"/>
              <a:t>一直运行 </a:t>
            </a:r>
            <a:r>
              <a:rPr lang="en-US" altLang="zh-CN" dirty="0"/>
              <a:t>(</a:t>
            </a:r>
            <a:r>
              <a:rPr lang="zh-CN" altLang="en-US" dirty="0"/>
              <a:t>保持线程阻塞</a:t>
            </a:r>
            <a:r>
              <a:rPr lang="en-US" altLang="zh-CN" dirty="0"/>
              <a:t>)</a:t>
            </a:r>
          </a:p>
          <a:p>
            <a:pPr eaLnBrk="1" hangingPunct="1">
              <a:defRPr/>
            </a:pP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260435090"/>
      </p:ext>
    </p:extLst>
  </p:cSld>
  <p:clrMapOvr>
    <a:masterClrMapping/>
  </p:clrMapOvr>
  <p:transition spd="med">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6A8F9CA6-1A79-4B03-B82D-5C6F52DF92C9}" type="slidenum">
              <a:rPr lang="en-US" altLang="zh-CN"/>
              <a:pPr>
                <a:defRPr/>
              </a:pPr>
              <a:t>67</a:t>
            </a:fld>
            <a:endParaRPr lang="en-US" altLang="zh-CN"/>
          </a:p>
        </p:txBody>
      </p:sp>
      <p:sp>
        <p:nvSpPr>
          <p:cNvPr id="1605634" name="Rectangle 2"/>
          <p:cNvSpPr>
            <a:spLocks noGrp="1" noChangeArrowheads="1"/>
          </p:cNvSpPr>
          <p:nvPr>
            <p:ph type="title"/>
          </p:nvPr>
        </p:nvSpPr>
        <p:spPr/>
        <p:txBody>
          <a:bodyPr/>
          <a:lstStyle/>
          <a:p>
            <a:pPr eaLnBrk="1" hangingPunct="1">
              <a:defRPr/>
            </a:pPr>
            <a:r>
              <a:rPr lang="zh-CN" altLang="en-US" dirty="0" smtClean="0"/>
              <a:t>条件变量典型使用步骤</a:t>
            </a:r>
            <a:endParaRPr lang="zh-CN" altLang="en-US" dirty="0"/>
          </a:p>
        </p:txBody>
      </p:sp>
      <p:sp>
        <p:nvSpPr>
          <p:cNvPr id="1605635" name="Rectangle 3"/>
          <p:cNvSpPr>
            <a:spLocks noGrp="1" noChangeArrowheads="1"/>
          </p:cNvSpPr>
          <p:nvPr>
            <p:ph type="body" idx="1"/>
          </p:nvPr>
        </p:nvSpPr>
        <p:spPr/>
        <p:txBody>
          <a:bodyPr/>
          <a:lstStyle/>
          <a:p>
            <a:pPr eaLnBrk="1" hangingPunct="1">
              <a:defRPr/>
            </a:pPr>
            <a:endParaRPr lang="zh-CN" altLang="zh-CN" dirty="0"/>
          </a:p>
        </p:txBody>
      </p:sp>
      <p:graphicFrame>
        <p:nvGraphicFramePr>
          <p:cNvPr id="7" name="表格 6"/>
          <p:cNvGraphicFramePr>
            <a:graphicFrameLocks noGrp="1"/>
          </p:cNvGraphicFramePr>
          <p:nvPr/>
        </p:nvGraphicFramePr>
        <p:xfrm>
          <a:off x="714375" y="1355725"/>
          <a:ext cx="8286810" cy="5216033"/>
        </p:xfrm>
        <a:graphic>
          <a:graphicData uri="http://schemas.openxmlformats.org/drawingml/2006/table">
            <a:tbl>
              <a:tblPr/>
              <a:tblGrid>
                <a:gridCol w="4143405"/>
                <a:gridCol w="4143405"/>
              </a:tblGrid>
              <a:tr h="522192">
                <a:tc>
                  <a:txBody>
                    <a:bodyPr/>
                    <a:lstStyle/>
                    <a:p>
                      <a:pPr algn="ctr">
                        <a:spcAft>
                          <a:spcPts val="0"/>
                        </a:spcAft>
                      </a:pPr>
                      <a:r>
                        <a:rPr lang="zh-CN" sz="2400" b="1" kern="100" dirty="0">
                          <a:solidFill>
                            <a:srgbClr val="0000FF"/>
                          </a:solidFill>
                          <a:effectLst>
                            <a:outerShdw blurRad="38100" dist="38100" dir="2700000" algn="tl">
                              <a:srgbClr val="000000">
                                <a:alpha val="43137"/>
                              </a:srgbClr>
                            </a:outerShdw>
                          </a:effectLst>
                          <a:latin typeface="Times New Roman"/>
                          <a:ea typeface="宋体"/>
                        </a:rPr>
                        <a:t>进程</a:t>
                      </a:r>
                      <a:r>
                        <a:rPr lang="en-US" sz="2400" b="1" kern="100" dirty="0">
                          <a:solidFill>
                            <a:srgbClr val="0000FF"/>
                          </a:solidFill>
                          <a:effectLst>
                            <a:outerShdw blurRad="38100" dist="38100" dir="2700000" algn="tl">
                              <a:srgbClr val="000000">
                                <a:alpha val="43137"/>
                              </a:srgbClr>
                            </a:outerShdw>
                          </a:effectLst>
                          <a:latin typeface="Times New Roman"/>
                          <a:ea typeface="宋体"/>
                        </a:rPr>
                        <a:t>1</a:t>
                      </a:r>
                      <a:endParaRPr lang="zh-CN" sz="2400" b="1" kern="100" dirty="0">
                        <a:solidFill>
                          <a:srgbClr val="0000FF"/>
                        </a:solidFill>
                        <a:effectLst>
                          <a:outerShdw blurRad="38100" dist="38100" dir="2700000" algn="tl">
                            <a:srgbClr val="000000">
                              <a:alpha val="43137"/>
                            </a:srgbClr>
                          </a:outerShdw>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solidFill>
                            <a:srgbClr val="0000FF"/>
                          </a:solidFill>
                          <a:effectLst>
                            <a:outerShdw blurRad="38100" dist="38100" dir="2700000" algn="tl">
                              <a:srgbClr val="000000">
                                <a:alpha val="43137"/>
                              </a:srgbClr>
                            </a:outerShdw>
                          </a:effectLst>
                          <a:latin typeface="Times New Roman"/>
                          <a:ea typeface="宋体"/>
                        </a:rPr>
                        <a:t>进程</a:t>
                      </a:r>
                      <a:r>
                        <a:rPr lang="en-US" sz="2400" b="1" kern="100" dirty="0">
                          <a:solidFill>
                            <a:srgbClr val="0000FF"/>
                          </a:solidFill>
                          <a:effectLst>
                            <a:outerShdw blurRad="38100" dist="38100" dir="2700000" algn="tl">
                              <a:srgbClr val="000000">
                                <a:alpha val="43137"/>
                              </a:srgbClr>
                            </a:outerShdw>
                          </a:effectLst>
                          <a:latin typeface="Times New Roman"/>
                          <a:ea typeface="宋体"/>
                        </a:rPr>
                        <a:t>2</a:t>
                      </a:r>
                      <a:endParaRPr lang="zh-CN" sz="2400" b="1" kern="100" dirty="0">
                        <a:solidFill>
                          <a:srgbClr val="0000FF"/>
                        </a:solidFill>
                        <a:effectLst>
                          <a:outerShdw blurRad="38100" dist="38100" dir="2700000" algn="tl">
                            <a:srgbClr val="000000">
                              <a:alpha val="43137"/>
                            </a:srgbClr>
                          </a:outerShdw>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7996">
                <a:tc>
                  <a:txBody>
                    <a:bodyPr/>
                    <a:lstStyle/>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1</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、执行程序，直到必须</a:t>
                      </a:r>
                      <a:r>
                        <a:rPr kumimoji="1" lang="zh-CN" altLang="en-US" sz="2000" b="1" dirty="0" smtClean="0">
                          <a:solidFill>
                            <a:srgbClr val="FF0000"/>
                          </a:solidFill>
                          <a:effectLst>
                            <a:outerShdw blurRad="38100" dist="38100" dir="2700000" algn="tl">
                              <a:srgbClr val="C0C0C0"/>
                            </a:outerShdw>
                          </a:effectLst>
                          <a:latin typeface="+mn-lt"/>
                          <a:ea typeface="楷体_GB2312" pitchFamily="49" charset="-122"/>
                        </a:rPr>
                        <a:t>等待特定条件</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（如计数器必须满足特定值）；</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2</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显式</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对关联</a:t>
                      </a:r>
                      <a:r>
                        <a:rPr kumimoji="1" lang="en-US" altLang="en-US" sz="2000" b="1" dirty="0" err="1" smtClean="0">
                          <a:solidFill>
                            <a:schemeClr val="tx2"/>
                          </a:solidFill>
                          <a:effectLst>
                            <a:outerShdw blurRad="38100" dist="38100" dir="2700000" algn="tl">
                              <a:srgbClr val="C0C0C0"/>
                            </a:outerShdw>
                          </a:effectLst>
                          <a:latin typeface="+mn-lt"/>
                          <a:ea typeface="楷体_GB2312" pitchFamily="49" charset="-122"/>
                        </a:rPr>
                        <a:t>mutex</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上锁并检查全局变量的当前值；</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3</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、调用</a:t>
                      </a:r>
                      <a:r>
                        <a:rPr kumimoji="1" lang="en-US" altLang="en-US" sz="2000" b="1" dirty="0" err="1" smtClean="0">
                          <a:solidFill>
                            <a:srgbClr val="FF0000"/>
                          </a:solidFill>
                          <a:effectLst>
                            <a:outerShdw blurRad="38100" dist="38100" dir="2700000" algn="tl">
                              <a:srgbClr val="C0C0C0"/>
                            </a:outerShdw>
                          </a:effectLst>
                          <a:latin typeface="+mn-lt"/>
                          <a:ea typeface="楷体_GB2312" pitchFamily="49" charset="-122"/>
                        </a:rPr>
                        <a:t>ptread_cond_wait</a:t>
                      </a:r>
                      <a:r>
                        <a:rPr kumimoji="1" lang="en-US" altLang="en-US" sz="2000" b="1" dirty="0" smtClean="0">
                          <a:solidFill>
                            <a:srgbClr val="FF0000"/>
                          </a:solidFill>
                          <a:effectLst>
                            <a:outerShdw blurRad="38100" dist="38100" dir="2700000" algn="tl">
                              <a:srgbClr val="C0C0C0"/>
                            </a:outerShdw>
                          </a:effectLst>
                          <a:latin typeface="+mn-lt"/>
                          <a:ea typeface="楷体_GB2312" pitchFamily="49" charset="-122"/>
                        </a:rPr>
                        <a:t>()</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进入阻塞等待，等待进程</a:t>
                      </a: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2</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发送信号（</a:t>
                      </a:r>
                      <a:r>
                        <a:rPr kumimoji="1" lang="zh-CN" altLang="en-US" sz="2000" b="1" dirty="0" smtClean="0">
                          <a:solidFill>
                            <a:schemeClr val="tx2"/>
                          </a:solidFill>
                          <a:effectLst>
                            <a:outerShdw blurRad="38100" dist="38100" dir="2700000" algn="tl">
                              <a:srgbClr val="C0C0C0"/>
                            </a:outerShdw>
                          </a:effectLst>
                          <a:latin typeface="+mn-lt"/>
                          <a:ea typeface="楷体" pitchFamily="49" charset="-122"/>
                        </a:rPr>
                        <a:t>说明：</a:t>
                      </a:r>
                      <a:r>
                        <a:rPr kumimoji="1" lang="en-US" altLang="en-US" sz="2000" b="1" dirty="0" err="1" smtClean="0">
                          <a:solidFill>
                            <a:schemeClr val="tx2"/>
                          </a:solidFill>
                          <a:effectLst>
                            <a:outerShdw blurRad="38100" dist="38100" dir="2700000" algn="tl">
                              <a:srgbClr val="C0C0C0"/>
                            </a:outerShdw>
                          </a:effectLst>
                          <a:latin typeface="+mn-lt"/>
                          <a:ea typeface="楷体" pitchFamily="49" charset="-122"/>
                        </a:rPr>
                        <a:t>ptread_cond_wait</a:t>
                      </a:r>
                      <a:r>
                        <a:rPr kumimoji="1" lang="en-US" altLang="en-US" sz="2000" b="1" dirty="0" smtClean="0">
                          <a:solidFill>
                            <a:schemeClr val="tx2"/>
                          </a:solidFill>
                          <a:effectLst>
                            <a:outerShdw blurRad="38100" dist="38100" dir="2700000" algn="tl">
                              <a:srgbClr val="C0C0C0"/>
                            </a:outerShdw>
                          </a:effectLst>
                          <a:latin typeface="+mn-lt"/>
                          <a:ea typeface="楷体" pitchFamily="49" charset="-122"/>
                        </a:rPr>
                        <a:t>()</a:t>
                      </a:r>
                      <a:r>
                        <a:rPr kumimoji="1" lang="zh-CN" altLang="en-US" sz="2000" b="1" dirty="0" smtClean="0">
                          <a:solidFill>
                            <a:schemeClr val="tx2"/>
                          </a:solidFill>
                          <a:effectLst>
                            <a:outerShdw blurRad="38100" dist="38100" dir="2700000" algn="tl">
                              <a:srgbClr val="C0C0C0"/>
                            </a:outerShdw>
                          </a:effectLst>
                          <a:latin typeface="+mn-lt"/>
                          <a:ea typeface="楷体" pitchFamily="49" charset="-122"/>
                        </a:rPr>
                        <a:t>会</a:t>
                      </a:r>
                      <a:r>
                        <a:rPr kumimoji="1" lang="zh-CN" altLang="en-US" sz="2000" b="1" dirty="0" smtClean="0">
                          <a:solidFill>
                            <a:srgbClr val="9900CC"/>
                          </a:solidFill>
                          <a:effectLst>
                            <a:outerShdw blurRad="38100" dist="38100" dir="2700000" algn="tl">
                              <a:srgbClr val="C0C0C0"/>
                            </a:outerShdw>
                          </a:effectLst>
                          <a:latin typeface="+mn-lt"/>
                          <a:ea typeface="楷体" pitchFamily="49" charset="-122"/>
                        </a:rPr>
                        <a:t>自动对关联</a:t>
                      </a:r>
                      <a:r>
                        <a:rPr kumimoji="1" lang="en-US" altLang="en-US" sz="2000" b="1" dirty="0" err="1" smtClean="0">
                          <a:solidFill>
                            <a:srgbClr val="9900CC"/>
                          </a:solidFill>
                          <a:effectLst>
                            <a:outerShdw blurRad="38100" dist="38100" dir="2700000" algn="tl">
                              <a:srgbClr val="C0C0C0"/>
                            </a:outerShdw>
                          </a:effectLst>
                          <a:latin typeface="+mn-lt"/>
                          <a:ea typeface="楷体" pitchFamily="49" charset="-122"/>
                        </a:rPr>
                        <a:t>mutex</a:t>
                      </a:r>
                      <a:r>
                        <a:rPr kumimoji="1" lang="zh-CN" altLang="en-US" sz="2000" b="1" dirty="0" smtClean="0">
                          <a:solidFill>
                            <a:srgbClr val="9900CC"/>
                          </a:solidFill>
                          <a:effectLst>
                            <a:outerShdw blurRad="38100" dist="38100" dir="2700000" algn="tl">
                              <a:srgbClr val="C0C0C0"/>
                            </a:outerShdw>
                          </a:effectLst>
                          <a:latin typeface="+mn-lt"/>
                          <a:ea typeface="楷体" pitchFamily="49" charset="-122"/>
                        </a:rPr>
                        <a:t>解锁</a:t>
                      </a:r>
                      <a:r>
                        <a:rPr kumimoji="1" lang="zh-CN" altLang="en-US" sz="2000" b="1" dirty="0" smtClean="0">
                          <a:solidFill>
                            <a:schemeClr val="tx2"/>
                          </a:solidFill>
                          <a:effectLst>
                            <a:outerShdw blurRad="38100" dist="38100" dir="2700000" algn="tl">
                              <a:srgbClr val="C0C0C0"/>
                            </a:outerShdw>
                          </a:effectLst>
                          <a:latin typeface="+mn-lt"/>
                          <a:ea typeface="楷体" pitchFamily="49" charset="-122"/>
                        </a:rPr>
                        <a:t>，以便可以被线程</a:t>
                      </a:r>
                      <a:r>
                        <a:rPr kumimoji="1" lang="en-US" altLang="en-US" sz="2000" b="1" dirty="0" smtClean="0">
                          <a:solidFill>
                            <a:schemeClr val="tx2"/>
                          </a:solidFill>
                          <a:effectLst>
                            <a:outerShdw blurRad="38100" dist="38100" dir="2700000" algn="tl">
                              <a:srgbClr val="C0C0C0"/>
                            </a:outerShdw>
                          </a:effectLst>
                          <a:latin typeface="+mn-lt"/>
                          <a:ea typeface="楷体" pitchFamily="49" charset="-122"/>
                        </a:rPr>
                        <a:t>B</a:t>
                      </a:r>
                      <a:r>
                        <a:rPr kumimoji="1" lang="zh-CN" altLang="en-US" sz="2000" b="1" dirty="0" smtClean="0">
                          <a:solidFill>
                            <a:schemeClr val="tx2"/>
                          </a:solidFill>
                          <a:effectLst>
                            <a:outerShdw blurRad="38100" dist="38100" dir="2700000" algn="tl">
                              <a:srgbClr val="C0C0C0"/>
                            </a:outerShdw>
                          </a:effectLst>
                          <a:latin typeface="+mn-lt"/>
                          <a:ea typeface="楷体" pitchFamily="49" charset="-122"/>
                        </a:rPr>
                        <a:t>使用</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4</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、接收到信号后，</a:t>
                      </a:r>
                      <a:r>
                        <a:rPr kumimoji="1" lang="zh-CN" altLang="en-US" sz="2000" b="1" kern="1200" dirty="0" smtClean="0">
                          <a:solidFill>
                            <a:schemeClr val="tx2"/>
                          </a:solidFill>
                          <a:effectLst>
                            <a:outerShdw blurRad="38100" dist="38100" dir="2700000" algn="tl">
                              <a:srgbClr val="C0C0C0"/>
                            </a:outerShdw>
                          </a:effectLst>
                          <a:latin typeface="+mn-lt"/>
                          <a:ea typeface="楷体_GB2312" pitchFamily="49" charset="-122"/>
                          <a:cs typeface="+mn-cs"/>
                        </a:rPr>
                        <a:t>唤醒并</a:t>
                      </a:r>
                      <a:r>
                        <a:rPr kumimoji="1" lang="zh-CN" altLang="en-US" sz="2000" b="1" kern="1200" dirty="0" smtClean="0">
                          <a:solidFill>
                            <a:srgbClr val="9900CC"/>
                          </a:solidFill>
                          <a:effectLst>
                            <a:outerShdw blurRad="38100" dist="38100" dir="2700000" algn="tl">
                              <a:srgbClr val="C0C0C0"/>
                            </a:outerShdw>
                          </a:effectLst>
                          <a:latin typeface="+mn-lt"/>
                          <a:ea typeface="楷体_GB2312" pitchFamily="49" charset="-122"/>
                          <a:cs typeface="+mn-cs"/>
                        </a:rPr>
                        <a:t>自动对关联</a:t>
                      </a:r>
                      <a:r>
                        <a:rPr kumimoji="1" lang="en-US" altLang="en-US" sz="2000" b="1" kern="1200" dirty="0" err="1" smtClean="0">
                          <a:solidFill>
                            <a:srgbClr val="9900CC"/>
                          </a:solidFill>
                          <a:effectLst>
                            <a:outerShdw blurRad="38100" dist="38100" dir="2700000" algn="tl">
                              <a:srgbClr val="C0C0C0"/>
                            </a:outerShdw>
                          </a:effectLst>
                          <a:latin typeface="+mn-lt"/>
                          <a:ea typeface="楷体_GB2312" pitchFamily="49" charset="-122"/>
                          <a:cs typeface="+mn-cs"/>
                        </a:rPr>
                        <a:t>mutex</a:t>
                      </a:r>
                      <a:r>
                        <a:rPr kumimoji="1" lang="zh-CN" altLang="en-US" sz="2000" b="1" kern="1200" dirty="0" smtClean="0">
                          <a:solidFill>
                            <a:srgbClr val="9900CC"/>
                          </a:solidFill>
                          <a:effectLst>
                            <a:outerShdw blurRad="38100" dist="38100" dir="2700000" algn="tl">
                              <a:srgbClr val="C0C0C0"/>
                            </a:outerShdw>
                          </a:effectLst>
                          <a:latin typeface="+mn-lt"/>
                          <a:ea typeface="楷体_GB2312" pitchFamily="49" charset="-122"/>
                          <a:cs typeface="+mn-cs"/>
                        </a:rPr>
                        <a:t>上锁</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5</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显式对关联</a:t>
                      </a:r>
                      <a:r>
                        <a:rPr kumimoji="1" lang="en-US" altLang="en-US" sz="2000" b="1" dirty="0" err="1" smtClean="0">
                          <a:solidFill>
                            <a:srgbClr val="9900CC"/>
                          </a:solidFill>
                          <a:effectLst>
                            <a:outerShdw blurRad="38100" dist="38100" dir="2700000" algn="tl">
                              <a:srgbClr val="C0C0C0"/>
                            </a:outerShdw>
                          </a:effectLst>
                          <a:latin typeface="+mn-lt"/>
                          <a:ea typeface="楷体_GB2312" pitchFamily="49" charset="-122"/>
                        </a:rPr>
                        <a:t>mutex</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解锁</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 6</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、继续执行。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1</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、执行自身程序；</a:t>
                      </a:r>
                      <a:endParaRPr kumimoji="1" lang="en-US" altLang="zh-CN" sz="2000" b="1" dirty="0" smtClean="0">
                        <a:solidFill>
                          <a:schemeClr val="tx2"/>
                        </a:solidFill>
                        <a:effectLst>
                          <a:outerShdw blurRad="38100" dist="38100" dir="2700000" algn="tl">
                            <a:srgbClr val="C0C0C0"/>
                          </a:outerShdw>
                        </a:effectLst>
                        <a:latin typeface="+mn-lt"/>
                        <a:ea typeface="楷体_GB2312" pitchFamily="49" charset="-122"/>
                      </a:endParaRP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2</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显式对关联</a:t>
                      </a:r>
                      <a:r>
                        <a:rPr kumimoji="1" lang="en-US" altLang="en-US" sz="2000" b="1" dirty="0" err="1" smtClean="0">
                          <a:solidFill>
                            <a:srgbClr val="9900CC"/>
                          </a:solidFill>
                          <a:effectLst>
                            <a:outerShdw blurRad="38100" dist="38100" dir="2700000" algn="tl">
                              <a:srgbClr val="C0C0C0"/>
                            </a:outerShdw>
                          </a:effectLst>
                          <a:latin typeface="+mn-lt"/>
                          <a:ea typeface="楷体_GB2312" pitchFamily="49" charset="-122"/>
                        </a:rPr>
                        <a:t>mutex</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上锁</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并修改进程</a:t>
                      </a: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1</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所等待的全局变量的值；</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3</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、检查进程</a:t>
                      </a: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1</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所等待的全局变量的值：若满足期待条件，调用</a:t>
                      </a:r>
                      <a:r>
                        <a:rPr kumimoji="1" lang="en-US" altLang="en-US" sz="2000" b="1" dirty="0" err="1" smtClean="0">
                          <a:solidFill>
                            <a:srgbClr val="FF0000"/>
                          </a:solidFill>
                          <a:effectLst>
                            <a:outerShdw blurRad="38100" dist="38100" dir="2700000" algn="tl">
                              <a:srgbClr val="C0C0C0"/>
                            </a:outerShdw>
                          </a:effectLst>
                          <a:latin typeface="+mn-lt"/>
                          <a:ea typeface="楷体_GB2312" pitchFamily="49" charset="-122"/>
                        </a:rPr>
                        <a:t>pthread_cond_signal</a:t>
                      </a:r>
                      <a:r>
                        <a:rPr kumimoji="1" lang="en-US" altLang="en-US" sz="2000" b="1" dirty="0" smtClean="0">
                          <a:solidFill>
                            <a:srgbClr val="FF0000"/>
                          </a:solidFill>
                          <a:effectLst>
                            <a:outerShdw blurRad="38100" dist="38100" dir="2700000" algn="tl">
                              <a:srgbClr val="C0C0C0"/>
                            </a:outerShdw>
                          </a:effectLst>
                          <a:latin typeface="+mn-lt"/>
                          <a:ea typeface="楷体_GB2312" pitchFamily="49" charset="-122"/>
                        </a:rPr>
                        <a:t>()</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向进程</a:t>
                      </a: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1</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发送信号；</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4</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显式对关联</a:t>
                      </a:r>
                      <a:r>
                        <a:rPr kumimoji="1" lang="en-US" altLang="en-US" sz="2000" b="1" dirty="0" err="1" smtClean="0">
                          <a:solidFill>
                            <a:srgbClr val="9900CC"/>
                          </a:solidFill>
                          <a:effectLst>
                            <a:outerShdw blurRad="38100" dist="38100" dir="2700000" algn="tl">
                              <a:srgbClr val="C0C0C0"/>
                            </a:outerShdw>
                          </a:effectLst>
                          <a:latin typeface="+mn-lt"/>
                          <a:ea typeface="楷体_GB2312" pitchFamily="49" charset="-122"/>
                        </a:rPr>
                        <a:t>mutex</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解锁</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5</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、继续执行。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845">
                <a:tc gridSpan="2">
                  <a:txBody>
                    <a:bodyPr/>
                    <a:lstStyle/>
                    <a:p>
                      <a:pPr algn="ctr">
                        <a:spcAft>
                          <a:spcPts val="0"/>
                        </a:spcAft>
                      </a:pPr>
                      <a:r>
                        <a:rPr kumimoji="1" lang="zh-CN" altLang="en-US" sz="2000" b="1" kern="1200" dirty="0" smtClean="0">
                          <a:solidFill>
                            <a:schemeClr val="tx2"/>
                          </a:solidFill>
                          <a:effectLst>
                            <a:outerShdw blurRad="38100" dist="38100" dir="2700000" algn="tl">
                              <a:srgbClr val="C0C0C0"/>
                            </a:outerShdw>
                          </a:effectLst>
                          <a:latin typeface="+mn-lt"/>
                          <a:ea typeface="楷体_GB2312" pitchFamily="49" charset="-122"/>
                          <a:cs typeface="+mn-cs"/>
                        </a:rPr>
                        <a:t>主线程</a:t>
                      </a:r>
                      <a:endParaRPr kumimoji="1" lang="en-US" altLang="zh-CN" sz="2000" b="1" kern="1200" dirty="0" smtClean="0">
                        <a:solidFill>
                          <a:schemeClr val="tx2"/>
                        </a:solidFill>
                        <a:effectLst>
                          <a:outerShdw blurRad="38100" dist="38100" dir="2700000" algn="tl">
                            <a:srgbClr val="C0C0C0"/>
                          </a:outerShdw>
                        </a:effectLst>
                        <a:latin typeface="+mn-lt"/>
                        <a:ea typeface="楷体_GB2312" pitchFamily="49" charset="-122"/>
                        <a:cs typeface="+mn-cs"/>
                      </a:endParaRPr>
                    </a:p>
                    <a:p>
                      <a:pPr algn="ctr">
                        <a:spcAft>
                          <a:spcPts val="0"/>
                        </a:spcAft>
                      </a:pPr>
                      <a:r>
                        <a:rPr kumimoji="1" lang="en-US" altLang="en-US" sz="2000" b="1" kern="1200" dirty="0" smtClean="0">
                          <a:solidFill>
                            <a:schemeClr val="tx2"/>
                          </a:solidFill>
                          <a:effectLst>
                            <a:outerShdw blurRad="38100" dist="38100" dir="2700000" algn="tl">
                              <a:srgbClr val="C0C0C0"/>
                            </a:outerShdw>
                          </a:effectLst>
                          <a:latin typeface="+mn-lt"/>
                          <a:ea typeface="楷体_GB2312" pitchFamily="49" charset="-122"/>
                          <a:cs typeface="+mn-cs"/>
                        </a:rPr>
                        <a:t>(join/continue)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616990448"/>
      </p:ext>
    </p:extLst>
  </p:cSld>
  <p:clrMapOvr>
    <a:masterClrMapping/>
  </p:clrMapOvr>
  <p:transition spd="med">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fld id="{66539083-64A9-42B9-8665-BC21A18CF957}" type="slidenum">
              <a:rPr lang="en-US" altLang="zh-CN"/>
              <a:pPr>
                <a:defRPr/>
              </a:pPr>
              <a:t>68</a:t>
            </a:fld>
            <a:endParaRPr lang="en-US" altLang="zh-CN"/>
          </a:p>
        </p:txBody>
      </p:sp>
      <p:sp>
        <p:nvSpPr>
          <p:cNvPr id="1609730" name="Rectangle 2"/>
          <p:cNvSpPr>
            <a:spLocks noGrp="1" noChangeArrowheads="1"/>
          </p:cNvSpPr>
          <p:nvPr>
            <p:ph type="title"/>
          </p:nvPr>
        </p:nvSpPr>
        <p:spPr/>
        <p:txBody>
          <a:bodyPr/>
          <a:lstStyle/>
          <a:p>
            <a:pPr eaLnBrk="1" hangingPunct="1">
              <a:defRPr/>
            </a:pPr>
            <a:r>
              <a:rPr lang="zh-CN" altLang="en-US" dirty="0"/>
              <a:t>条件变量</a:t>
            </a:r>
            <a:r>
              <a:rPr lang="zh-CN" altLang="en-US" dirty="0" smtClean="0"/>
              <a:t>示例</a:t>
            </a:r>
            <a:r>
              <a:rPr lang="en-US" altLang="zh-CN" dirty="0" smtClean="0"/>
              <a:t>1</a:t>
            </a:r>
            <a:endParaRPr lang="zh-CN" altLang="en-US" dirty="0"/>
          </a:p>
        </p:txBody>
      </p:sp>
      <p:sp>
        <p:nvSpPr>
          <p:cNvPr id="1609731" name="Rectangle 3"/>
          <p:cNvSpPr>
            <a:spLocks noGrp="1" noChangeArrowheads="1"/>
          </p:cNvSpPr>
          <p:nvPr>
            <p:ph type="body" idx="1"/>
          </p:nvPr>
        </p:nvSpPr>
        <p:spPr/>
        <p:txBody>
          <a:bodyPr/>
          <a:lstStyle/>
          <a:p>
            <a:pPr eaLnBrk="1" hangingPunct="1">
              <a:defRPr/>
            </a:pPr>
            <a:endParaRPr lang="zh-CN" altLang="zh-CN" dirty="0"/>
          </a:p>
        </p:txBody>
      </p:sp>
      <p:pic>
        <p:nvPicPr>
          <p:cNvPr id="125957" name="Picture 5"/>
          <p:cNvPicPr>
            <a:picLocks noChangeAspect="1" noChangeArrowheads="1"/>
          </p:cNvPicPr>
          <p:nvPr/>
        </p:nvPicPr>
        <p:blipFill>
          <a:blip r:embed="rId2" cstate="print"/>
          <a:srcRect/>
          <a:stretch>
            <a:fillRect/>
          </a:stretch>
        </p:blipFill>
        <p:spPr bwMode="auto">
          <a:xfrm>
            <a:off x="1835150" y="1773238"/>
            <a:ext cx="5905500" cy="3641725"/>
          </a:xfrm>
          <a:prstGeom prst="rect">
            <a:avLst/>
          </a:prstGeom>
          <a:noFill/>
          <a:ln w="9525">
            <a:noFill/>
            <a:miter lim="800000"/>
            <a:headEnd/>
            <a:tailEnd/>
          </a:ln>
        </p:spPr>
      </p:pic>
      <p:sp>
        <p:nvSpPr>
          <p:cNvPr id="1609734" name="Oval 6"/>
          <p:cNvSpPr>
            <a:spLocks noChangeArrowheads="1"/>
          </p:cNvSpPr>
          <p:nvPr/>
        </p:nvSpPr>
        <p:spPr bwMode="auto">
          <a:xfrm>
            <a:off x="1293813" y="4654550"/>
            <a:ext cx="6734175" cy="862013"/>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Oval 5"/>
          <p:cNvSpPr>
            <a:spLocks noChangeArrowheads="1"/>
          </p:cNvSpPr>
          <p:nvPr/>
        </p:nvSpPr>
        <p:spPr bwMode="auto">
          <a:xfrm>
            <a:off x="1835150" y="1628775"/>
            <a:ext cx="1584325" cy="360363"/>
          </a:xfrm>
          <a:prstGeom prst="ellipse">
            <a:avLst/>
          </a:prstGeom>
          <a:noFill/>
          <a:ln w="28575">
            <a:solidFill>
              <a:srgbClr val="FF0000"/>
            </a:solidFill>
            <a:prstDash val="sysDot"/>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9" name="Oval 6"/>
          <p:cNvSpPr>
            <a:spLocks noChangeArrowheads="1"/>
          </p:cNvSpPr>
          <p:nvPr/>
        </p:nvSpPr>
        <p:spPr bwMode="auto">
          <a:xfrm>
            <a:off x="1652589" y="3857628"/>
            <a:ext cx="2625721" cy="432792"/>
          </a:xfrm>
          <a:prstGeom prst="ellipse">
            <a:avLst/>
          </a:prstGeom>
          <a:noFill/>
          <a:ln w="28575">
            <a:solidFill>
              <a:srgbClr val="FF0000"/>
            </a:solidFill>
            <a:prstDash val="sysDot"/>
            <a:round/>
            <a:headEnd/>
            <a:tailEnd/>
          </a:ln>
          <a:effectLst/>
        </p:spPr>
        <p:txBody>
          <a:bodyPr wrap="squar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2141943"/>
      </p:ext>
    </p:extLst>
  </p:cSld>
  <p:clrMapOvr>
    <a:masterClrMapping/>
  </p:clrMapOvr>
  <p:transition spd="med">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0"/>
          </p:nvPr>
        </p:nvSpPr>
        <p:spPr/>
        <p:txBody>
          <a:bodyPr/>
          <a:lstStyle/>
          <a:p>
            <a:pPr>
              <a:defRPr/>
            </a:pPr>
            <a:fld id="{39F42653-B62A-4AA6-AFC9-C9961E9098B0}" type="slidenum">
              <a:rPr lang="en-US" altLang="zh-CN"/>
              <a:pPr>
                <a:defRPr/>
              </a:pPr>
              <a:t>69</a:t>
            </a:fld>
            <a:endParaRPr lang="en-US" altLang="zh-CN"/>
          </a:p>
        </p:txBody>
      </p:sp>
      <p:sp>
        <p:nvSpPr>
          <p:cNvPr id="1610754" name="Rectangle 2"/>
          <p:cNvSpPr>
            <a:spLocks noGrp="1" noChangeArrowheads="1"/>
          </p:cNvSpPr>
          <p:nvPr>
            <p:ph type="title"/>
          </p:nvPr>
        </p:nvSpPr>
        <p:spPr/>
        <p:txBody>
          <a:bodyPr/>
          <a:lstStyle/>
          <a:p>
            <a:pPr eaLnBrk="1" hangingPunct="1">
              <a:defRPr/>
            </a:pPr>
            <a:r>
              <a:rPr lang="zh-CN" altLang="en-US" dirty="0"/>
              <a:t>条件变量</a:t>
            </a:r>
            <a:r>
              <a:rPr lang="zh-CN" altLang="en-US" dirty="0" smtClean="0"/>
              <a:t>示例</a:t>
            </a:r>
            <a:r>
              <a:rPr lang="en-US" altLang="zh-CN" dirty="0" smtClean="0"/>
              <a:t>1(</a:t>
            </a:r>
            <a:r>
              <a:rPr lang="zh-CN" altLang="en-US" dirty="0" smtClean="0"/>
              <a:t>续</a:t>
            </a:r>
            <a:r>
              <a:rPr lang="en-US" altLang="zh-CN" dirty="0" smtClean="0"/>
              <a:t>)</a:t>
            </a:r>
            <a:endParaRPr lang="zh-CN" altLang="en-US" dirty="0"/>
          </a:p>
        </p:txBody>
      </p:sp>
      <p:sp>
        <p:nvSpPr>
          <p:cNvPr id="1610755" name="Rectangle 3"/>
          <p:cNvSpPr>
            <a:spLocks noGrp="1" noChangeArrowheads="1"/>
          </p:cNvSpPr>
          <p:nvPr>
            <p:ph type="body" idx="1"/>
          </p:nvPr>
        </p:nvSpPr>
        <p:spPr/>
        <p:txBody>
          <a:bodyPr/>
          <a:lstStyle/>
          <a:p>
            <a:pPr eaLnBrk="1" hangingPunct="1">
              <a:defRPr/>
            </a:pPr>
            <a:endParaRPr lang="zh-CN" altLang="zh-CN"/>
          </a:p>
        </p:txBody>
      </p:sp>
      <p:pic>
        <p:nvPicPr>
          <p:cNvPr id="126981" name="Picture 4"/>
          <p:cNvPicPr>
            <a:picLocks noChangeAspect="1" noChangeArrowheads="1"/>
          </p:cNvPicPr>
          <p:nvPr/>
        </p:nvPicPr>
        <p:blipFill>
          <a:blip r:embed="rId2" cstate="print"/>
          <a:srcRect/>
          <a:stretch>
            <a:fillRect/>
          </a:stretch>
        </p:blipFill>
        <p:spPr bwMode="auto">
          <a:xfrm>
            <a:off x="730250" y="1412875"/>
            <a:ext cx="8388350" cy="5086350"/>
          </a:xfrm>
          <a:prstGeom prst="rect">
            <a:avLst/>
          </a:prstGeom>
          <a:noFill/>
          <a:ln w="9525">
            <a:noFill/>
            <a:miter lim="800000"/>
            <a:headEnd/>
            <a:tailEnd/>
          </a:ln>
        </p:spPr>
      </p:pic>
      <p:sp>
        <p:nvSpPr>
          <p:cNvPr id="1610757" name="Oval 5"/>
          <p:cNvSpPr>
            <a:spLocks noChangeArrowheads="1"/>
          </p:cNvSpPr>
          <p:nvPr/>
        </p:nvSpPr>
        <p:spPr bwMode="auto">
          <a:xfrm>
            <a:off x="1077913" y="3429000"/>
            <a:ext cx="5222875" cy="287338"/>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610758" name="Oval 6"/>
          <p:cNvSpPr>
            <a:spLocks noChangeArrowheads="1"/>
          </p:cNvSpPr>
          <p:nvPr/>
        </p:nvSpPr>
        <p:spPr bwMode="auto">
          <a:xfrm>
            <a:off x="755650" y="2636838"/>
            <a:ext cx="4464050" cy="358775"/>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610759" name="Oval 7"/>
          <p:cNvSpPr>
            <a:spLocks noChangeArrowheads="1"/>
          </p:cNvSpPr>
          <p:nvPr/>
        </p:nvSpPr>
        <p:spPr bwMode="auto">
          <a:xfrm>
            <a:off x="849313" y="4941888"/>
            <a:ext cx="4586287" cy="358775"/>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cxnSp>
        <p:nvCxnSpPr>
          <p:cNvPr id="126985" name="直接连接符 9"/>
          <p:cNvCxnSpPr>
            <a:cxnSpLocks noChangeShapeType="1"/>
          </p:cNvCxnSpPr>
          <p:nvPr/>
        </p:nvCxnSpPr>
        <p:spPr bwMode="auto">
          <a:xfrm>
            <a:off x="1143000" y="3929063"/>
            <a:ext cx="7858125" cy="1587"/>
          </a:xfrm>
          <a:prstGeom prst="line">
            <a:avLst/>
          </a:prstGeom>
          <a:noFill/>
          <a:ln w="9525" algn="ctr">
            <a:solidFill>
              <a:srgbClr val="0000FF"/>
            </a:solidFill>
            <a:round/>
            <a:headEnd/>
            <a:tailEnd/>
          </a:ln>
        </p:spPr>
      </p:cxnSp>
      <p:sp>
        <p:nvSpPr>
          <p:cNvPr id="10"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309297696"/>
      </p:ext>
    </p:extLst>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942E0AF-BFCA-439C-A76D-C5EF6F6C7E59}" type="slidenum">
              <a:rPr lang="en-US" altLang="zh-CN"/>
              <a:pPr/>
              <a:t>7</a:t>
            </a:fld>
            <a:endParaRPr lang="en-US" altLang="zh-CN"/>
          </a:p>
        </p:txBody>
      </p:sp>
      <p:sp>
        <p:nvSpPr>
          <p:cNvPr id="629762" name="Rectangle 2"/>
          <p:cNvSpPr>
            <a:spLocks noGrp="1" noChangeArrowheads="1"/>
          </p:cNvSpPr>
          <p:nvPr>
            <p:ph type="title"/>
          </p:nvPr>
        </p:nvSpPr>
        <p:spPr/>
        <p:txBody>
          <a:bodyPr/>
          <a:lstStyle/>
          <a:p>
            <a:r>
              <a:rPr lang="zh-CN" altLang="en-US" dirty="0" smtClean="0"/>
              <a:t>内核通用链表</a:t>
            </a:r>
            <a:r>
              <a:rPr lang="zh-CN" altLang="en-US" dirty="0"/>
              <a:t>成员的访问</a:t>
            </a:r>
          </a:p>
        </p:txBody>
      </p:sp>
      <p:sp>
        <p:nvSpPr>
          <p:cNvPr id="629763" name="Rectangle 3"/>
          <p:cNvSpPr>
            <a:spLocks noGrp="1" noChangeArrowheads="1"/>
          </p:cNvSpPr>
          <p:nvPr>
            <p:ph type="body" idx="1"/>
          </p:nvPr>
        </p:nvSpPr>
        <p:spPr/>
        <p:txBody>
          <a:bodyPr/>
          <a:lstStyle/>
          <a:p>
            <a:r>
              <a:rPr lang="zh-CN" altLang="en-US" dirty="0"/>
              <a:t>核心问题</a:t>
            </a:r>
          </a:p>
          <a:p>
            <a:pPr lvl="1"/>
            <a:r>
              <a:rPr lang="zh-CN" altLang="en-US" dirty="0" smtClean="0"/>
              <a:t>内核通用链表</a:t>
            </a:r>
            <a:r>
              <a:rPr lang="zh-CN" altLang="en-US" dirty="0"/>
              <a:t>仅</a:t>
            </a:r>
            <a:r>
              <a:rPr lang="zh-CN" altLang="en-US" dirty="0" smtClean="0"/>
              <a:t>保存</a:t>
            </a:r>
            <a:r>
              <a:rPr lang="zh-CN" altLang="en-US" dirty="0" smtClean="0">
                <a:solidFill>
                  <a:srgbClr val="FF0000"/>
                </a:solidFill>
              </a:rPr>
              <a:t>宿主结构项</a:t>
            </a:r>
            <a:r>
              <a:rPr lang="zh-CN" altLang="en-US" dirty="0" smtClean="0"/>
              <a:t>中相应</a:t>
            </a:r>
            <a:r>
              <a:rPr lang="en-US" altLang="zh-CN" dirty="0" err="1" smtClean="0"/>
              <a:t>list_head</a:t>
            </a:r>
            <a:r>
              <a:rPr lang="zh-CN" altLang="en-US" dirty="0"/>
              <a:t>成员变量的</a:t>
            </a:r>
            <a:r>
              <a:rPr lang="zh-CN" altLang="en-US" dirty="0" smtClean="0"/>
              <a:t>地址</a:t>
            </a:r>
            <a:endParaRPr lang="en-US" altLang="zh-CN" dirty="0" smtClean="0"/>
          </a:p>
          <a:p>
            <a:pPr lvl="1"/>
            <a:r>
              <a:rPr lang="zh-CN" altLang="en-US" dirty="0" smtClean="0"/>
              <a:t>如何</a:t>
            </a:r>
            <a:r>
              <a:rPr lang="zh-CN" altLang="en-US" dirty="0"/>
              <a:t>通过</a:t>
            </a:r>
            <a:r>
              <a:rPr lang="en-US" altLang="zh-CN" dirty="0" err="1"/>
              <a:t>list_head</a:t>
            </a:r>
            <a:r>
              <a:rPr lang="zh-CN" altLang="en-US" dirty="0"/>
              <a:t>成员访问到</a:t>
            </a:r>
            <a:r>
              <a:rPr lang="zh-CN" altLang="en-US" dirty="0" smtClean="0"/>
              <a:t>作为宿主结构地址，并得到其他成员变量信息</a:t>
            </a:r>
            <a:endParaRPr lang="zh-CN" altLang="en-US" dirty="0"/>
          </a:p>
          <a:p>
            <a:r>
              <a:rPr lang="zh-CN" altLang="en-US" dirty="0"/>
              <a:t>解决途径：</a:t>
            </a:r>
            <a:r>
              <a:rPr lang="en-US" altLang="zh-CN" dirty="0" err="1"/>
              <a:t>list_entry</a:t>
            </a:r>
            <a:r>
              <a:rPr lang="zh-CN" altLang="en-US" dirty="0"/>
              <a:t>宏定义</a:t>
            </a:r>
          </a:p>
          <a:p>
            <a:pPr lvl="1"/>
            <a:r>
              <a:rPr lang="en-US" altLang="zh-CN" dirty="0" err="1"/>
              <a:t>list_entry</a:t>
            </a:r>
            <a:r>
              <a:rPr lang="en-US" altLang="zh-CN" dirty="0"/>
              <a:t>(ptr</a:t>
            </a:r>
            <a:r>
              <a:rPr lang="en-US" altLang="zh-CN" dirty="0" smtClean="0"/>
              <a:t>, type, member</a:t>
            </a:r>
            <a:r>
              <a:rPr lang="en-US" altLang="zh-CN" dirty="0"/>
              <a:t>)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018932560"/>
      </p:ext>
    </p:extLst>
  </p:cSld>
  <p:clrMapOvr>
    <a:masterClrMapping/>
  </p:clrMapOvr>
  <p:transition spd="med">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p>
            <a:pPr>
              <a:defRPr/>
            </a:pPr>
            <a:fld id="{2C12D43B-B90E-4CF0-A558-B18F028D7298}" type="slidenum">
              <a:rPr lang="en-US" altLang="zh-CN"/>
              <a:pPr>
                <a:defRPr/>
              </a:pPr>
              <a:t>70</a:t>
            </a:fld>
            <a:endParaRPr lang="en-US" altLang="zh-CN"/>
          </a:p>
        </p:txBody>
      </p:sp>
      <p:sp>
        <p:nvSpPr>
          <p:cNvPr id="1611778" name="Rectangle 2"/>
          <p:cNvSpPr>
            <a:spLocks noGrp="1" noChangeArrowheads="1"/>
          </p:cNvSpPr>
          <p:nvPr>
            <p:ph type="title"/>
          </p:nvPr>
        </p:nvSpPr>
        <p:spPr/>
        <p:txBody>
          <a:bodyPr/>
          <a:lstStyle/>
          <a:p>
            <a:pPr eaLnBrk="1" hangingPunct="1">
              <a:defRPr/>
            </a:pPr>
            <a:r>
              <a:rPr lang="zh-CN" altLang="en-US" dirty="0"/>
              <a:t>条件变量</a:t>
            </a:r>
            <a:r>
              <a:rPr lang="zh-CN" altLang="en-US" dirty="0" smtClean="0"/>
              <a:t>示例</a:t>
            </a:r>
            <a:r>
              <a:rPr lang="en-US" altLang="zh-CN" dirty="0" smtClean="0"/>
              <a:t>1(</a:t>
            </a:r>
            <a:r>
              <a:rPr lang="zh-CN" altLang="en-US" dirty="0" smtClean="0"/>
              <a:t>续</a:t>
            </a:r>
            <a:r>
              <a:rPr lang="en-US" altLang="zh-CN" dirty="0" smtClean="0"/>
              <a:t>)</a:t>
            </a:r>
            <a:endParaRPr lang="zh-CN" altLang="en-US" dirty="0"/>
          </a:p>
        </p:txBody>
      </p:sp>
      <p:sp>
        <p:nvSpPr>
          <p:cNvPr id="1611779" name="Rectangle 3"/>
          <p:cNvSpPr>
            <a:spLocks noGrp="1" noChangeArrowheads="1"/>
          </p:cNvSpPr>
          <p:nvPr>
            <p:ph type="body" idx="1"/>
          </p:nvPr>
        </p:nvSpPr>
        <p:spPr/>
        <p:txBody>
          <a:bodyPr/>
          <a:lstStyle/>
          <a:p>
            <a:pPr eaLnBrk="1" hangingPunct="1">
              <a:defRPr/>
            </a:pPr>
            <a:endParaRPr lang="zh-CN" altLang="zh-CN"/>
          </a:p>
        </p:txBody>
      </p:sp>
      <p:pic>
        <p:nvPicPr>
          <p:cNvPr id="128005" name="Picture 4"/>
          <p:cNvPicPr>
            <a:picLocks noChangeAspect="1" noChangeArrowheads="1"/>
          </p:cNvPicPr>
          <p:nvPr/>
        </p:nvPicPr>
        <p:blipFill>
          <a:blip r:embed="rId2" cstate="print"/>
          <a:srcRect/>
          <a:stretch>
            <a:fillRect/>
          </a:stretch>
        </p:blipFill>
        <p:spPr bwMode="auto">
          <a:xfrm>
            <a:off x="755650" y="1700213"/>
            <a:ext cx="8064500" cy="3621087"/>
          </a:xfrm>
          <a:prstGeom prst="rect">
            <a:avLst/>
          </a:prstGeom>
          <a:noFill/>
          <a:ln w="9525">
            <a:noFill/>
            <a:miter lim="800000"/>
            <a:headEnd/>
            <a:tailEnd/>
          </a:ln>
        </p:spPr>
      </p:pic>
      <p:sp>
        <p:nvSpPr>
          <p:cNvPr id="1611781" name="Oval 5"/>
          <p:cNvSpPr>
            <a:spLocks noChangeArrowheads="1"/>
          </p:cNvSpPr>
          <p:nvPr/>
        </p:nvSpPr>
        <p:spPr bwMode="auto">
          <a:xfrm>
            <a:off x="849313" y="2578100"/>
            <a:ext cx="5222875" cy="358775"/>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611782" name="Oval 6"/>
          <p:cNvSpPr>
            <a:spLocks noChangeArrowheads="1"/>
          </p:cNvSpPr>
          <p:nvPr/>
        </p:nvSpPr>
        <p:spPr bwMode="auto">
          <a:xfrm>
            <a:off x="971550" y="4378325"/>
            <a:ext cx="5222875" cy="358775"/>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cxnSp>
        <p:nvCxnSpPr>
          <p:cNvPr id="128008" name="直接连接符 7"/>
          <p:cNvCxnSpPr>
            <a:cxnSpLocks noChangeShapeType="1"/>
          </p:cNvCxnSpPr>
          <p:nvPr/>
        </p:nvCxnSpPr>
        <p:spPr bwMode="auto">
          <a:xfrm>
            <a:off x="1143000" y="3786188"/>
            <a:ext cx="7858125" cy="1587"/>
          </a:xfrm>
          <a:prstGeom prst="line">
            <a:avLst/>
          </a:prstGeom>
          <a:noFill/>
          <a:ln w="9525" algn="ctr">
            <a:solidFill>
              <a:srgbClr val="0000FF"/>
            </a:solidFill>
            <a:round/>
            <a:headEnd/>
            <a:tailEnd/>
          </a:ln>
        </p:spPr>
      </p:cxn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651592426"/>
      </p:ext>
    </p:extLst>
  </p:cSld>
  <p:clrMapOvr>
    <a:masterClrMapping/>
  </p:clrMapOvr>
  <p:transition spd="med">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0"/>
          </p:nvPr>
        </p:nvSpPr>
        <p:spPr/>
        <p:txBody>
          <a:bodyPr/>
          <a:lstStyle/>
          <a:p>
            <a:pPr>
              <a:defRPr/>
            </a:pPr>
            <a:fld id="{37EF4BD4-E710-4A2C-A0B5-E31833FB2343}" type="slidenum">
              <a:rPr lang="en-US" altLang="zh-CN"/>
              <a:pPr>
                <a:defRPr/>
              </a:pPr>
              <a:t>71</a:t>
            </a:fld>
            <a:endParaRPr lang="en-US" altLang="zh-CN"/>
          </a:p>
        </p:txBody>
      </p:sp>
      <p:sp>
        <p:nvSpPr>
          <p:cNvPr id="1612802" name="Rectangle 2"/>
          <p:cNvSpPr>
            <a:spLocks noGrp="1" noChangeArrowheads="1"/>
          </p:cNvSpPr>
          <p:nvPr>
            <p:ph type="title"/>
          </p:nvPr>
        </p:nvSpPr>
        <p:spPr/>
        <p:txBody>
          <a:bodyPr/>
          <a:lstStyle/>
          <a:p>
            <a:pPr eaLnBrk="1" hangingPunct="1">
              <a:defRPr/>
            </a:pPr>
            <a:r>
              <a:rPr lang="zh-CN" altLang="en-US" dirty="0"/>
              <a:t>条件变量</a:t>
            </a:r>
            <a:r>
              <a:rPr lang="zh-CN" altLang="en-US" dirty="0" smtClean="0"/>
              <a:t>示例</a:t>
            </a:r>
            <a:r>
              <a:rPr lang="en-US" altLang="zh-CN" dirty="0" smtClean="0"/>
              <a:t>1(</a:t>
            </a:r>
            <a:r>
              <a:rPr lang="zh-CN" altLang="en-US" dirty="0" smtClean="0"/>
              <a:t>续</a:t>
            </a:r>
            <a:r>
              <a:rPr lang="en-US" altLang="zh-CN" dirty="0" smtClean="0"/>
              <a:t>)</a:t>
            </a:r>
            <a:endParaRPr lang="zh-CN" altLang="en-US" dirty="0"/>
          </a:p>
        </p:txBody>
      </p:sp>
      <p:sp>
        <p:nvSpPr>
          <p:cNvPr id="1612803" name="Rectangle 3"/>
          <p:cNvSpPr>
            <a:spLocks noGrp="1" noChangeArrowheads="1"/>
          </p:cNvSpPr>
          <p:nvPr>
            <p:ph type="body" idx="1"/>
          </p:nvPr>
        </p:nvSpPr>
        <p:spPr/>
        <p:txBody>
          <a:bodyPr/>
          <a:lstStyle/>
          <a:p>
            <a:pPr eaLnBrk="1" hangingPunct="1">
              <a:defRPr/>
            </a:pPr>
            <a:endParaRPr lang="zh-CN" altLang="zh-CN"/>
          </a:p>
        </p:txBody>
      </p:sp>
      <p:pic>
        <p:nvPicPr>
          <p:cNvPr id="129029" name="Picture 4"/>
          <p:cNvPicPr>
            <a:picLocks noChangeAspect="1" noChangeArrowheads="1"/>
          </p:cNvPicPr>
          <p:nvPr/>
        </p:nvPicPr>
        <p:blipFill>
          <a:blip r:embed="rId2" cstate="print"/>
          <a:srcRect/>
          <a:stretch>
            <a:fillRect/>
          </a:stretch>
        </p:blipFill>
        <p:spPr bwMode="auto">
          <a:xfrm>
            <a:off x="717550" y="1539875"/>
            <a:ext cx="8388350" cy="4748213"/>
          </a:xfrm>
          <a:prstGeom prst="rect">
            <a:avLst/>
          </a:prstGeom>
          <a:noFill/>
          <a:ln w="9525">
            <a:noFill/>
            <a:miter lim="800000"/>
            <a:headEnd/>
            <a:tailEnd/>
          </a:ln>
        </p:spPr>
      </p:pic>
      <p:sp>
        <p:nvSpPr>
          <p:cNvPr id="1612805" name="Oval 5"/>
          <p:cNvSpPr>
            <a:spLocks noChangeArrowheads="1"/>
          </p:cNvSpPr>
          <p:nvPr/>
        </p:nvSpPr>
        <p:spPr bwMode="auto">
          <a:xfrm>
            <a:off x="636588" y="3395663"/>
            <a:ext cx="8353425" cy="792162"/>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612806" name="Oval 6"/>
          <p:cNvSpPr>
            <a:spLocks noChangeArrowheads="1"/>
          </p:cNvSpPr>
          <p:nvPr/>
        </p:nvSpPr>
        <p:spPr bwMode="auto">
          <a:xfrm>
            <a:off x="1077913" y="4365625"/>
            <a:ext cx="3998912" cy="287338"/>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1612807" name="Oval 7"/>
          <p:cNvSpPr>
            <a:spLocks noChangeArrowheads="1"/>
          </p:cNvSpPr>
          <p:nvPr/>
        </p:nvSpPr>
        <p:spPr bwMode="auto">
          <a:xfrm>
            <a:off x="684213" y="5086350"/>
            <a:ext cx="5222875" cy="790575"/>
          </a:xfrm>
          <a:prstGeom prst="ellipse">
            <a:avLst/>
          </a:prstGeom>
          <a:noFill/>
          <a:ln w="28575">
            <a:solidFill>
              <a:srgbClr val="FF0000"/>
            </a:solidFill>
            <a:prstDash val="sysDot"/>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948490834"/>
      </p:ext>
    </p:extLst>
  </p:cSld>
  <p:clrMapOvr>
    <a:masterClrMapping/>
  </p:clrMapOvr>
  <p:transition spd="med">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1CB10D52-9A28-4CB6-B1EA-DE76C29A8DAD}" type="slidenum">
              <a:rPr lang="en-US" altLang="zh-CN"/>
              <a:pPr>
                <a:defRPr/>
              </a:pPr>
              <a:t>72</a:t>
            </a:fld>
            <a:endParaRPr lang="en-US" altLang="zh-CN"/>
          </a:p>
        </p:txBody>
      </p:sp>
      <p:sp>
        <p:nvSpPr>
          <p:cNvPr id="1619970" name="Rectangle 2"/>
          <p:cNvSpPr>
            <a:spLocks noGrp="1" noChangeArrowheads="1"/>
          </p:cNvSpPr>
          <p:nvPr>
            <p:ph type="title"/>
          </p:nvPr>
        </p:nvSpPr>
        <p:spPr/>
        <p:txBody>
          <a:bodyPr/>
          <a:lstStyle/>
          <a:p>
            <a:pPr eaLnBrk="1" hangingPunct="1">
              <a:defRPr/>
            </a:pPr>
            <a:r>
              <a:rPr lang="zh-CN" altLang="en-US" dirty="0"/>
              <a:t>条件变量</a:t>
            </a:r>
            <a:r>
              <a:rPr lang="zh-CN" altLang="en-US" dirty="0" smtClean="0"/>
              <a:t>示例</a:t>
            </a:r>
            <a:r>
              <a:rPr lang="en-US" altLang="zh-CN" dirty="0" smtClean="0"/>
              <a:t>1(</a:t>
            </a:r>
            <a:r>
              <a:rPr lang="zh-CN" altLang="en-US" dirty="0" smtClean="0"/>
              <a:t>续</a:t>
            </a:r>
            <a:r>
              <a:rPr lang="en-US" altLang="zh-CN" dirty="0" smtClean="0"/>
              <a:t>)</a:t>
            </a:r>
            <a:endParaRPr lang="zh-CN" altLang="en-US" dirty="0"/>
          </a:p>
        </p:txBody>
      </p:sp>
      <p:sp>
        <p:nvSpPr>
          <p:cNvPr id="1619971" name="Rectangle 3"/>
          <p:cNvSpPr>
            <a:spLocks noGrp="1" noChangeArrowheads="1"/>
          </p:cNvSpPr>
          <p:nvPr>
            <p:ph type="body" idx="1"/>
          </p:nvPr>
        </p:nvSpPr>
        <p:spPr/>
        <p:txBody>
          <a:bodyPr/>
          <a:lstStyle/>
          <a:p>
            <a:pPr eaLnBrk="1" hangingPunct="1">
              <a:defRPr/>
            </a:pPr>
            <a:r>
              <a:rPr lang="zh-CN" altLang="en-US" dirty="0"/>
              <a:t>输出结果</a:t>
            </a:r>
          </a:p>
        </p:txBody>
      </p:sp>
      <p:sp>
        <p:nvSpPr>
          <p:cNvPr id="130053" name="Rectangle 4"/>
          <p:cNvSpPr>
            <a:spLocks noChangeArrowheads="1"/>
          </p:cNvSpPr>
          <p:nvPr/>
        </p:nvSpPr>
        <p:spPr bwMode="auto">
          <a:xfrm>
            <a:off x="1643063" y="1428750"/>
            <a:ext cx="5143500" cy="5286375"/>
          </a:xfrm>
          <a:prstGeom prst="rect">
            <a:avLst/>
          </a:prstGeom>
          <a:solidFill>
            <a:srgbClr val="CCFFFF"/>
          </a:solidFill>
          <a:ln w="9525">
            <a:solidFill>
              <a:srgbClr val="FF9900"/>
            </a:solidFill>
            <a:miter lim="800000"/>
            <a:headEnd/>
            <a:tailEnd/>
          </a:ln>
        </p:spPr>
        <p:txBody>
          <a:bodyPr>
            <a:spAutoFit/>
          </a:bodyPr>
          <a:lstStyle/>
          <a:p>
            <a:r>
              <a:rPr kumimoji="0" lang="en-US" altLang="zh-CN" b="1" noProof="1">
                <a:solidFill>
                  <a:schemeClr val="tx1"/>
                </a:solidFill>
                <a:latin typeface="Arial" pitchFamily="34" charset="0"/>
                <a:ea typeface="宋体" pitchFamily="2" charset="-122"/>
              </a:rPr>
              <a:t>inc_count(): thread 0, count = 1, unlocking mutex</a:t>
            </a:r>
          </a:p>
          <a:p>
            <a:r>
              <a:rPr kumimoji="0" lang="en-US" altLang="zh-CN" b="1" noProof="1">
                <a:solidFill>
                  <a:schemeClr val="tx1"/>
                </a:solidFill>
                <a:latin typeface="Arial" pitchFamily="34" charset="0"/>
                <a:ea typeface="宋体" pitchFamily="2" charset="-122"/>
              </a:rPr>
              <a:t>Starting watch_count(): thread 2</a:t>
            </a:r>
          </a:p>
          <a:p>
            <a:r>
              <a:rPr kumimoji="0" lang="en-US" altLang="zh-CN" b="1" noProof="1">
                <a:solidFill>
                  <a:schemeClr val="tx1"/>
                </a:solidFill>
                <a:latin typeface="Arial" pitchFamily="34" charset="0"/>
                <a:ea typeface="宋体" pitchFamily="2" charset="-122"/>
              </a:rPr>
              <a:t>inc_count(): thread 1, count = 2, unlocking mutex</a:t>
            </a:r>
          </a:p>
          <a:p>
            <a:r>
              <a:rPr kumimoji="0" lang="en-US" altLang="zh-CN" b="1" noProof="1">
                <a:solidFill>
                  <a:schemeClr val="tx1"/>
                </a:solidFill>
                <a:latin typeface="Arial" pitchFamily="34" charset="0"/>
                <a:ea typeface="宋体" pitchFamily="2" charset="-122"/>
              </a:rPr>
              <a:t>inc_count(): thread 0, count = 3, unlocking mutex</a:t>
            </a:r>
          </a:p>
          <a:p>
            <a:r>
              <a:rPr kumimoji="0" lang="en-US" altLang="zh-CN" b="1" noProof="1">
                <a:solidFill>
                  <a:schemeClr val="tx1"/>
                </a:solidFill>
                <a:latin typeface="Arial" pitchFamily="34" charset="0"/>
                <a:ea typeface="宋体" pitchFamily="2" charset="-122"/>
              </a:rPr>
              <a:t>inc_count(): thread 1, count = 4, unlocking mutex</a:t>
            </a:r>
          </a:p>
          <a:p>
            <a:r>
              <a:rPr kumimoji="0" lang="en-US" altLang="zh-CN" b="1" noProof="1">
                <a:solidFill>
                  <a:schemeClr val="tx1"/>
                </a:solidFill>
                <a:latin typeface="Arial" pitchFamily="34" charset="0"/>
                <a:ea typeface="宋体" pitchFamily="2" charset="-122"/>
              </a:rPr>
              <a:t>inc_count(): thread 0, count = 5, unlocking mutex</a:t>
            </a:r>
          </a:p>
          <a:p>
            <a:r>
              <a:rPr kumimoji="0" lang="en-US" altLang="zh-CN" b="1" noProof="1">
                <a:solidFill>
                  <a:schemeClr val="tx1"/>
                </a:solidFill>
                <a:latin typeface="Arial" pitchFamily="34" charset="0"/>
                <a:ea typeface="宋体" pitchFamily="2" charset="-122"/>
              </a:rPr>
              <a:t>inc_count(): thread 0, count = 6, unlocking mutex</a:t>
            </a:r>
          </a:p>
          <a:p>
            <a:r>
              <a:rPr kumimoji="0" lang="en-US" altLang="zh-CN" b="1" noProof="1">
                <a:solidFill>
                  <a:schemeClr val="tx1"/>
                </a:solidFill>
                <a:latin typeface="Arial" pitchFamily="34" charset="0"/>
                <a:ea typeface="宋体" pitchFamily="2" charset="-122"/>
              </a:rPr>
              <a:t>inc_count(): thread 1, count = 7, unlocking mutex</a:t>
            </a:r>
          </a:p>
          <a:p>
            <a:r>
              <a:rPr kumimoji="0" lang="en-US" altLang="zh-CN" b="1" noProof="1">
                <a:solidFill>
                  <a:schemeClr val="tx1"/>
                </a:solidFill>
                <a:latin typeface="Arial" pitchFamily="34" charset="0"/>
                <a:ea typeface="宋体" pitchFamily="2" charset="-122"/>
              </a:rPr>
              <a:t>inc_count(): thread 0, count = 8, unlocking mutex</a:t>
            </a:r>
          </a:p>
          <a:p>
            <a:r>
              <a:rPr kumimoji="0" lang="en-US" altLang="zh-CN" b="1" noProof="1">
                <a:solidFill>
                  <a:schemeClr val="tx1"/>
                </a:solidFill>
                <a:latin typeface="Arial" pitchFamily="34" charset="0"/>
                <a:ea typeface="宋体" pitchFamily="2" charset="-122"/>
              </a:rPr>
              <a:t>inc_count(): thread 1, count = 9, unlocking mutex</a:t>
            </a:r>
          </a:p>
          <a:p>
            <a:r>
              <a:rPr kumimoji="0" lang="en-US" altLang="zh-CN" b="1" noProof="1">
                <a:solidFill>
                  <a:schemeClr val="tx1"/>
                </a:solidFill>
                <a:latin typeface="Arial" pitchFamily="34" charset="0"/>
                <a:ea typeface="宋体" pitchFamily="2" charset="-122"/>
              </a:rPr>
              <a:t>inc_count(): thread 0, count = 10, unlocking mutex</a:t>
            </a:r>
          </a:p>
          <a:p>
            <a:r>
              <a:rPr kumimoji="0" lang="en-US" altLang="zh-CN" b="1" noProof="1">
                <a:solidFill>
                  <a:schemeClr val="tx1"/>
                </a:solidFill>
                <a:latin typeface="Arial" pitchFamily="34" charset="0"/>
                <a:ea typeface="宋体" pitchFamily="2" charset="-122"/>
              </a:rPr>
              <a:t>inc_count(): thread 1, count = 11, unlocking mutex</a:t>
            </a:r>
          </a:p>
          <a:p>
            <a:r>
              <a:rPr kumimoji="0" lang="en-US" altLang="zh-CN" b="1" noProof="1">
                <a:latin typeface="Arial" pitchFamily="34" charset="0"/>
                <a:ea typeface="宋体" pitchFamily="2" charset="-122"/>
              </a:rPr>
              <a:t>inc_count(): thread 0, count = 12  Threshold reached.</a:t>
            </a:r>
          </a:p>
          <a:p>
            <a:r>
              <a:rPr kumimoji="0" lang="en-US" altLang="zh-CN" b="1" noProof="1">
                <a:solidFill>
                  <a:schemeClr val="tx1"/>
                </a:solidFill>
                <a:latin typeface="Arial" pitchFamily="34" charset="0"/>
                <a:ea typeface="宋体" pitchFamily="2" charset="-122"/>
              </a:rPr>
              <a:t>inc_count(): thread 0, count = 12, unlocking mutex</a:t>
            </a:r>
          </a:p>
          <a:p>
            <a:r>
              <a:rPr kumimoji="0" lang="en-US" altLang="zh-CN" b="1" noProof="1">
                <a:latin typeface="Arial" pitchFamily="34" charset="0"/>
                <a:ea typeface="宋体" pitchFamily="2" charset="-122"/>
              </a:rPr>
              <a:t>watch_count(): thread 2 Condition signal received.</a:t>
            </a:r>
          </a:p>
          <a:p>
            <a:r>
              <a:rPr kumimoji="0" lang="en-US" altLang="zh-CN" b="1" noProof="1">
                <a:solidFill>
                  <a:schemeClr val="tx1"/>
                </a:solidFill>
                <a:latin typeface="Arial" pitchFamily="34" charset="0"/>
                <a:ea typeface="宋体" pitchFamily="2" charset="-122"/>
              </a:rPr>
              <a:t>inc_count(): thread 1, count = 13, unlocking mutex</a:t>
            </a:r>
          </a:p>
          <a:p>
            <a:r>
              <a:rPr kumimoji="0" lang="en-US" altLang="zh-CN" b="1" noProof="1">
                <a:solidFill>
                  <a:schemeClr val="tx1"/>
                </a:solidFill>
                <a:latin typeface="Arial" pitchFamily="34" charset="0"/>
                <a:ea typeface="宋体" pitchFamily="2" charset="-122"/>
              </a:rPr>
              <a:t>inc_count(): thread 0, count = 14, unlocking mutex</a:t>
            </a:r>
          </a:p>
          <a:p>
            <a:r>
              <a:rPr kumimoji="0" lang="en-US" altLang="zh-CN" b="1" noProof="1">
                <a:solidFill>
                  <a:schemeClr val="tx1"/>
                </a:solidFill>
                <a:latin typeface="Arial" pitchFamily="34" charset="0"/>
                <a:ea typeface="宋体" pitchFamily="2" charset="-122"/>
              </a:rPr>
              <a:t>inc_count(): thread 1, count = 15, unlocking mutex</a:t>
            </a:r>
          </a:p>
          <a:p>
            <a:r>
              <a:rPr kumimoji="0" lang="en-US" altLang="zh-CN" b="1" noProof="1">
                <a:solidFill>
                  <a:schemeClr val="tx1"/>
                </a:solidFill>
                <a:latin typeface="Arial" pitchFamily="34" charset="0"/>
                <a:ea typeface="宋体" pitchFamily="2" charset="-122"/>
              </a:rPr>
              <a:t>inc_count(): thread 0, count = 16, unlocking mutex</a:t>
            </a:r>
          </a:p>
          <a:p>
            <a:r>
              <a:rPr kumimoji="0" lang="en-US" altLang="zh-CN" b="1" noProof="1">
                <a:solidFill>
                  <a:schemeClr val="tx1"/>
                </a:solidFill>
                <a:latin typeface="Arial" pitchFamily="34" charset="0"/>
                <a:ea typeface="宋体" pitchFamily="2" charset="-122"/>
              </a:rPr>
              <a:t>inc_count(): thread 1, count = 17, unlocking mutex</a:t>
            </a:r>
          </a:p>
          <a:p>
            <a:r>
              <a:rPr kumimoji="0" lang="en-US" altLang="zh-CN" b="1" noProof="1">
                <a:solidFill>
                  <a:schemeClr val="tx1"/>
                </a:solidFill>
                <a:latin typeface="Arial" pitchFamily="34" charset="0"/>
                <a:ea typeface="宋体" pitchFamily="2" charset="-122"/>
              </a:rPr>
              <a:t>inc_count(): thread 0, count = 18, unlocking mutex</a:t>
            </a:r>
          </a:p>
          <a:p>
            <a:r>
              <a:rPr kumimoji="0" lang="en-US" altLang="zh-CN" b="1" noProof="1">
                <a:solidFill>
                  <a:schemeClr val="tx1"/>
                </a:solidFill>
                <a:latin typeface="Arial" pitchFamily="34" charset="0"/>
                <a:ea typeface="宋体" pitchFamily="2" charset="-122"/>
              </a:rPr>
              <a:t>inc_count(): thread 1, count = 19, unlocking mutex</a:t>
            </a:r>
          </a:p>
          <a:p>
            <a:r>
              <a:rPr kumimoji="0" lang="en-US" altLang="zh-CN" b="1" noProof="1">
                <a:solidFill>
                  <a:schemeClr val="tx1"/>
                </a:solidFill>
                <a:latin typeface="Arial" pitchFamily="34" charset="0"/>
                <a:ea typeface="宋体" pitchFamily="2" charset="-122"/>
              </a:rPr>
              <a:t>inc_count(): thread 1, count = 20, unlocking mutex</a:t>
            </a:r>
          </a:p>
          <a:p>
            <a:r>
              <a:rPr kumimoji="0" lang="en-US" altLang="zh-CN" b="1" noProof="1">
                <a:solidFill>
                  <a:schemeClr val="tx1"/>
                </a:solidFill>
                <a:latin typeface="Arial" pitchFamily="34" charset="0"/>
                <a:ea typeface="宋体" pitchFamily="2" charset="-122"/>
              </a:rPr>
              <a:t>Main(): Waited on 3  threads. Done.</a:t>
            </a:r>
            <a:endParaRPr kumimoji="0" lang="en-US" altLang="zh-CN" b="1">
              <a:solidFill>
                <a:schemeClr val="tx1"/>
              </a:solidFill>
              <a:latin typeface="Arial" pitchFamily="34" charset="0"/>
              <a:ea typeface="宋体" pitchFamily="2" charset="-122"/>
            </a:endParaRP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718486763"/>
      </p:ext>
    </p:extLst>
  </p:cSld>
  <p:clrMapOvr>
    <a:masterClrMapping/>
  </p:clrMapOvr>
  <p:transition spd="med">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62F7DDB8-C912-4C60-8D06-F7E07A6705C6}" type="slidenum">
              <a:rPr lang="en-US" altLang="zh-CN"/>
              <a:pPr>
                <a:defRPr/>
              </a:pPr>
              <a:t>73</a:t>
            </a:fld>
            <a:endParaRPr lang="en-US" altLang="zh-CN"/>
          </a:p>
        </p:txBody>
      </p:sp>
      <p:sp>
        <p:nvSpPr>
          <p:cNvPr id="516098" name="Rectangle 2"/>
          <p:cNvSpPr>
            <a:spLocks noGrp="1" noChangeArrowheads="1"/>
          </p:cNvSpPr>
          <p:nvPr>
            <p:ph type="title"/>
          </p:nvPr>
        </p:nvSpPr>
        <p:spPr/>
        <p:txBody>
          <a:bodyPr/>
          <a:lstStyle/>
          <a:p>
            <a:pPr eaLnBrk="1" hangingPunct="1">
              <a:defRPr/>
            </a:pPr>
            <a:r>
              <a:rPr lang="zh-CN" altLang="en-US" dirty="0" smtClean="0"/>
              <a:t>条件变量示例</a:t>
            </a:r>
            <a:r>
              <a:rPr lang="en-US" altLang="zh-CN" dirty="0" smtClean="0"/>
              <a:t>2</a:t>
            </a:r>
            <a:endParaRPr lang="zh-CN" altLang="en-US" dirty="0"/>
          </a:p>
        </p:txBody>
      </p:sp>
      <p:sp>
        <p:nvSpPr>
          <p:cNvPr id="516101" name="Rectangle 5"/>
          <p:cNvSpPr>
            <a:spLocks noGrp="1" noChangeArrowheads="1"/>
          </p:cNvSpPr>
          <p:nvPr>
            <p:ph type="body" idx="1"/>
          </p:nvPr>
        </p:nvSpPr>
        <p:spPr>
          <a:xfrm>
            <a:off x="585788" y="1217613"/>
            <a:ext cx="8532812" cy="5449887"/>
          </a:xfrm>
        </p:spPr>
        <p:txBody>
          <a:bodyPr/>
          <a:lstStyle/>
          <a:p>
            <a:pPr eaLnBrk="1" hangingPunct="1">
              <a:defRPr/>
            </a:pPr>
            <a:r>
              <a:rPr lang="zh-CN" altLang="en-US" dirty="0" smtClean="0"/>
              <a:t>采用多线程技术解决</a:t>
            </a:r>
            <a:r>
              <a:rPr lang="zh-CN" altLang="en-US" dirty="0" smtClean="0">
                <a:solidFill>
                  <a:srgbClr val="FF0000"/>
                </a:solidFill>
              </a:rPr>
              <a:t>生产者</a:t>
            </a:r>
            <a:r>
              <a:rPr lang="en-US" altLang="zh-CN" dirty="0" smtClean="0">
                <a:solidFill>
                  <a:srgbClr val="FF0000"/>
                </a:solidFill>
              </a:rPr>
              <a:t>/</a:t>
            </a:r>
            <a:r>
              <a:rPr lang="zh-CN" altLang="en-US" dirty="0" smtClean="0">
                <a:solidFill>
                  <a:srgbClr val="FF0000"/>
                </a:solidFill>
              </a:rPr>
              <a:t>消费者问题</a:t>
            </a:r>
            <a:endParaRPr lang="en-US" altLang="zh-CN" dirty="0" smtClean="0">
              <a:solidFill>
                <a:srgbClr val="FF0000"/>
              </a:solidFill>
            </a:endParaRPr>
          </a:p>
          <a:p>
            <a:pPr lvl="1" eaLnBrk="1" hangingPunct="1">
              <a:defRPr/>
            </a:pPr>
            <a:r>
              <a:rPr lang="zh-CN" altLang="en-US" dirty="0" smtClean="0"/>
              <a:t>也称</a:t>
            </a:r>
            <a:r>
              <a:rPr lang="zh-CN" altLang="en-US" dirty="0" smtClean="0">
                <a:solidFill>
                  <a:srgbClr val="FF0000"/>
                </a:solidFill>
              </a:rPr>
              <a:t>有界缓冲区</a:t>
            </a:r>
            <a:r>
              <a:rPr lang="zh-CN" altLang="en-US" dirty="0" smtClean="0"/>
              <a:t>问题</a:t>
            </a:r>
            <a:endParaRPr lang="en-US" altLang="zh-CN" dirty="0" smtClean="0"/>
          </a:p>
          <a:p>
            <a:pPr lvl="2" eaLnBrk="1" hangingPunct="1">
              <a:defRPr/>
            </a:pPr>
            <a:r>
              <a:rPr lang="zh-CN" altLang="en-US" dirty="0" smtClean="0"/>
              <a:t>多个生产者线程向缓冲区中写数据</a:t>
            </a:r>
          </a:p>
          <a:p>
            <a:pPr lvl="2" eaLnBrk="1" hangingPunct="1">
              <a:defRPr/>
            </a:pPr>
            <a:r>
              <a:rPr lang="zh-CN" altLang="en-US" dirty="0" smtClean="0"/>
              <a:t>多个消费者线程从缓冲区中读取数据</a:t>
            </a:r>
          </a:p>
          <a:p>
            <a:pPr lvl="1" eaLnBrk="1" hangingPunct="1">
              <a:defRPr/>
            </a:pPr>
            <a:r>
              <a:rPr lang="zh-CN" altLang="en-US" dirty="0" smtClean="0"/>
              <a:t>生产者线程和消费者线程必须满足</a:t>
            </a:r>
          </a:p>
          <a:p>
            <a:pPr lvl="2" eaLnBrk="1" hangingPunct="1">
              <a:defRPr/>
            </a:pPr>
            <a:r>
              <a:rPr lang="zh-CN" altLang="en-US" dirty="0" smtClean="0"/>
              <a:t>生产者写入缓冲区的数目不能超过缓冲区容量</a:t>
            </a:r>
          </a:p>
          <a:p>
            <a:pPr lvl="2" eaLnBrk="1" hangingPunct="1">
              <a:defRPr/>
            </a:pPr>
            <a:r>
              <a:rPr lang="zh-CN" altLang="en-US" dirty="0" smtClean="0"/>
              <a:t>消费者读取的数目不能超过生产者写入的数目</a:t>
            </a:r>
          </a:p>
          <a:p>
            <a:pPr eaLnBrk="1" hangingPunct="1">
              <a:spcBef>
                <a:spcPts val="300"/>
              </a:spcBef>
              <a:defRPr/>
            </a:pPr>
            <a:endParaRPr lang="en-US" altLang="zh-CN" dirty="0" smtClean="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887740492"/>
      </p:ext>
    </p:extLst>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AE962484-2BFF-4D9E-8D3A-7CB4C2DE2DF7}" type="slidenum">
              <a:rPr lang="en-US" altLang="zh-CN"/>
              <a:pPr>
                <a:defRPr/>
              </a:pPr>
              <a:t>74</a:t>
            </a:fld>
            <a:endParaRPr lang="en-US" altLang="zh-CN"/>
          </a:p>
        </p:txBody>
      </p:sp>
      <p:sp>
        <p:nvSpPr>
          <p:cNvPr id="1622018" name="Rectangle 2"/>
          <p:cNvSpPr>
            <a:spLocks noGrp="1" noChangeArrowheads="1"/>
          </p:cNvSpPr>
          <p:nvPr>
            <p:ph type="title"/>
          </p:nvPr>
        </p:nvSpPr>
        <p:spPr/>
        <p:txBody>
          <a:bodyPr/>
          <a:lstStyle/>
          <a:p>
            <a:pPr eaLnBrk="1" hangingPunct="1">
              <a:defRPr/>
            </a:pPr>
            <a:r>
              <a:rPr lang="zh-CN" altLang="en-US" dirty="0" smtClean="0"/>
              <a:t>生产者</a:t>
            </a:r>
            <a:r>
              <a:rPr lang="en-US" altLang="zh-CN" dirty="0" smtClean="0"/>
              <a:t>/</a:t>
            </a:r>
            <a:r>
              <a:rPr lang="zh-CN" altLang="en-US" dirty="0" smtClean="0"/>
              <a:t>消费者问题</a:t>
            </a:r>
            <a:r>
              <a:rPr lang="en-US" altLang="zh-CN" dirty="0" smtClean="0"/>
              <a:t>—</a:t>
            </a:r>
            <a:r>
              <a:rPr lang="zh-CN" altLang="en-US" dirty="0" smtClean="0"/>
              <a:t>问题分析</a:t>
            </a:r>
          </a:p>
        </p:txBody>
      </p:sp>
      <p:sp>
        <p:nvSpPr>
          <p:cNvPr id="1622019" name="Rectangle 3"/>
          <p:cNvSpPr>
            <a:spLocks noGrp="1" noChangeArrowheads="1"/>
          </p:cNvSpPr>
          <p:nvPr>
            <p:ph type="body" idx="1"/>
          </p:nvPr>
        </p:nvSpPr>
        <p:spPr/>
        <p:txBody>
          <a:bodyPr/>
          <a:lstStyle/>
          <a:p>
            <a:pPr eaLnBrk="1" hangingPunct="1">
              <a:defRPr/>
            </a:pPr>
            <a:r>
              <a:rPr lang="zh-CN" altLang="en-US" dirty="0" smtClean="0">
                <a:solidFill>
                  <a:srgbClr val="800000"/>
                </a:solidFill>
              </a:rPr>
              <a:t>缓冲区</a:t>
            </a:r>
            <a:r>
              <a:rPr lang="zh-CN" altLang="en-US" dirty="0" smtClean="0"/>
              <a:t>须被生产者</a:t>
            </a:r>
            <a:r>
              <a:rPr lang="en-US" altLang="zh-CN" dirty="0" smtClean="0"/>
              <a:t>/</a:t>
            </a:r>
            <a:r>
              <a:rPr lang="zh-CN" altLang="en-US" dirty="0" smtClean="0"/>
              <a:t>消费者进程</a:t>
            </a:r>
            <a:r>
              <a:rPr lang="zh-CN" altLang="en-US" dirty="0" smtClean="0">
                <a:solidFill>
                  <a:srgbClr val="FF0000"/>
                </a:solidFill>
              </a:rPr>
              <a:t>互斥访问</a:t>
            </a:r>
          </a:p>
          <a:p>
            <a:pPr lvl="1" eaLnBrk="1" hangingPunct="1">
              <a:defRPr/>
            </a:pPr>
            <a:r>
              <a:rPr lang="zh-CN" altLang="en-US" dirty="0" smtClean="0"/>
              <a:t>生产者进程</a:t>
            </a:r>
            <a:endParaRPr lang="en-US" altLang="zh-CN" dirty="0" smtClean="0"/>
          </a:p>
          <a:p>
            <a:pPr lvl="2" eaLnBrk="1" hangingPunct="1">
              <a:defRPr/>
            </a:pPr>
            <a:r>
              <a:rPr lang="zh-CN" altLang="en-US" dirty="0" smtClean="0"/>
              <a:t>多个并发写进程</a:t>
            </a:r>
            <a:r>
              <a:rPr lang="zh-CN" altLang="en-US" dirty="0" smtClean="0">
                <a:solidFill>
                  <a:srgbClr val="FF0000"/>
                </a:solidFill>
              </a:rPr>
              <a:t>互斥改变</a:t>
            </a:r>
            <a:r>
              <a:rPr lang="zh-CN" altLang="en-US" dirty="0" smtClean="0">
                <a:solidFill>
                  <a:srgbClr val="800000"/>
                </a:solidFill>
              </a:rPr>
              <a:t>写指针</a:t>
            </a:r>
            <a:endParaRPr lang="en-US" altLang="zh-CN" dirty="0" smtClean="0">
              <a:solidFill>
                <a:srgbClr val="800000"/>
              </a:solidFill>
            </a:endParaRPr>
          </a:p>
          <a:p>
            <a:pPr lvl="2" eaLnBrk="1" hangingPunct="1">
              <a:defRPr/>
            </a:pPr>
            <a:r>
              <a:rPr lang="zh-CN" altLang="en-US" dirty="0" smtClean="0"/>
              <a:t>写入条件：缓冲区非满</a:t>
            </a:r>
            <a:endParaRPr lang="en-US" altLang="zh-CN" dirty="0" smtClean="0"/>
          </a:p>
          <a:p>
            <a:pPr lvl="1" eaLnBrk="1" hangingPunct="1">
              <a:defRPr/>
            </a:pPr>
            <a:r>
              <a:rPr lang="zh-CN" altLang="en-US" dirty="0" smtClean="0"/>
              <a:t>消费者进程</a:t>
            </a:r>
          </a:p>
          <a:p>
            <a:pPr lvl="2" eaLnBrk="1" hangingPunct="1">
              <a:defRPr/>
            </a:pPr>
            <a:r>
              <a:rPr lang="zh-CN" altLang="en-US" dirty="0" smtClean="0"/>
              <a:t>多个并发读进程</a:t>
            </a:r>
            <a:r>
              <a:rPr lang="zh-CN" altLang="en-US" dirty="0" smtClean="0">
                <a:solidFill>
                  <a:srgbClr val="FF0000"/>
                </a:solidFill>
              </a:rPr>
              <a:t>互斥改变</a:t>
            </a:r>
            <a:r>
              <a:rPr lang="zh-CN" altLang="en-US" dirty="0" smtClean="0">
                <a:solidFill>
                  <a:srgbClr val="800000"/>
                </a:solidFill>
              </a:rPr>
              <a:t>读指针</a:t>
            </a:r>
            <a:endParaRPr lang="en-US" altLang="zh-CN" dirty="0" smtClean="0">
              <a:solidFill>
                <a:srgbClr val="800000"/>
              </a:solidFill>
            </a:endParaRPr>
          </a:p>
          <a:p>
            <a:pPr lvl="2" eaLnBrk="1" hangingPunct="1">
              <a:defRPr/>
            </a:pPr>
            <a:r>
              <a:rPr lang="zh-CN" altLang="en-US" dirty="0" smtClean="0"/>
              <a:t>读取条件：缓冲区非空</a:t>
            </a:r>
            <a:endParaRPr lang="en-US" altLang="zh-CN" dirty="0" smtClean="0"/>
          </a:p>
          <a:p>
            <a:pPr lvl="1" eaLnBrk="1" hangingPunct="1">
              <a:defRPr/>
            </a:pPr>
            <a:r>
              <a:rPr lang="zh-CN" altLang="en-US" dirty="0" smtClean="0"/>
              <a:t>读</a:t>
            </a:r>
            <a:r>
              <a:rPr lang="en-US" altLang="zh-CN" dirty="0" smtClean="0"/>
              <a:t>/</a:t>
            </a:r>
            <a:r>
              <a:rPr lang="zh-CN" altLang="en-US" dirty="0" smtClean="0"/>
              <a:t>写指针设计</a:t>
            </a:r>
            <a:endParaRPr lang="en-US" altLang="zh-CN" dirty="0" smtClean="0"/>
          </a:p>
          <a:p>
            <a:pPr lvl="2" eaLnBrk="1" hangingPunct="1">
              <a:defRPr/>
            </a:pPr>
            <a:r>
              <a:rPr lang="zh-CN" altLang="en-US" dirty="0" smtClean="0"/>
              <a:t>初始化时，读指针和写指针均为</a:t>
            </a:r>
            <a:r>
              <a:rPr lang="en-US" altLang="zh-CN" dirty="0" smtClean="0"/>
              <a:t>0</a:t>
            </a:r>
          </a:p>
          <a:p>
            <a:pPr lvl="2" eaLnBrk="1" hangingPunct="1">
              <a:defRPr/>
            </a:pPr>
            <a:r>
              <a:rPr lang="zh-CN" altLang="en-US" dirty="0" smtClean="0">
                <a:solidFill>
                  <a:srgbClr val="FF0000"/>
                </a:solidFill>
              </a:rPr>
              <a:t>缓冲区为空</a:t>
            </a:r>
            <a:r>
              <a:rPr lang="zh-CN" altLang="en-US" dirty="0" smtClean="0"/>
              <a:t>：读指针 </a:t>
            </a:r>
            <a:r>
              <a:rPr lang="en-US" altLang="zh-CN" dirty="0" smtClean="0"/>
              <a:t>= </a:t>
            </a:r>
            <a:r>
              <a:rPr lang="zh-CN" altLang="en-US" dirty="0" smtClean="0"/>
              <a:t>写指针</a:t>
            </a:r>
          </a:p>
          <a:p>
            <a:pPr lvl="2" eaLnBrk="1" hangingPunct="1">
              <a:defRPr/>
            </a:pPr>
            <a:r>
              <a:rPr lang="zh-CN" altLang="en-US" dirty="0" smtClean="0">
                <a:solidFill>
                  <a:srgbClr val="FF0000"/>
                </a:solidFill>
              </a:rPr>
              <a:t>缓冲区为满</a:t>
            </a:r>
            <a:r>
              <a:rPr lang="zh-CN" altLang="en-US" dirty="0" smtClean="0"/>
              <a:t>： </a:t>
            </a:r>
            <a:r>
              <a:rPr lang="en-US" altLang="zh-CN" dirty="0" smtClean="0"/>
              <a:t>(</a:t>
            </a:r>
            <a:r>
              <a:rPr lang="zh-CN" altLang="en-US" dirty="0" smtClean="0"/>
              <a:t>写指针</a:t>
            </a:r>
            <a:r>
              <a:rPr lang="en-US" altLang="zh-CN" dirty="0" smtClean="0"/>
              <a:t>+ 1) % BUFFER_SIZE = </a:t>
            </a:r>
            <a:r>
              <a:rPr lang="zh-CN" altLang="en-US" dirty="0" smtClean="0"/>
              <a:t>读指针</a:t>
            </a:r>
            <a:endParaRPr lang="en-US" altLang="zh-CN" dirty="0" smtClean="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47071609"/>
      </p:ext>
    </p:extLst>
  </p:cSld>
  <p:clrMapOvr>
    <a:masterClrMapping/>
  </p:clrMapOvr>
  <p:transition spd="med">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生产者</a:t>
            </a:r>
            <a:r>
              <a:rPr lang="en-US" altLang="zh-CN" dirty="0" smtClean="0"/>
              <a:t>/</a:t>
            </a:r>
            <a:r>
              <a:rPr lang="zh-CN" altLang="en-US" dirty="0" smtClean="0"/>
              <a:t>消费者问题</a:t>
            </a:r>
            <a:r>
              <a:rPr lang="en-US" altLang="zh-CN" dirty="0" smtClean="0"/>
              <a:t>—</a:t>
            </a:r>
            <a:r>
              <a:rPr lang="zh-CN" altLang="en-US" dirty="0" smtClean="0"/>
              <a:t>问题分析</a:t>
            </a:r>
            <a:endParaRPr lang="zh-CN" altLang="en-US" dirty="0"/>
          </a:p>
        </p:txBody>
      </p:sp>
      <p:sp>
        <p:nvSpPr>
          <p:cNvPr id="3" name="内容占位符 2"/>
          <p:cNvSpPr>
            <a:spLocks noGrp="1"/>
          </p:cNvSpPr>
          <p:nvPr>
            <p:ph idx="1"/>
          </p:nvPr>
        </p:nvSpPr>
        <p:spPr/>
        <p:txBody>
          <a:bodyPr/>
          <a:lstStyle/>
          <a:p>
            <a:pPr eaLnBrk="1" hangingPunct="1">
              <a:defRPr/>
            </a:pPr>
            <a:r>
              <a:rPr lang="zh-CN" altLang="en-US" dirty="0" smtClean="0"/>
              <a:t>缓冲区访问结构示意图</a:t>
            </a: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r>
              <a:rPr lang="zh-CN" altLang="en-US" dirty="0" smtClean="0"/>
              <a:t>关键问题</a:t>
            </a:r>
            <a:endParaRPr lang="en-US" altLang="zh-CN" dirty="0" smtClean="0"/>
          </a:p>
          <a:p>
            <a:pPr lvl="1" eaLnBrk="1" hangingPunct="1">
              <a:defRPr/>
            </a:pPr>
            <a:r>
              <a:rPr lang="zh-CN" altLang="en-US" dirty="0" smtClean="0"/>
              <a:t>如何利用线程互斥变量机制</a:t>
            </a:r>
            <a:r>
              <a:rPr lang="zh-CN" altLang="en-US" dirty="0" smtClean="0">
                <a:solidFill>
                  <a:srgbClr val="FF0000"/>
                </a:solidFill>
              </a:rPr>
              <a:t>定义缓冲区结构</a:t>
            </a:r>
            <a:endParaRPr lang="en-US" altLang="zh-CN" dirty="0" smtClean="0">
              <a:solidFill>
                <a:srgbClr val="FF0000"/>
              </a:solidFill>
            </a:endParaRPr>
          </a:p>
          <a:p>
            <a:pPr lvl="1" eaLnBrk="1" hangingPunct="1">
              <a:defRPr/>
            </a:pPr>
            <a:r>
              <a:rPr lang="zh-CN" altLang="en-US" dirty="0" smtClean="0"/>
              <a:t>如何利用线程同步通信机制</a:t>
            </a:r>
            <a:r>
              <a:rPr lang="zh-CN" altLang="en-US" dirty="0" smtClean="0">
                <a:solidFill>
                  <a:srgbClr val="FF0000"/>
                </a:solidFill>
              </a:rPr>
              <a:t>协调生产者</a:t>
            </a:r>
            <a:r>
              <a:rPr lang="en-US" altLang="zh-CN" dirty="0" smtClean="0">
                <a:solidFill>
                  <a:srgbClr val="FF0000"/>
                </a:solidFill>
              </a:rPr>
              <a:t>/</a:t>
            </a:r>
            <a:r>
              <a:rPr lang="zh-CN" altLang="en-US" dirty="0" smtClean="0">
                <a:solidFill>
                  <a:srgbClr val="FF0000"/>
                </a:solidFill>
              </a:rPr>
              <a:t>消费者进程通信</a:t>
            </a:r>
            <a:endParaRPr lang="en-US" altLang="zh-CN" dirty="0" smtClean="0">
              <a:solidFill>
                <a:srgbClr val="FF0000"/>
              </a:solidFill>
            </a:endParaRPr>
          </a:p>
          <a:p>
            <a:pPr eaLnBrk="1" hangingPunct="1">
              <a:defRPr/>
            </a:pPr>
            <a:r>
              <a:rPr lang="zh-CN" altLang="en-US" dirty="0" smtClean="0"/>
              <a:t>解决途径</a:t>
            </a:r>
            <a:endParaRPr lang="en-US" altLang="zh-CN" dirty="0" smtClean="0"/>
          </a:p>
          <a:p>
            <a:pPr lvl="1" eaLnBrk="1" hangingPunct="1">
              <a:defRPr/>
            </a:pPr>
            <a:r>
              <a:rPr lang="zh-CN" altLang="en-US" dirty="0" smtClean="0"/>
              <a:t>线程</a:t>
            </a:r>
            <a:r>
              <a:rPr lang="zh-CN" altLang="en-US" dirty="0" smtClean="0">
                <a:solidFill>
                  <a:srgbClr val="FF0000"/>
                </a:solidFill>
              </a:rPr>
              <a:t>条件变量</a:t>
            </a:r>
            <a:r>
              <a:rPr lang="zh-CN" altLang="en-US" dirty="0" smtClean="0"/>
              <a:t>通信机制</a:t>
            </a:r>
            <a:endParaRPr lang="zh-CN" altLang="en-US" dirty="0"/>
          </a:p>
        </p:txBody>
      </p:sp>
      <p:sp>
        <p:nvSpPr>
          <p:cNvPr id="4" name="灯片编号占位符 3"/>
          <p:cNvSpPr>
            <a:spLocks noGrp="1"/>
          </p:cNvSpPr>
          <p:nvPr>
            <p:ph type="sldNum" sz="quarter" idx="10"/>
          </p:nvPr>
        </p:nvSpPr>
        <p:spPr/>
        <p:txBody>
          <a:bodyPr/>
          <a:lstStyle/>
          <a:p>
            <a:pPr>
              <a:defRPr/>
            </a:pPr>
            <a:fld id="{C31992E0-3732-45EB-A1B8-0A34618E1439}" type="slidenum">
              <a:rPr lang="en-US" altLang="zh-CN" smtClean="0"/>
              <a:pPr>
                <a:defRPr/>
              </a:pPr>
              <a:t>75</a:t>
            </a:fld>
            <a:endParaRPr lang="en-US" altLang="zh-CN"/>
          </a:p>
        </p:txBody>
      </p:sp>
      <p:pic>
        <p:nvPicPr>
          <p:cNvPr id="37893" name="Picture 4" descr="生产者消费者问题"/>
          <p:cNvPicPr>
            <a:picLocks noChangeAspect="1" noChangeArrowheads="1"/>
          </p:cNvPicPr>
          <p:nvPr/>
        </p:nvPicPr>
        <p:blipFill>
          <a:blip r:embed="rId2" cstate="print"/>
          <a:srcRect/>
          <a:stretch>
            <a:fillRect/>
          </a:stretch>
        </p:blipFill>
        <p:spPr bwMode="auto">
          <a:xfrm>
            <a:off x="609600" y="1768475"/>
            <a:ext cx="8383588" cy="2643188"/>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4003289260"/>
      </p:ext>
    </p:extLst>
  </p:cSld>
  <p:clrMapOvr>
    <a:masterClrMapping/>
  </p:clrMapOvr>
  <p:transition spd="med">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0CAE6D37-88B0-4AB0-BE54-7CA57058AB5F}" type="slidenum">
              <a:rPr lang="en-US" altLang="zh-CN"/>
              <a:pPr>
                <a:defRPr/>
              </a:pPr>
              <a:t>76</a:t>
            </a:fld>
            <a:endParaRPr lang="en-US" altLang="zh-CN"/>
          </a:p>
        </p:txBody>
      </p:sp>
      <p:sp>
        <p:nvSpPr>
          <p:cNvPr id="1623042" name="Rectangle 2"/>
          <p:cNvSpPr>
            <a:spLocks noGrp="1" noChangeArrowheads="1"/>
          </p:cNvSpPr>
          <p:nvPr>
            <p:ph type="title"/>
          </p:nvPr>
        </p:nvSpPr>
        <p:spPr/>
        <p:txBody>
          <a:bodyPr/>
          <a:lstStyle/>
          <a:p>
            <a:pPr eaLnBrk="1" hangingPunct="1">
              <a:defRPr/>
            </a:pPr>
            <a:r>
              <a:rPr lang="zh-CN" altLang="en-US" dirty="0" smtClean="0"/>
              <a:t>生产者</a:t>
            </a:r>
            <a:r>
              <a:rPr lang="en-US" altLang="zh-CN" dirty="0" smtClean="0"/>
              <a:t>/</a:t>
            </a:r>
            <a:r>
              <a:rPr lang="zh-CN" altLang="en-US" dirty="0" smtClean="0"/>
              <a:t>消费者问题</a:t>
            </a:r>
            <a:r>
              <a:rPr lang="en-US" altLang="zh-CN" dirty="0" smtClean="0"/>
              <a:t>—</a:t>
            </a:r>
            <a:r>
              <a:rPr lang="zh-CN" altLang="en-US" dirty="0" smtClean="0"/>
              <a:t>解题思路</a:t>
            </a:r>
          </a:p>
        </p:txBody>
      </p:sp>
      <p:sp>
        <p:nvSpPr>
          <p:cNvPr id="1623043" name="Rectangle 3"/>
          <p:cNvSpPr>
            <a:spLocks noGrp="1" noChangeArrowheads="1"/>
          </p:cNvSpPr>
          <p:nvPr>
            <p:ph type="body" idx="1"/>
          </p:nvPr>
        </p:nvSpPr>
        <p:spPr>
          <a:xfrm>
            <a:off x="611188" y="1268413"/>
            <a:ext cx="8532812" cy="5589587"/>
          </a:xfrm>
        </p:spPr>
        <p:txBody>
          <a:bodyPr/>
          <a:lstStyle/>
          <a:p>
            <a:pPr eaLnBrk="1" hangingPunct="1">
              <a:defRPr/>
            </a:pPr>
            <a:r>
              <a:rPr lang="zh-CN" altLang="en-US" dirty="0" smtClean="0"/>
              <a:t>缓冲区结构定义</a:t>
            </a:r>
            <a:endParaRPr lang="en-US" altLang="zh-CN" dirty="0" smtClean="0"/>
          </a:p>
          <a:p>
            <a:pPr lvl="1" eaLnBrk="1" hangingPunct="1">
              <a:defRPr/>
            </a:pPr>
            <a:r>
              <a:rPr lang="zh-CN" altLang="en-US" dirty="0" smtClean="0"/>
              <a:t>一个</a:t>
            </a:r>
            <a:r>
              <a:rPr lang="en-US" altLang="zh-CN" dirty="0" err="1" smtClean="0"/>
              <a:t>mutex</a:t>
            </a:r>
            <a:r>
              <a:rPr lang="zh-CN" altLang="en-US" dirty="0" smtClean="0"/>
              <a:t>变量：</a:t>
            </a:r>
            <a:r>
              <a:rPr lang="en-US" altLang="zh-CN" dirty="0" err="1" smtClean="0">
                <a:solidFill>
                  <a:srgbClr val="FF0000"/>
                </a:solidFill>
              </a:rPr>
              <a:t>pthread_mutex_t</a:t>
            </a:r>
            <a:endParaRPr lang="en-US" altLang="zh-CN" dirty="0" smtClean="0">
              <a:solidFill>
                <a:srgbClr val="FF0000"/>
              </a:solidFill>
            </a:endParaRPr>
          </a:p>
          <a:p>
            <a:pPr lvl="2" eaLnBrk="1" hangingPunct="1">
              <a:defRPr/>
            </a:pPr>
            <a:r>
              <a:rPr lang="en-US" altLang="zh-CN" dirty="0" smtClean="0"/>
              <a:t>lock</a:t>
            </a:r>
          </a:p>
          <a:p>
            <a:pPr lvl="1" eaLnBrk="1" hangingPunct="1">
              <a:defRPr/>
            </a:pPr>
            <a:r>
              <a:rPr lang="zh-CN" altLang="en-US" dirty="0" smtClean="0"/>
              <a:t>两个条件变量：</a:t>
            </a:r>
            <a:r>
              <a:rPr lang="en-US" altLang="zh-CN" dirty="0" smtClean="0">
                <a:solidFill>
                  <a:srgbClr val="FF0000"/>
                </a:solidFill>
              </a:rPr>
              <a:t> </a:t>
            </a:r>
            <a:r>
              <a:rPr lang="en-US" altLang="zh-CN" dirty="0" err="1" smtClean="0">
                <a:solidFill>
                  <a:srgbClr val="FF0000"/>
                </a:solidFill>
              </a:rPr>
              <a:t>pthread_cond_t</a:t>
            </a:r>
            <a:r>
              <a:rPr lang="en-US" altLang="zh-CN" dirty="0" smtClean="0">
                <a:solidFill>
                  <a:srgbClr val="FF0000"/>
                </a:solidFill>
              </a:rPr>
              <a:t> </a:t>
            </a:r>
          </a:p>
          <a:p>
            <a:pPr lvl="2" eaLnBrk="1" hangingPunct="1">
              <a:defRPr/>
            </a:pPr>
            <a:r>
              <a:rPr lang="zh-CN" altLang="en-US" dirty="0" smtClean="0"/>
              <a:t>分别控制缓存空</a:t>
            </a:r>
            <a:r>
              <a:rPr lang="en-US" altLang="zh-CN" dirty="0" smtClean="0"/>
              <a:t>/</a:t>
            </a:r>
            <a:r>
              <a:rPr lang="zh-CN" altLang="en-US" dirty="0" smtClean="0"/>
              <a:t>满状态指示</a:t>
            </a:r>
            <a:endParaRPr lang="en-US" altLang="zh-CN" dirty="0" smtClean="0"/>
          </a:p>
          <a:p>
            <a:pPr lvl="2" eaLnBrk="1" hangingPunct="1">
              <a:defRPr/>
            </a:pPr>
            <a:r>
              <a:rPr lang="en-US" altLang="zh-CN" dirty="0" err="1" smtClean="0">
                <a:solidFill>
                  <a:srgbClr val="FF0000"/>
                </a:solidFill>
              </a:rPr>
              <a:t>notempty</a:t>
            </a:r>
            <a:endParaRPr lang="en-US" altLang="zh-CN" dirty="0" smtClean="0">
              <a:solidFill>
                <a:srgbClr val="FF0000"/>
              </a:solidFill>
            </a:endParaRPr>
          </a:p>
          <a:p>
            <a:pPr lvl="2" eaLnBrk="1" hangingPunct="1">
              <a:defRPr/>
            </a:pPr>
            <a:r>
              <a:rPr lang="en-US" altLang="zh-CN" dirty="0" err="1" smtClean="0">
                <a:solidFill>
                  <a:srgbClr val="FF0000"/>
                </a:solidFill>
              </a:rPr>
              <a:t>notfull</a:t>
            </a:r>
            <a:endParaRPr lang="en-US" altLang="zh-CN" dirty="0" smtClean="0">
              <a:solidFill>
                <a:srgbClr val="FF0000"/>
              </a:solidFill>
            </a:endParaRPr>
          </a:p>
          <a:p>
            <a:pPr lvl="2" eaLnBrk="1" hangingPunct="1">
              <a:defRPr/>
            </a:pPr>
            <a:endParaRPr lang="en-US" altLang="zh-CN" dirty="0" smtClean="0">
              <a:solidFill>
                <a:srgbClr val="FF0000"/>
              </a:solidFill>
            </a:endParaRPr>
          </a:p>
        </p:txBody>
      </p:sp>
      <p:pic>
        <p:nvPicPr>
          <p:cNvPr id="38917" name="Picture 3"/>
          <p:cNvPicPr>
            <a:picLocks noChangeAspect="1" noChangeArrowheads="1"/>
          </p:cNvPicPr>
          <p:nvPr/>
        </p:nvPicPr>
        <p:blipFill>
          <a:blip r:embed="rId2" cstate="print"/>
          <a:srcRect/>
          <a:stretch>
            <a:fillRect/>
          </a:stretch>
        </p:blipFill>
        <p:spPr bwMode="auto">
          <a:xfrm>
            <a:off x="714375" y="4357694"/>
            <a:ext cx="8240713" cy="2428875"/>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344661133"/>
      </p:ext>
    </p:extLst>
  </p:cSld>
  <p:clrMapOvr>
    <a:masterClrMapping/>
  </p:clrMapOvr>
  <p:transition spd="med">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生产者</a:t>
            </a:r>
            <a:r>
              <a:rPr lang="en-US" altLang="zh-CN" dirty="0" smtClean="0"/>
              <a:t>/</a:t>
            </a:r>
            <a:r>
              <a:rPr lang="zh-CN" altLang="en-US" dirty="0" smtClean="0"/>
              <a:t>消费者问题</a:t>
            </a:r>
            <a:r>
              <a:rPr lang="en-US" altLang="zh-CN" dirty="0" smtClean="0"/>
              <a:t>—</a:t>
            </a:r>
            <a:r>
              <a:rPr lang="zh-CN" altLang="en-US" dirty="0" smtClean="0"/>
              <a:t>解题思路</a:t>
            </a:r>
            <a:r>
              <a:rPr lang="en-US" altLang="zh-CN" dirty="0" smtClean="0"/>
              <a:t>(</a:t>
            </a:r>
            <a:r>
              <a:rPr lang="zh-CN" altLang="en-US" dirty="0" smtClean="0"/>
              <a:t>续</a:t>
            </a:r>
            <a:r>
              <a:rPr lang="en-US" altLang="zh-CN" dirty="0" smtClean="0"/>
              <a:t>)</a:t>
            </a:r>
            <a:endParaRPr lang="zh-CN" altLang="en-US" dirty="0"/>
          </a:p>
        </p:txBody>
      </p:sp>
      <p:sp>
        <p:nvSpPr>
          <p:cNvPr id="3" name="内容占位符 2"/>
          <p:cNvSpPr>
            <a:spLocks noGrp="1"/>
          </p:cNvSpPr>
          <p:nvPr>
            <p:ph idx="1"/>
          </p:nvPr>
        </p:nvSpPr>
        <p:spPr/>
        <p:txBody>
          <a:bodyPr/>
          <a:lstStyle/>
          <a:p>
            <a:pPr eaLnBrk="1" hangingPunct="1">
              <a:defRPr/>
            </a:pPr>
            <a:r>
              <a:rPr lang="zh-CN" altLang="en-US" dirty="0" smtClean="0"/>
              <a:t>生产者</a:t>
            </a:r>
            <a:r>
              <a:rPr lang="en-US" altLang="zh-CN" dirty="0" smtClean="0"/>
              <a:t>/</a:t>
            </a:r>
            <a:r>
              <a:rPr lang="zh-CN" altLang="en-US" dirty="0" smtClean="0"/>
              <a:t>消费者进程之间的同步通信协调</a:t>
            </a:r>
            <a:endParaRPr lang="zh-CN" altLang="en-US" dirty="0"/>
          </a:p>
        </p:txBody>
      </p:sp>
      <p:sp>
        <p:nvSpPr>
          <p:cNvPr id="4" name="灯片编号占位符 3"/>
          <p:cNvSpPr>
            <a:spLocks noGrp="1"/>
          </p:cNvSpPr>
          <p:nvPr>
            <p:ph type="sldNum" sz="quarter" idx="10"/>
          </p:nvPr>
        </p:nvSpPr>
        <p:spPr/>
        <p:txBody>
          <a:bodyPr/>
          <a:lstStyle/>
          <a:p>
            <a:pPr>
              <a:defRPr/>
            </a:pPr>
            <a:fld id="{16DBE689-6FE6-4E67-9BF0-8133A29E6835}" type="slidenum">
              <a:rPr lang="en-US" altLang="zh-CN" smtClean="0"/>
              <a:pPr>
                <a:defRPr/>
              </a:pPr>
              <a:t>77</a:t>
            </a:fld>
            <a:endParaRPr lang="en-US" altLang="zh-CN"/>
          </a:p>
        </p:txBody>
      </p:sp>
      <p:graphicFrame>
        <p:nvGraphicFramePr>
          <p:cNvPr id="5" name="表格 4"/>
          <p:cNvGraphicFramePr>
            <a:graphicFrameLocks noGrp="1"/>
          </p:cNvGraphicFramePr>
          <p:nvPr/>
        </p:nvGraphicFramePr>
        <p:xfrm>
          <a:off x="604838" y="1928813"/>
          <a:ext cx="8475690" cy="3979461"/>
        </p:xfrm>
        <a:graphic>
          <a:graphicData uri="http://schemas.openxmlformats.org/drawingml/2006/table">
            <a:tbl>
              <a:tblPr/>
              <a:tblGrid>
                <a:gridCol w="4118004"/>
                <a:gridCol w="4357686"/>
              </a:tblGrid>
              <a:tr h="428628">
                <a:tc>
                  <a:txBody>
                    <a:bodyPr/>
                    <a:lstStyle/>
                    <a:p>
                      <a:pPr algn="ctr">
                        <a:spcAft>
                          <a:spcPts val="0"/>
                        </a:spcAft>
                      </a:pPr>
                      <a:r>
                        <a:rPr lang="zh-CN" altLang="en-US" sz="2400" b="1" kern="100" dirty="0" smtClean="0">
                          <a:solidFill>
                            <a:srgbClr val="0000FF"/>
                          </a:solidFill>
                          <a:effectLst>
                            <a:outerShdw blurRad="38100" dist="38100" dir="2700000" algn="tl">
                              <a:srgbClr val="000000">
                                <a:alpha val="43137"/>
                              </a:srgbClr>
                            </a:outerShdw>
                          </a:effectLst>
                          <a:latin typeface="Times New Roman"/>
                          <a:ea typeface="宋体"/>
                        </a:rPr>
                        <a:t>生产者进程</a:t>
                      </a:r>
                      <a:endParaRPr lang="zh-CN" sz="2400" b="1" kern="100" dirty="0">
                        <a:solidFill>
                          <a:srgbClr val="0000FF"/>
                        </a:solidFill>
                        <a:effectLst>
                          <a:outerShdw blurRad="38100" dist="38100" dir="2700000" algn="tl">
                            <a:srgbClr val="000000">
                              <a:alpha val="43137"/>
                            </a:srgbClr>
                          </a:outerShdw>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400" b="1" kern="100" dirty="0" smtClean="0">
                          <a:solidFill>
                            <a:srgbClr val="0000FF"/>
                          </a:solidFill>
                          <a:effectLst>
                            <a:outerShdw blurRad="38100" dist="38100" dir="2700000" algn="tl">
                              <a:srgbClr val="000000">
                                <a:alpha val="43137"/>
                              </a:srgbClr>
                            </a:outerShdw>
                          </a:effectLst>
                          <a:latin typeface="Times New Roman"/>
                          <a:ea typeface="宋体"/>
                        </a:rPr>
                        <a:t>消费者进程</a:t>
                      </a:r>
                      <a:endParaRPr lang="zh-CN" sz="2400" b="1" kern="100" dirty="0">
                        <a:solidFill>
                          <a:srgbClr val="0000FF"/>
                        </a:solidFill>
                        <a:effectLst>
                          <a:outerShdw blurRad="38100" dist="38100" dir="2700000" algn="tl">
                            <a:srgbClr val="000000">
                              <a:alpha val="43137"/>
                            </a:srgbClr>
                          </a:outerShdw>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833">
                <a:tc>
                  <a:txBody>
                    <a:bodyPr/>
                    <a:lstStyle/>
                    <a:p>
                      <a:pPr algn="just">
                        <a:spcAft>
                          <a:spcPts val="0"/>
                        </a:spcAft>
                      </a:pPr>
                      <a:r>
                        <a:rPr kumimoji="1" lang="en-US" altLang="zh-CN" sz="2000" b="1" dirty="0" smtClean="0">
                          <a:solidFill>
                            <a:schemeClr val="tx2"/>
                          </a:solidFill>
                          <a:effectLst>
                            <a:outerShdw blurRad="38100" dist="38100" dir="2700000" algn="tl">
                              <a:srgbClr val="C0C0C0"/>
                            </a:outerShdw>
                          </a:effectLst>
                          <a:latin typeface="+mn-lt"/>
                          <a:ea typeface="楷体_GB2312" pitchFamily="49" charset="-122"/>
                        </a:rPr>
                        <a:t>1</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baseline="0" dirty="0" smtClean="0">
                          <a:solidFill>
                            <a:schemeClr val="tx2"/>
                          </a:solidFill>
                          <a:effectLst>
                            <a:outerShdw blurRad="38100" dist="38100" dir="2700000" algn="tl">
                              <a:srgbClr val="C0C0C0"/>
                            </a:outerShdw>
                          </a:effectLst>
                          <a:latin typeface="+mn-lt"/>
                          <a:ea typeface="楷体_GB2312" pitchFamily="49" charset="-122"/>
                        </a:rPr>
                        <a:t>调用</a:t>
                      </a:r>
                      <a:r>
                        <a:rPr kumimoji="1" lang="en-US" altLang="zh-CN" sz="2000" b="1" baseline="0" dirty="0" err="1" smtClean="0">
                          <a:solidFill>
                            <a:schemeClr val="tx2"/>
                          </a:solidFill>
                          <a:effectLst>
                            <a:outerShdw blurRad="38100" dist="38100" dir="2700000" algn="tl">
                              <a:srgbClr val="C0C0C0"/>
                            </a:outerShdw>
                          </a:effectLst>
                          <a:latin typeface="+mn-lt"/>
                          <a:ea typeface="楷体_GB2312" pitchFamily="49" charset="-122"/>
                        </a:rPr>
                        <a:t>pthread_mutex_lock</a:t>
                      </a:r>
                      <a:r>
                        <a:rPr kumimoji="1" lang="en-US" altLang="zh-CN" sz="2000" b="1" baseline="0"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baseline="0" dirty="0" smtClean="0">
                          <a:solidFill>
                            <a:schemeClr val="tx2"/>
                          </a:solidFill>
                          <a:effectLst>
                            <a:outerShdw blurRad="38100" dist="38100" dir="2700000" algn="tl">
                              <a:srgbClr val="C0C0C0"/>
                            </a:outerShdw>
                          </a:effectLst>
                          <a:latin typeface="+mn-lt"/>
                          <a:ea typeface="楷体_GB2312" pitchFamily="49" charset="-122"/>
                        </a:rPr>
                        <a:t>对</a:t>
                      </a:r>
                      <a:r>
                        <a:rPr kumimoji="1" lang="en-US" altLang="zh-CN" sz="2000" b="1" dirty="0" smtClean="0">
                          <a:solidFill>
                            <a:schemeClr val="tx2"/>
                          </a:solidFill>
                          <a:effectLst>
                            <a:outerShdw blurRad="38100" dist="38100" dir="2700000" algn="tl">
                              <a:srgbClr val="C0C0C0"/>
                            </a:outerShdw>
                          </a:effectLst>
                          <a:latin typeface="+mn-lt"/>
                          <a:ea typeface="楷体_GB2312" pitchFamily="49" charset="-122"/>
                        </a:rPr>
                        <a:t>lock</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上锁，并根据以下条件判断缓冲区是否已满；</a:t>
                      </a:r>
                      <a:endParaRPr kumimoji="1" lang="en-US" altLang="zh-CN" sz="2000" b="1" dirty="0" smtClean="0">
                        <a:solidFill>
                          <a:schemeClr val="tx2"/>
                        </a:solidFill>
                        <a:effectLst>
                          <a:outerShdw blurRad="38100" dist="38100" dir="2700000" algn="tl">
                            <a:srgbClr val="C0C0C0"/>
                          </a:outerShdw>
                        </a:effectLst>
                        <a:latin typeface="+mn-lt"/>
                        <a:ea typeface="楷体_GB2312" pitchFamily="49" charset="-122"/>
                      </a:endParaRPr>
                    </a:p>
                    <a:p>
                      <a:pPr algn="ctr">
                        <a:spcAft>
                          <a:spcPts val="0"/>
                        </a:spcAft>
                      </a:pPr>
                      <a:r>
                        <a:rPr kumimoji="1" lang="en-US" altLang="zh-CN" sz="1800" b="1" dirty="0" smtClean="0">
                          <a:solidFill>
                            <a:srgbClr val="FF0000"/>
                          </a:solidFill>
                          <a:effectLst>
                            <a:outerShdw blurRad="38100" dist="38100" dir="2700000" algn="tl">
                              <a:srgbClr val="C0C0C0"/>
                            </a:outerShdw>
                          </a:effectLst>
                          <a:latin typeface="+mn-lt"/>
                          <a:ea typeface="楷体_GB2312" pitchFamily="49" charset="-122"/>
                        </a:rPr>
                        <a:t>(</a:t>
                      </a:r>
                      <a:r>
                        <a:rPr kumimoji="1" lang="en-US" altLang="zh-CN" sz="1800" b="1" dirty="0" err="1" smtClean="0">
                          <a:solidFill>
                            <a:srgbClr val="FF0000"/>
                          </a:solidFill>
                          <a:effectLst>
                            <a:outerShdw blurRad="38100" dist="38100" dir="2700000" algn="tl">
                              <a:srgbClr val="C0C0C0"/>
                            </a:outerShdw>
                          </a:effectLst>
                          <a:latin typeface="+mn-lt"/>
                          <a:ea typeface="楷体_GB2312" pitchFamily="49" charset="-122"/>
                        </a:rPr>
                        <a:t>writepos</a:t>
                      </a:r>
                      <a:r>
                        <a:rPr kumimoji="1" lang="en-US" altLang="zh-CN" sz="1800" b="1" dirty="0" smtClean="0">
                          <a:solidFill>
                            <a:srgbClr val="FF0000"/>
                          </a:solidFill>
                          <a:effectLst>
                            <a:outerShdw blurRad="38100" dist="38100" dir="2700000" algn="tl">
                              <a:srgbClr val="C0C0C0"/>
                            </a:outerShdw>
                          </a:effectLst>
                          <a:latin typeface="+mn-lt"/>
                          <a:ea typeface="楷体_GB2312" pitchFamily="49" charset="-122"/>
                        </a:rPr>
                        <a:t> + 1) % BUFSIZE == </a:t>
                      </a:r>
                      <a:r>
                        <a:rPr kumimoji="1" lang="en-US" altLang="zh-CN" sz="1800" b="1" dirty="0" err="1" smtClean="0">
                          <a:solidFill>
                            <a:srgbClr val="FF0000"/>
                          </a:solidFill>
                          <a:effectLst>
                            <a:outerShdw blurRad="38100" dist="38100" dir="2700000" algn="tl">
                              <a:srgbClr val="C0C0C0"/>
                            </a:outerShdw>
                          </a:effectLst>
                          <a:latin typeface="+mn-lt"/>
                          <a:ea typeface="楷体_GB2312" pitchFamily="49" charset="-122"/>
                        </a:rPr>
                        <a:t>readpos</a:t>
                      </a:r>
                      <a:endParaRPr kumimoji="1" lang="zh-CN" altLang="en-US" sz="1800" b="1" dirty="0" smtClean="0">
                        <a:solidFill>
                          <a:srgbClr val="FF0000"/>
                        </a:solidFill>
                        <a:effectLst>
                          <a:outerShdw blurRad="38100" dist="38100" dir="2700000" algn="tl">
                            <a:srgbClr val="C0C0C0"/>
                          </a:outerShdw>
                        </a:effectLst>
                        <a:latin typeface="+mn-lt"/>
                        <a:ea typeface="楷体_GB2312" pitchFamily="49" charset="-122"/>
                      </a:endParaRPr>
                    </a:p>
                    <a:p>
                      <a:pPr algn="just">
                        <a:spcAft>
                          <a:spcPts val="0"/>
                        </a:spcAft>
                      </a:pPr>
                      <a:r>
                        <a:rPr kumimoji="1" lang="en-US" altLang="zh-CN" sz="2000" b="1" dirty="0" smtClean="0">
                          <a:solidFill>
                            <a:srgbClr val="9900CC"/>
                          </a:solidFill>
                          <a:effectLst>
                            <a:outerShdw blurRad="38100" dist="38100" dir="2700000" algn="tl">
                              <a:srgbClr val="C0C0C0"/>
                            </a:outerShdw>
                          </a:effectLst>
                          <a:latin typeface="+mn-lt"/>
                          <a:ea typeface="楷体_GB2312" pitchFamily="49" charset="-122"/>
                        </a:rPr>
                        <a:t>2</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、若满，调用</a:t>
                      </a:r>
                      <a:r>
                        <a:rPr kumimoji="1" lang="en-US" altLang="en-US" sz="2000" b="1" dirty="0" err="1" smtClean="0">
                          <a:solidFill>
                            <a:srgbClr val="9900CC"/>
                          </a:solidFill>
                          <a:effectLst>
                            <a:outerShdw blurRad="38100" dist="38100" dir="2700000" algn="tl">
                              <a:srgbClr val="C0C0C0"/>
                            </a:outerShdw>
                          </a:effectLst>
                          <a:latin typeface="+mn-lt"/>
                          <a:ea typeface="楷体_GB2312" pitchFamily="49" charset="-122"/>
                        </a:rPr>
                        <a:t>ptread_cond_wait</a:t>
                      </a:r>
                      <a:r>
                        <a:rPr kumimoji="1" lang="en-US" altLang="en-US" sz="2000" b="1" dirty="0" smtClean="0">
                          <a:solidFill>
                            <a:srgbClr val="9900CC"/>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进入阻塞，等待</a:t>
                      </a:r>
                      <a:r>
                        <a:rPr kumimoji="1" lang="en-US" altLang="zh-CN" sz="2000" b="1" dirty="0" err="1" smtClean="0">
                          <a:solidFill>
                            <a:srgbClr val="FF0000"/>
                          </a:solidFill>
                          <a:effectLst>
                            <a:outerShdw blurRad="38100" dist="38100" dir="2700000" algn="tl">
                              <a:srgbClr val="C0C0C0"/>
                            </a:outerShdw>
                          </a:effectLst>
                          <a:latin typeface="+mn-lt"/>
                          <a:ea typeface="楷体_GB2312" pitchFamily="49" charset="-122"/>
                        </a:rPr>
                        <a:t>notfull</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条件变量；</a:t>
                      </a:r>
                    </a:p>
                    <a:p>
                      <a:pPr algn="just">
                        <a:spcAft>
                          <a:spcPts val="0"/>
                        </a:spcAft>
                      </a:pPr>
                      <a:r>
                        <a:rPr kumimoji="1" lang="en-US" altLang="zh-CN" sz="2000" b="1" dirty="0" smtClean="0">
                          <a:solidFill>
                            <a:schemeClr val="tx2"/>
                          </a:solidFill>
                          <a:effectLst>
                            <a:outerShdw blurRad="38100" dist="38100" dir="2700000" algn="tl">
                              <a:srgbClr val="C0C0C0"/>
                            </a:outerShdw>
                          </a:effectLst>
                          <a:latin typeface="+mn-lt"/>
                          <a:ea typeface="楷体_GB2312" pitchFamily="49" charset="-122"/>
                        </a:rPr>
                        <a:t>3</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、写入数据并移动写指针</a:t>
                      </a:r>
                      <a:r>
                        <a:rPr kumimoji="1" lang="en-US" altLang="zh-CN" sz="2000" b="1" dirty="0" err="1" smtClean="0">
                          <a:solidFill>
                            <a:schemeClr val="tx2"/>
                          </a:solidFill>
                          <a:effectLst>
                            <a:outerShdw blurRad="38100" dist="38100" dir="2700000" algn="tl">
                              <a:srgbClr val="C0C0C0"/>
                            </a:outerShdw>
                          </a:effectLst>
                          <a:latin typeface="+mn-lt"/>
                          <a:ea typeface="楷体_GB2312" pitchFamily="49" charset="-122"/>
                        </a:rPr>
                        <a:t>writepos</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p>
                    <a:p>
                      <a:pPr algn="just">
                        <a:spcAft>
                          <a:spcPts val="0"/>
                        </a:spcAft>
                      </a:pPr>
                      <a:r>
                        <a:rPr kumimoji="1" lang="en-US" altLang="en-US" sz="2000" b="1" dirty="0" smtClean="0">
                          <a:solidFill>
                            <a:srgbClr val="800000"/>
                          </a:solidFill>
                          <a:effectLst>
                            <a:outerShdw blurRad="38100" dist="38100" dir="2700000" algn="tl">
                              <a:srgbClr val="C0C0C0"/>
                            </a:outerShdw>
                          </a:effectLst>
                          <a:latin typeface="+mn-lt"/>
                          <a:ea typeface="楷体_GB2312" pitchFamily="49" charset="-122"/>
                        </a:rPr>
                        <a:t>4</a:t>
                      </a:r>
                      <a:r>
                        <a:rPr kumimoji="1" lang="zh-CN" altLang="en-US" sz="2000" b="1" dirty="0" smtClean="0">
                          <a:solidFill>
                            <a:srgbClr val="800000"/>
                          </a:solidFill>
                          <a:effectLst>
                            <a:outerShdw blurRad="38100" dist="38100" dir="2700000" algn="tl">
                              <a:srgbClr val="C0C0C0"/>
                            </a:outerShdw>
                          </a:effectLst>
                          <a:latin typeface="+mn-lt"/>
                          <a:ea typeface="楷体_GB2312" pitchFamily="49" charset="-122"/>
                        </a:rPr>
                        <a:t>、调用</a:t>
                      </a:r>
                      <a:r>
                        <a:rPr kumimoji="1" lang="en-US" altLang="en-US" sz="2000" b="1" dirty="0" err="1" smtClean="0">
                          <a:solidFill>
                            <a:srgbClr val="800000"/>
                          </a:solidFill>
                          <a:effectLst>
                            <a:outerShdw blurRad="38100" dist="38100" dir="2700000" algn="tl">
                              <a:srgbClr val="C0C0C0"/>
                            </a:outerShdw>
                          </a:effectLst>
                          <a:latin typeface="+mn-lt"/>
                          <a:ea typeface="楷体_GB2312" pitchFamily="49" charset="-122"/>
                        </a:rPr>
                        <a:t>pthread_cond_signal</a:t>
                      </a:r>
                      <a:r>
                        <a:rPr kumimoji="1" lang="en-US" altLang="en-US" sz="2000" b="1" dirty="0" smtClean="0">
                          <a:solidFill>
                            <a:srgbClr val="800000"/>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800000"/>
                          </a:solidFill>
                          <a:effectLst>
                            <a:outerShdw blurRad="38100" dist="38100" dir="2700000" algn="tl">
                              <a:srgbClr val="C0C0C0"/>
                            </a:outerShdw>
                          </a:effectLst>
                          <a:latin typeface="+mn-lt"/>
                          <a:ea typeface="楷体_GB2312" pitchFamily="49" charset="-122"/>
                        </a:rPr>
                        <a:t>向消费者信号通过</a:t>
                      </a:r>
                      <a:r>
                        <a:rPr kumimoji="1" lang="en-US" altLang="zh-CN" sz="2000" b="1" dirty="0" err="1" smtClean="0">
                          <a:solidFill>
                            <a:srgbClr val="800000"/>
                          </a:solidFill>
                          <a:effectLst>
                            <a:outerShdw blurRad="38100" dist="38100" dir="2700000" algn="tl">
                              <a:srgbClr val="C0C0C0"/>
                            </a:outerShdw>
                          </a:effectLst>
                          <a:latin typeface="+mn-lt"/>
                          <a:ea typeface="楷体_GB2312" pitchFamily="49" charset="-122"/>
                        </a:rPr>
                        <a:t>notempty</a:t>
                      </a:r>
                      <a:r>
                        <a:rPr kumimoji="1" lang="zh-CN" altLang="en-US" sz="2000" b="1" dirty="0" smtClean="0">
                          <a:solidFill>
                            <a:srgbClr val="800000"/>
                          </a:solidFill>
                          <a:effectLst>
                            <a:outerShdw blurRad="38100" dist="38100" dir="2700000" algn="tl">
                              <a:srgbClr val="C0C0C0"/>
                            </a:outerShdw>
                          </a:effectLst>
                          <a:latin typeface="+mn-lt"/>
                          <a:ea typeface="楷体_GB2312" pitchFamily="49" charset="-122"/>
                        </a:rPr>
                        <a:t>条件变量</a:t>
                      </a:r>
                      <a:r>
                        <a:rPr kumimoji="1" lang="en-US" altLang="zh-CN" sz="2000" b="1" dirty="0" smtClean="0">
                          <a:solidFill>
                            <a:srgbClr val="800000"/>
                          </a:solidFill>
                          <a:effectLst>
                            <a:outerShdw blurRad="38100" dist="38100" dir="2700000" algn="tl">
                              <a:srgbClr val="C0C0C0"/>
                            </a:outerShdw>
                          </a:effectLst>
                          <a:latin typeface="+mn-lt"/>
                          <a:ea typeface="楷体_GB2312" pitchFamily="49" charset="-122"/>
                        </a:rPr>
                        <a:t>;</a:t>
                      </a:r>
                      <a:endParaRPr kumimoji="1" lang="en-US" altLang="en-US" sz="2000" b="1" dirty="0" smtClean="0">
                        <a:solidFill>
                          <a:srgbClr val="800000"/>
                        </a:solidFill>
                        <a:effectLst>
                          <a:outerShdw blurRad="38100" dist="38100" dir="2700000" algn="tl">
                            <a:srgbClr val="C0C0C0"/>
                          </a:outerShdw>
                        </a:effectLst>
                        <a:latin typeface="+mn-lt"/>
                        <a:ea typeface="楷体_GB2312" pitchFamily="49" charset="-122"/>
                      </a:endParaRP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5</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、调用</a:t>
                      </a:r>
                      <a:r>
                        <a:rPr kumimoji="1" lang="en-US" altLang="zh-CN" sz="2000" b="1" dirty="0" err="1" smtClean="0">
                          <a:solidFill>
                            <a:schemeClr val="tx2"/>
                          </a:solidFill>
                          <a:effectLst>
                            <a:outerShdw blurRad="38100" dist="38100" dir="2700000" algn="tl">
                              <a:srgbClr val="C0C0C0"/>
                            </a:outerShdw>
                          </a:effectLst>
                          <a:latin typeface="+mn-lt"/>
                          <a:ea typeface="楷体_GB2312" pitchFamily="49" charset="-122"/>
                        </a:rPr>
                        <a:t>pthread_mutex_unlock</a:t>
                      </a:r>
                      <a:r>
                        <a:rPr kumimoji="1" lang="en-US" altLang="zh-CN" sz="2000" b="1"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对</a:t>
                      </a:r>
                      <a:r>
                        <a:rPr kumimoji="1" lang="en-US" altLang="en-US" sz="2000" b="1" dirty="0" err="1" smtClean="0">
                          <a:solidFill>
                            <a:schemeClr val="tx2"/>
                          </a:solidFill>
                          <a:effectLst>
                            <a:outerShdw blurRad="38100" dist="38100" dir="2700000" algn="tl">
                              <a:srgbClr val="C0C0C0"/>
                            </a:outerShdw>
                          </a:effectLst>
                          <a:latin typeface="+mn-lt"/>
                          <a:ea typeface="楷体_GB2312" pitchFamily="49" charset="-122"/>
                        </a:rPr>
                        <a:t>mutex</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解锁。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1" lang="en-US" altLang="zh-CN" sz="2000" b="1" baseline="0" dirty="0" smtClean="0">
                          <a:solidFill>
                            <a:schemeClr val="tx2"/>
                          </a:solidFill>
                          <a:effectLst>
                            <a:outerShdw blurRad="38100" dist="38100" dir="2700000" algn="tl">
                              <a:srgbClr val="C0C0C0"/>
                            </a:outerShdw>
                          </a:effectLst>
                          <a:latin typeface="+mn-lt"/>
                          <a:ea typeface="楷体_GB2312" pitchFamily="49" charset="-122"/>
                        </a:rPr>
                        <a:t>1</a:t>
                      </a:r>
                      <a:r>
                        <a:rPr kumimoji="1" lang="zh-CN" altLang="en-US" sz="2000" b="1" baseline="0" dirty="0" smtClean="0">
                          <a:solidFill>
                            <a:schemeClr val="tx2"/>
                          </a:solidFill>
                          <a:effectLst>
                            <a:outerShdw blurRad="38100" dist="38100" dir="2700000" algn="tl">
                              <a:srgbClr val="C0C0C0"/>
                            </a:outerShdw>
                          </a:effectLst>
                          <a:latin typeface="+mn-lt"/>
                          <a:ea typeface="楷体_GB2312" pitchFamily="49" charset="-122"/>
                        </a:rPr>
                        <a:t>、调用</a:t>
                      </a:r>
                      <a:r>
                        <a:rPr kumimoji="1" lang="en-US" altLang="zh-CN" sz="2000" b="1" baseline="0" dirty="0" err="1" smtClean="0">
                          <a:solidFill>
                            <a:schemeClr val="tx2"/>
                          </a:solidFill>
                          <a:effectLst>
                            <a:outerShdw blurRad="38100" dist="38100" dir="2700000" algn="tl">
                              <a:srgbClr val="C0C0C0"/>
                            </a:outerShdw>
                          </a:effectLst>
                          <a:latin typeface="+mn-lt"/>
                          <a:ea typeface="楷体_GB2312" pitchFamily="49" charset="-122"/>
                        </a:rPr>
                        <a:t>pthread_mutex_lock</a:t>
                      </a:r>
                      <a:r>
                        <a:rPr kumimoji="1" lang="en-US" altLang="zh-CN" sz="2000" b="1" baseline="0"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baseline="0" dirty="0" smtClean="0">
                          <a:solidFill>
                            <a:schemeClr val="tx2"/>
                          </a:solidFill>
                          <a:effectLst>
                            <a:outerShdw blurRad="38100" dist="38100" dir="2700000" algn="tl">
                              <a:srgbClr val="C0C0C0"/>
                            </a:outerShdw>
                          </a:effectLst>
                          <a:latin typeface="+mn-lt"/>
                          <a:ea typeface="楷体_GB2312" pitchFamily="49" charset="-122"/>
                        </a:rPr>
                        <a:t>对</a:t>
                      </a:r>
                      <a:r>
                        <a:rPr kumimoji="1" lang="en-US" altLang="zh-CN" sz="2000" b="1" dirty="0" smtClean="0">
                          <a:solidFill>
                            <a:schemeClr val="tx2"/>
                          </a:solidFill>
                          <a:effectLst>
                            <a:outerShdw blurRad="38100" dist="38100" dir="2700000" algn="tl">
                              <a:srgbClr val="C0C0C0"/>
                            </a:outerShdw>
                          </a:effectLst>
                          <a:latin typeface="+mn-lt"/>
                          <a:ea typeface="楷体_GB2312" pitchFamily="49" charset="-122"/>
                        </a:rPr>
                        <a:t>lock</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上锁，并根据以下条件判断缓冲区是否为空；</a:t>
                      </a:r>
                      <a:endParaRPr kumimoji="1" lang="en-US" altLang="zh-CN" sz="2000" b="1" dirty="0" smtClean="0">
                        <a:solidFill>
                          <a:schemeClr val="tx2"/>
                        </a:solidFill>
                        <a:effectLst>
                          <a:outerShdw blurRad="38100" dist="38100" dir="2700000" algn="tl">
                            <a:srgbClr val="C0C0C0"/>
                          </a:outerShdw>
                        </a:effectLst>
                        <a:latin typeface="+mn-lt"/>
                        <a:ea typeface="楷体_GB2312" pitchFamily="49" charset="-122"/>
                      </a:endParaRPr>
                    </a:p>
                    <a:p>
                      <a:pPr algn="ctr">
                        <a:spcAft>
                          <a:spcPts val="0"/>
                        </a:spcAft>
                      </a:pPr>
                      <a:r>
                        <a:rPr kumimoji="1" lang="en-US" altLang="zh-CN" sz="1800" b="1" dirty="0" err="1" smtClean="0">
                          <a:solidFill>
                            <a:srgbClr val="FF0000"/>
                          </a:solidFill>
                          <a:effectLst>
                            <a:outerShdw blurRad="38100" dist="38100" dir="2700000" algn="tl">
                              <a:srgbClr val="C0C0C0"/>
                            </a:outerShdw>
                          </a:effectLst>
                          <a:latin typeface="+mn-lt"/>
                          <a:ea typeface="楷体_GB2312" pitchFamily="49" charset="-122"/>
                        </a:rPr>
                        <a:t>writepos</a:t>
                      </a:r>
                      <a:r>
                        <a:rPr kumimoji="1" lang="en-US" altLang="zh-CN" sz="1800" b="1" dirty="0" smtClean="0">
                          <a:solidFill>
                            <a:srgbClr val="FF0000"/>
                          </a:solidFill>
                          <a:effectLst>
                            <a:outerShdw blurRad="38100" dist="38100" dir="2700000" algn="tl">
                              <a:srgbClr val="C0C0C0"/>
                            </a:outerShdw>
                          </a:effectLst>
                          <a:latin typeface="+mn-lt"/>
                          <a:ea typeface="楷体_GB2312" pitchFamily="49" charset="-122"/>
                        </a:rPr>
                        <a:t> == </a:t>
                      </a:r>
                      <a:r>
                        <a:rPr kumimoji="1" lang="en-US" altLang="zh-CN" sz="1800" b="1" dirty="0" err="1" smtClean="0">
                          <a:solidFill>
                            <a:srgbClr val="FF0000"/>
                          </a:solidFill>
                          <a:effectLst>
                            <a:outerShdw blurRad="38100" dist="38100" dir="2700000" algn="tl">
                              <a:srgbClr val="C0C0C0"/>
                            </a:outerShdw>
                          </a:effectLst>
                          <a:latin typeface="+mn-lt"/>
                          <a:ea typeface="楷体_GB2312" pitchFamily="49" charset="-122"/>
                        </a:rPr>
                        <a:t>readpos</a:t>
                      </a:r>
                      <a:endParaRPr kumimoji="1" lang="en-US" altLang="zh-CN" sz="1800" b="1" dirty="0" smtClean="0">
                        <a:solidFill>
                          <a:srgbClr val="FF0000"/>
                        </a:solidFill>
                        <a:effectLst>
                          <a:outerShdw blurRad="38100" dist="38100" dir="2700000" algn="tl">
                            <a:srgbClr val="C0C0C0"/>
                          </a:outerShdw>
                        </a:effectLst>
                        <a:latin typeface="+mn-lt"/>
                        <a:ea typeface="楷体_GB2312" pitchFamily="49" charset="-122"/>
                      </a:endParaRPr>
                    </a:p>
                    <a:p>
                      <a:pPr algn="just">
                        <a:spcAft>
                          <a:spcPts val="0"/>
                        </a:spcAft>
                      </a:pPr>
                      <a:r>
                        <a:rPr kumimoji="1" lang="en-US" altLang="zh-CN" sz="2000" b="1" dirty="0" smtClean="0">
                          <a:solidFill>
                            <a:srgbClr val="800000"/>
                          </a:solidFill>
                          <a:effectLst>
                            <a:outerShdw blurRad="38100" dist="38100" dir="2700000" algn="tl">
                              <a:srgbClr val="C0C0C0"/>
                            </a:outerShdw>
                          </a:effectLst>
                          <a:latin typeface="+mn-lt"/>
                          <a:ea typeface="楷体_GB2312" pitchFamily="49" charset="-122"/>
                        </a:rPr>
                        <a:t>2</a:t>
                      </a:r>
                      <a:r>
                        <a:rPr kumimoji="1" lang="zh-CN" altLang="en-US" sz="2000" b="1" dirty="0" smtClean="0">
                          <a:solidFill>
                            <a:srgbClr val="800000"/>
                          </a:solidFill>
                          <a:effectLst>
                            <a:outerShdw blurRad="38100" dist="38100" dir="2700000" algn="tl">
                              <a:srgbClr val="C0C0C0"/>
                            </a:outerShdw>
                          </a:effectLst>
                          <a:latin typeface="+mn-lt"/>
                          <a:ea typeface="楷体_GB2312" pitchFamily="49" charset="-122"/>
                        </a:rPr>
                        <a:t>、若空，调用</a:t>
                      </a:r>
                      <a:r>
                        <a:rPr kumimoji="1" lang="en-US" altLang="en-US" sz="2000" b="1" dirty="0" err="1" smtClean="0">
                          <a:solidFill>
                            <a:srgbClr val="800000"/>
                          </a:solidFill>
                          <a:effectLst>
                            <a:outerShdw blurRad="38100" dist="38100" dir="2700000" algn="tl">
                              <a:srgbClr val="C0C0C0"/>
                            </a:outerShdw>
                          </a:effectLst>
                          <a:latin typeface="+mn-lt"/>
                          <a:ea typeface="楷体_GB2312" pitchFamily="49" charset="-122"/>
                        </a:rPr>
                        <a:t>ptread_cond_wait</a:t>
                      </a:r>
                      <a:r>
                        <a:rPr kumimoji="1" lang="en-US" altLang="en-US" sz="2000" b="1" dirty="0" smtClean="0">
                          <a:solidFill>
                            <a:srgbClr val="800000"/>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800000"/>
                          </a:solidFill>
                          <a:effectLst>
                            <a:outerShdw blurRad="38100" dist="38100" dir="2700000" algn="tl">
                              <a:srgbClr val="C0C0C0"/>
                            </a:outerShdw>
                          </a:effectLst>
                          <a:latin typeface="+mn-lt"/>
                          <a:ea typeface="楷体_GB2312" pitchFamily="49" charset="-122"/>
                        </a:rPr>
                        <a:t>进入阻塞，等待</a:t>
                      </a:r>
                      <a:r>
                        <a:rPr kumimoji="1" lang="en-US" altLang="zh-CN" sz="2000" b="1" dirty="0" err="1" smtClean="0">
                          <a:solidFill>
                            <a:srgbClr val="FF0000"/>
                          </a:solidFill>
                          <a:effectLst>
                            <a:outerShdw blurRad="38100" dist="38100" dir="2700000" algn="tl">
                              <a:srgbClr val="C0C0C0"/>
                            </a:outerShdw>
                          </a:effectLst>
                          <a:latin typeface="+mn-lt"/>
                          <a:ea typeface="楷体_GB2312" pitchFamily="49" charset="-122"/>
                        </a:rPr>
                        <a:t>notempty</a:t>
                      </a:r>
                      <a:r>
                        <a:rPr kumimoji="1" lang="zh-CN" altLang="en-US" sz="2000" b="1" dirty="0" smtClean="0">
                          <a:solidFill>
                            <a:srgbClr val="800000"/>
                          </a:solidFill>
                          <a:effectLst>
                            <a:outerShdw blurRad="38100" dist="38100" dir="2700000" algn="tl">
                              <a:srgbClr val="C0C0C0"/>
                            </a:outerShdw>
                          </a:effectLst>
                          <a:latin typeface="+mn-lt"/>
                          <a:ea typeface="楷体_GB2312" pitchFamily="49" charset="-122"/>
                        </a:rPr>
                        <a:t>条件变量；</a:t>
                      </a:r>
                    </a:p>
                    <a:p>
                      <a:pPr algn="just">
                        <a:spcAft>
                          <a:spcPts val="0"/>
                        </a:spcAft>
                      </a:pPr>
                      <a:r>
                        <a:rPr kumimoji="1" lang="en-US" altLang="zh-CN" sz="2000" b="1" dirty="0" smtClean="0">
                          <a:solidFill>
                            <a:schemeClr val="tx2"/>
                          </a:solidFill>
                          <a:effectLst>
                            <a:outerShdw blurRad="38100" dist="38100" dir="2700000" algn="tl">
                              <a:srgbClr val="C0C0C0"/>
                            </a:outerShdw>
                          </a:effectLst>
                          <a:latin typeface="+mn-lt"/>
                          <a:ea typeface="楷体_GB2312" pitchFamily="49" charset="-122"/>
                        </a:rPr>
                        <a:t>3</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、读取数据并移动读指针</a:t>
                      </a:r>
                      <a:r>
                        <a:rPr kumimoji="1" lang="en-US" altLang="zh-CN" sz="2000" b="1" dirty="0" err="1" smtClean="0">
                          <a:solidFill>
                            <a:schemeClr val="tx2"/>
                          </a:solidFill>
                          <a:effectLst>
                            <a:outerShdw blurRad="38100" dist="38100" dir="2700000" algn="tl">
                              <a:srgbClr val="C0C0C0"/>
                            </a:outerShdw>
                          </a:effectLst>
                          <a:latin typeface="+mn-lt"/>
                          <a:ea typeface="楷体_GB2312" pitchFamily="49" charset="-122"/>
                        </a:rPr>
                        <a:t>readpos</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a:t>
                      </a:r>
                    </a:p>
                    <a:p>
                      <a:pPr algn="just">
                        <a:spcAft>
                          <a:spcPts val="0"/>
                        </a:spcAft>
                      </a:pPr>
                      <a:r>
                        <a:rPr kumimoji="1" lang="en-US" altLang="en-US" sz="2000" b="1" dirty="0" smtClean="0">
                          <a:solidFill>
                            <a:srgbClr val="9900CC"/>
                          </a:solidFill>
                          <a:effectLst>
                            <a:outerShdw blurRad="38100" dist="38100" dir="2700000" algn="tl">
                              <a:srgbClr val="C0C0C0"/>
                            </a:outerShdw>
                          </a:effectLst>
                          <a:latin typeface="+mn-lt"/>
                          <a:ea typeface="楷体_GB2312" pitchFamily="49" charset="-122"/>
                        </a:rPr>
                        <a:t>4</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、调用</a:t>
                      </a:r>
                      <a:r>
                        <a:rPr kumimoji="1" lang="en-US" altLang="en-US" sz="2000" b="1" dirty="0" err="1" smtClean="0">
                          <a:solidFill>
                            <a:srgbClr val="9900CC"/>
                          </a:solidFill>
                          <a:effectLst>
                            <a:outerShdw blurRad="38100" dist="38100" dir="2700000" algn="tl">
                              <a:srgbClr val="C0C0C0"/>
                            </a:outerShdw>
                          </a:effectLst>
                          <a:latin typeface="+mn-lt"/>
                          <a:ea typeface="楷体_GB2312" pitchFamily="49" charset="-122"/>
                        </a:rPr>
                        <a:t>pthread_cond_signal</a:t>
                      </a:r>
                      <a:r>
                        <a:rPr kumimoji="1" lang="en-US" altLang="en-US" sz="2000" b="1" dirty="0" smtClean="0">
                          <a:solidFill>
                            <a:srgbClr val="9900CC"/>
                          </a:solidFill>
                          <a:effectLst>
                            <a:outerShdw blurRad="38100" dist="38100" dir="2700000" algn="tl">
                              <a:srgbClr val="C0C0C0"/>
                            </a:outerShdw>
                          </a:effectLst>
                          <a:latin typeface="+mn-lt"/>
                          <a:ea typeface="楷体_GB2312" pitchFamily="49" charset="-122"/>
                        </a:rPr>
                        <a:t>()</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向消费者信号通过</a:t>
                      </a:r>
                      <a:r>
                        <a:rPr kumimoji="1" lang="en-US" altLang="zh-CN" sz="2000" b="1" dirty="0" err="1" smtClean="0">
                          <a:solidFill>
                            <a:srgbClr val="9900CC"/>
                          </a:solidFill>
                          <a:effectLst>
                            <a:outerShdw blurRad="38100" dist="38100" dir="2700000" algn="tl">
                              <a:srgbClr val="C0C0C0"/>
                            </a:outerShdw>
                          </a:effectLst>
                          <a:latin typeface="+mn-lt"/>
                          <a:ea typeface="楷体_GB2312" pitchFamily="49" charset="-122"/>
                        </a:rPr>
                        <a:t>notfull</a:t>
                      </a:r>
                      <a:r>
                        <a:rPr kumimoji="1" lang="zh-CN" altLang="en-US" sz="2000" b="1" dirty="0" smtClean="0">
                          <a:solidFill>
                            <a:srgbClr val="9900CC"/>
                          </a:solidFill>
                          <a:effectLst>
                            <a:outerShdw blurRad="38100" dist="38100" dir="2700000" algn="tl">
                              <a:srgbClr val="C0C0C0"/>
                            </a:outerShdw>
                          </a:effectLst>
                          <a:latin typeface="+mn-lt"/>
                          <a:ea typeface="楷体_GB2312" pitchFamily="49" charset="-122"/>
                        </a:rPr>
                        <a:t>条件变量</a:t>
                      </a:r>
                      <a:r>
                        <a:rPr kumimoji="1" lang="en-US" altLang="zh-CN" sz="2000" b="1" dirty="0" smtClean="0">
                          <a:solidFill>
                            <a:srgbClr val="9900CC"/>
                          </a:solidFill>
                          <a:effectLst>
                            <a:outerShdw blurRad="38100" dist="38100" dir="2700000" algn="tl">
                              <a:srgbClr val="C0C0C0"/>
                            </a:outerShdw>
                          </a:effectLst>
                          <a:latin typeface="+mn-lt"/>
                          <a:ea typeface="楷体_GB2312" pitchFamily="49" charset="-122"/>
                        </a:rPr>
                        <a:t>;</a:t>
                      </a:r>
                      <a:endParaRPr kumimoji="1" lang="en-US" altLang="en-US" sz="2000" b="1" dirty="0" smtClean="0">
                        <a:solidFill>
                          <a:srgbClr val="9900CC"/>
                        </a:solidFill>
                        <a:effectLst>
                          <a:outerShdw blurRad="38100" dist="38100" dir="2700000" algn="tl">
                            <a:srgbClr val="C0C0C0"/>
                          </a:outerShdw>
                        </a:effectLst>
                        <a:latin typeface="+mn-lt"/>
                        <a:ea typeface="楷体_GB2312" pitchFamily="49" charset="-122"/>
                      </a:endParaRPr>
                    </a:p>
                    <a:p>
                      <a:pPr algn="just">
                        <a:spcAft>
                          <a:spcPts val="0"/>
                        </a:spcAft>
                      </a:pPr>
                      <a:r>
                        <a:rPr kumimoji="1" lang="en-US" altLang="en-US" sz="2000" b="1" dirty="0" smtClean="0">
                          <a:solidFill>
                            <a:schemeClr val="tx2"/>
                          </a:solidFill>
                          <a:effectLst>
                            <a:outerShdw blurRad="38100" dist="38100" dir="2700000" algn="tl">
                              <a:srgbClr val="C0C0C0"/>
                            </a:outerShdw>
                          </a:effectLst>
                          <a:latin typeface="+mn-lt"/>
                          <a:ea typeface="楷体_GB2312" pitchFamily="49" charset="-122"/>
                        </a:rPr>
                        <a:t>5</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、调用</a:t>
                      </a:r>
                      <a:r>
                        <a:rPr kumimoji="1" lang="en-US" altLang="zh-CN" sz="2000" b="1" dirty="0" err="1" smtClean="0">
                          <a:solidFill>
                            <a:schemeClr val="tx2"/>
                          </a:solidFill>
                          <a:effectLst>
                            <a:outerShdw blurRad="38100" dist="38100" dir="2700000" algn="tl">
                              <a:srgbClr val="C0C0C0"/>
                            </a:outerShdw>
                          </a:effectLst>
                          <a:latin typeface="+mn-lt"/>
                          <a:ea typeface="楷体_GB2312" pitchFamily="49" charset="-122"/>
                        </a:rPr>
                        <a:t>pthread_mutex_unlock</a:t>
                      </a:r>
                      <a:r>
                        <a:rPr kumimoji="1" lang="en-US" altLang="zh-CN" sz="2000" b="1" dirty="0" smtClean="0">
                          <a:solidFill>
                            <a:schemeClr val="tx2"/>
                          </a:solidFill>
                          <a:effectLst>
                            <a:outerShdw blurRad="38100" dist="38100" dir="2700000" algn="tl">
                              <a:srgbClr val="C0C0C0"/>
                            </a:outerShdw>
                          </a:effectLst>
                          <a:latin typeface="+mn-lt"/>
                          <a:ea typeface="楷体_GB2312" pitchFamily="49" charset="-122"/>
                        </a:rPr>
                        <a:t>()</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对</a:t>
                      </a:r>
                      <a:r>
                        <a:rPr kumimoji="1" lang="en-US" altLang="en-US" sz="2000" b="1" dirty="0" err="1" smtClean="0">
                          <a:solidFill>
                            <a:schemeClr val="tx2"/>
                          </a:solidFill>
                          <a:effectLst>
                            <a:outerShdw blurRad="38100" dist="38100" dir="2700000" algn="tl">
                              <a:srgbClr val="C0C0C0"/>
                            </a:outerShdw>
                          </a:effectLst>
                          <a:latin typeface="+mn-lt"/>
                          <a:ea typeface="楷体_GB2312" pitchFamily="49" charset="-122"/>
                        </a:rPr>
                        <a:t>mutex</a:t>
                      </a:r>
                      <a:r>
                        <a:rPr kumimoji="1" lang="zh-CN" altLang="en-US" sz="2000" b="1" dirty="0" smtClean="0">
                          <a:solidFill>
                            <a:schemeClr val="tx2"/>
                          </a:solidFill>
                          <a:effectLst>
                            <a:outerShdw blurRad="38100" dist="38100" dir="2700000" algn="tl">
                              <a:srgbClr val="C0C0C0"/>
                            </a:outerShdw>
                          </a:effectLst>
                          <a:latin typeface="+mn-lt"/>
                          <a:ea typeface="楷体_GB2312" pitchFamily="49" charset="-122"/>
                        </a:rPr>
                        <a:t>解锁。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411098798"/>
      </p:ext>
    </p:extLst>
  </p:cSld>
  <p:clrMapOvr>
    <a:masterClrMapping/>
  </p:clrMapOvr>
  <p:transition spd="med">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E2C07C0E-3D5C-4DEF-8085-1A2856D6348F}" type="slidenum">
              <a:rPr lang="en-US" altLang="zh-CN"/>
              <a:pPr>
                <a:defRPr/>
              </a:pPr>
              <a:t>78</a:t>
            </a:fld>
            <a:endParaRPr lang="en-US" altLang="zh-CN"/>
          </a:p>
        </p:txBody>
      </p:sp>
      <p:sp>
        <p:nvSpPr>
          <p:cNvPr id="1623042" name="Rectangle 2"/>
          <p:cNvSpPr>
            <a:spLocks noGrp="1" noChangeArrowheads="1"/>
          </p:cNvSpPr>
          <p:nvPr>
            <p:ph type="title"/>
          </p:nvPr>
        </p:nvSpPr>
        <p:spPr/>
        <p:txBody>
          <a:bodyPr/>
          <a:lstStyle/>
          <a:p>
            <a:pPr eaLnBrk="1" hangingPunct="1">
              <a:defRPr/>
            </a:pPr>
            <a:r>
              <a:rPr lang="zh-CN" altLang="en-US" dirty="0" smtClean="0"/>
              <a:t>生产者</a:t>
            </a:r>
            <a:r>
              <a:rPr lang="en-US" altLang="zh-CN" dirty="0" smtClean="0"/>
              <a:t>/</a:t>
            </a:r>
            <a:r>
              <a:rPr lang="zh-CN" altLang="en-US" dirty="0" smtClean="0"/>
              <a:t>消费者问题</a:t>
            </a:r>
            <a:r>
              <a:rPr lang="en-US" altLang="zh-CN" dirty="0" smtClean="0"/>
              <a:t>—</a:t>
            </a:r>
            <a:r>
              <a:rPr lang="zh-CN" altLang="en-US" dirty="0" smtClean="0"/>
              <a:t>解决方案</a:t>
            </a:r>
          </a:p>
        </p:txBody>
      </p:sp>
      <p:sp>
        <p:nvSpPr>
          <p:cNvPr id="1623043" name="Rectangle 3"/>
          <p:cNvSpPr>
            <a:spLocks noGrp="1" noChangeArrowheads="1"/>
          </p:cNvSpPr>
          <p:nvPr>
            <p:ph type="body" idx="1"/>
          </p:nvPr>
        </p:nvSpPr>
        <p:spPr>
          <a:xfrm>
            <a:off x="611188" y="1268413"/>
            <a:ext cx="8532812" cy="5303837"/>
          </a:xfrm>
        </p:spPr>
        <p:txBody>
          <a:bodyPr/>
          <a:lstStyle/>
          <a:p>
            <a:pPr eaLnBrk="1" hangingPunct="1">
              <a:spcBef>
                <a:spcPts val="300"/>
              </a:spcBef>
              <a:defRPr/>
            </a:pPr>
            <a:r>
              <a:rPr lang="zh-CN" altLang="en-US" dirty="0" smtClean="0"/>
              <a:t>主程序启动生产者</a:t>
            </a:r>
            <a:r>
              <a:rPr lang="en-US" altLang="zh-CN" dirty="0" smtClean="0"/>
              <a:t>/</a:t>
            </a:r>
            <a:r>
              <a:rPr lang="zh-CN" altLang="en-US" dirty="0" smtClean="0"/>
              <a:t>消费者线程</a:t>
            </a:r>
          </a:p>
          <a:p>
            <a:pPr lvl="1" eaLnBrk="1" hangingPunct="1">
              <a:spcBef>
                <a:spcPts val="300"/>
              </a:spcBef>
              <a:defRPr/>
            </a:pPr>
            <a:r>
              <a:rPr lang="zh-CN" altLang="en-US" dirty="0" smtClean="0"/>
              <a:t>生产者线程顺序地将</a:t>
            </a:r>
            <a:r>
              <a:rPr lang="en-US" altLang="zh-CN" dirty="0" smtClean="0"/>
              <a:t>0 </a:t>
            </a:r>
            <a:r>
              <a:rPr lang="zh-CN" altLang="en-US" dirty="0" smtClean="0"/>
              <a:t>到</a:t>
            </a:r>
            <a:r>
              <a:rPr lang="en-US" altLang="zh-CN" dirty="0" smtClean="0"/>
              <a:t>1000</a:t>
            </a:r>
            <a:r>
              <a:rPr lang="zh-CN" altLang="en-US" dirty="0" smtClean="0"/>
              <a:t>写入循环缓冲区</a:t>
            </a:r>
          </a:p>
          <a:p>
            <a:pPr lvl="1" eaLnBrk="1" hangingPunct="1">
              <a:spcBef>
                <a:spcPts val="300"/>
              </a:spcBef>
              <a:defRPr/>
            </a:pPr>
            <a:r>
              <a:rPr lang="zh-CN" altLang="en-US" dirty="0" smtClean="0"/>
              <a:t>消费者线程不断地从共享的循环缓冲区读取数据</a:t>
            </a:r>
          </a:p>
        </p:txBody>
      </p:sp>
      <p:pic>
        <p:nvPicPr>
          <p:cNvPr id="40965" name="Picture 2"/>
          <p:cNvPicPr>
            <a:picLocks noChangeAspect="1" noChangeArrowheads="1"/>
          </p:cNvPicPr>
          <p:nvPr/>
        </p:nvPicPr>
        <p:blipFill>
          <a:blip r:embed="rId2" cstate="print"/>
          <a:srcRect/>
          <a:stretch>
            <a:fillRect/>
          </a:stretch>
        </p:blipFill>
        <p:spPr bwMode="auto">
          <a:xfrm>
            <a:off x="1071563" y="2659063"/>
            <a:ext cx="1857375" cy="4198937"/>
          </a:xfrm>
          <a:prstGeom prst="rect">
            <a:avLst/>
          </a:prstGeom>
          <a:noFill/>
          <a:ln w="9525">
            <a:noFill/>
            <a:miter lim="800000"/>
            <a:headEnd/>
            <a:tailEnd/>
          </a:ln>
        </p:spPr>
      </p:pic>
      <p:pic>
        <p:nvPicPr>
          <p:cNvPr id="40966" name="Picture 3"/>
          <p:cNvPicPr>
            <a:picLocks noChangeAspect="1" noChangeArrowheads="1"/>
          </p:cNvPicPr>
          <p:nvPr/>
        </p:nvPicPr>
        <p:blipFill>
          <a:blip r:embed="rId3" cstate="print"/>
          <a:srcRect/>
          <a:stretch>
            <a:fillRect/>
          </a:stretch>
        </p:blipFill>
        <p:spPr bwMode="auto">
          <a:xfrm>
            <a:off x="3714750" y="2571750"/>
            <a:ext cx="1638300" cy="4286250"/>
          </a:xfrm>
          <a:prstGeom prst="rect">
            <a:avLst/>
          </a:prstGeom>
          <a:noFill/>
          <a:ln w="9525">
            <a:noFill/>
            <a:miter lim="800000"/>
            <a:headEnd/>
            <a:tailEnd/>
          </a:ln>
        </p:spPr>
      </p:pic>
      <p:pic>
        <p:nvPicPr>
          <p:cNvPr id="40967" name="Picture 4"/>
          <p:cNvPicPr>
            <a:picLocks noChangeAspect="1" noChangeArrowheads="1"/>
          </p:cNvPicPr>
          <p:nvPr/>
        </p:nvPicPr>
        <p:blipFill>
          <a:blip r:embed="rId4" cstate="print"/>
          <a:srcRect/>
          <a:stretch>
            <a:fillRect/>
          </a:stretch>
        </p:blipFill>
        <p:spPr bwMode="auto">
          <a:xfrm>
            <a:off x="6143625" y="2628900"/>
            <a:ext cx="1714500" cy="4229100"/>
          </a:xfrm>
          <a:prstGeom prst="rect">
            <a:avLst/>
          </a:prstGeom>
          <a:noFill/>
          <a:ln w="9525">
            <a:noFill/>
            <a:miter lim="800000"/>
            <a:headEnd/>
            <a:tailEnd/>
          </a:ln>
        </p:spPr>
      </p:pic>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59860705"/>
      </p:ext>
    </p:extLst>
  </p:cSld>
  <p:clrMapOvr>
    <a:masterClrMapping/>
  </p:clrMapOvr>
  <p:transition spd="med">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生产者</a:t>
            </a:r>
            <a:r>
              <a:rPr lang="en-US" altLang="zh-CN" dirty="0" smtClean="0"/>
              <a:t>/</a:t>
            </a:r>
            <a:r>
              <a:rPr lang="zh-CN" altLang="en-US" dirty="0" smtClean="0"/>
              <a:t>消费者问题</a:t>
            </a:r>
            <a:r>
              <a:rPr lang="en-US" altLang="zh-CN" dirty="0" smtClean="0"/>
              <a:t>—</a:t>
            </a:r>
            <a:r>
              <a:rPr lang="zh-CN" altLang="en-US" dirty="0" smtClean="0"/>
              <a:t>关键函数</a:t>
            </a:r>
            <a:endParaRPr lang="zh-CN" altLang="en-US" dirty="0"/>
          </a:p>
        </p:txBody>
      </p:sp>
      <p:sp>
        <p:nvSpPr>
          <p:cNvPr id="3" name="内容占位符 2"/>
          <p:cNvSpPr>
            <a:spLocks noGrp="1"/>
          </p:cNvSpPr>
          <p:nvPr>
            <p:ph idx="1"/>
          </p:nvPr>
        </p:nvSpPr>
        <p:spPr/>
        <p:txBody>
          <a:bodyPr/>
          <a:lstStyle/>
          <a:p>
            <a:pPr eaLnBrk="1" hangingPunct="1">
              <a:defRPr/>
            </a:pPr>
            <a:r>
              <a:rPr lang="zh-CN" altLang="en-US" dirty="0" smtClean="0"/>
              <a:t>线程管理相关函数</a:t>
            </a:r>
            <a:endParaRPr lang="en-US" altLang="zh-CN" dirty="0" smtClean="0"/>
          </a:p>
          <a:p>
            <a:pPr lvl="1" eaLnBrk="1" hangingPunct="1">
              <a:defRPr/>
            </a:pPr>
            <a:r>
              <a:rPr lang="en-US" altLang="zh-CN" dirty="0" err="1" smtClean="0"/>
              <a:t>int</a:t>
            </a:r>
            <a:r>
              <a:rPr lang="en-US" altLang="zh-CN" dirty="0" smtClean="0"/>
              <a:t> </a:t>
            </a:r>
            <a:r>
              <a:rPr lang="en-US" altLang="zh-CN" dirty="0" err="1" smtClean="0"/>
              <a:t>pthread_create</a:t>
            </a:r>
            <a:r>
              <a:rPr lang="en-US" altLang="zh-CN" dirty="0" smtClean="0"/>
              <a:t>( );</a:t>
            </a:r>
          </a:p>
          <a:p>
            <a:pPr lvl="1" eaLnBrk="1" hangingPunct="1">
              <a:defRPr/>
            </a:pPr>
            <a:r>
              <a:rPr lang="en-US" altLang="zh-CN" dirty="0" err="1" smtClean="0"/>
              <a:t>int</a:t>
            </a:r>
            <a:r>
              <a:rPr lang="en-US" altLang="zh-CN" dirty="0" smtClean="0"/>
              <a:t> </a:t>
            </a:r>
            <a:r>
              <a:rPr lang="en-US" altLang="zh-CN" dirty="0" err="1" smtClean="0"/>
              <a:t>pthread_join</a:t>
            </a:r>
            <a:r>
              <a:rPr lang="en-US" altLang="zh-CN" dirty="0" smtClean="0"/>
              <a:t>();</a:t>
            </a:r>
          </a:p>
          <a:p>
            <a:pPr eaLnBrk="1" hangingPunct="1">
              <a:defRPr/>
            </a:pPr>
            <a:r>
              <a:rPr lang="zh-CN" altLang="en-US" dirty="0" smtClean="0"/>
              <a:t>线程互斥控制相关函数</a:t>
            </a:r>
            <a:endParaRPr lang="en-US" altLang="zh-CN" dirty="0" smtClean="0"/>
          </a:p>
          <a:p>
            <a:pPr lvl="1" eaLnBrk="1" hangingPunct="1">
              <a:defRPr/>
            </a:pPr>
            <a:r>
              <a:rPr lang="en-US" altLang="zh-CN" dirty="0" err="1" smtClean="0"/>
              <a:t>int</a:t>
            </a:r>
            <a:r>
              <a:rPr lang="en-US" altLang="zh-CN" dirty="0" smtClean="0"/>
              <a:t> </a:t>
            </a:r>
            <a:r>
              <a:rPr lang="en-US" altLang="zh-CN" dirty="0" err="1" smtClean="0"/>
              <a:t>pthread_mutex_init</a:t>
            </a:r>
            <a:r>
              <a:rPr lang="en-US" altLang="zh-CN" dirty="0" smtClean="0"/>
              <a:t>();</a:t>
            </a:r>
          </a:p>
          <a:p>
            <a:pPr lvl="1" eaLnBrk="1" hangingPunct="1">
              <a:defRPr/>
            </a:pPr>
            <a:r>
              <a:rPr lang="en-US" altLang="zh-CN" dirty="0" err="1" smtClean="0"/>
              <a:t>int</a:t>
            </a:r>
            <a:r>
              <a:rPr lang="en-US" altLang="zh-CN" dirty="0" smtClean="0"/>
              <a:t> </a:t>
            </a:r>
            <a:r>
              <a:rPr lang="en-US" altLang="zh-CN" dirty="0" err="1" smtClean="0"/>
              <a:t>pthread_mutex_lock</a:t>
            </a:r>
            <a:r>
              <a:rPr lang="en-US" altLang="zh-CN" dirty="0" smtClean="0"/>
              <a:t>();</a:t>
            </a:r>
          </a:p>
          <a:p>
            <a:pPr lvl="1" eaLnBrk="1" hangingPunct="1">
              <a:defRPr/>
            </a:pPr>
            <a:r>
              <a:rPr lang="en-US" altLang="zh-CN" dirty="0" err="1" smtClean="0"/>
              <a:t>int</a:t>
            </a:r>
            <a:r>
              <a:rPr lang="en-US" altLang="zh-CN" dirty="0" smtClean="0"/>
              <a:t> </a:t>
            </a:r>
            <a:r>
              <a:rPr lang="en-US" altLang="zh-CN" dirty="0" err="1" smtClean="0"/>
              <a:t>pthread_mutex_unlock</a:t>
            </a:r>
            <a:r>
              <a:rPr lang="en-US" altLang="zh-CN" dirty="0" smtClean="0"/>
              <a:t>();</a:t>
            </a:r>
          </a:p>
          <a:p>
            <a:pPr eaLnBrk="1" hangingPunct="1">
              <a:defRPr/>
            </a:pPr>
            <a:r>
              <a:rPr lang="zh-CN" altLang="en-US" dirty="0" smtClean="0"/>
              <a:t>线程条件变量控制相关函数</a:t>
            </a:r>
            <a:endParaRPr lang="en-US" altLang="zh-CN" dirty="0" smtClean="0"/>
          </a:p>
          <a:p>
            <a:pPr lvl="1" eaLnBrk="1" hangingPunct="1">
              <a:defRPr/>
            </a:pPr>
            <a:r>
              <a:rPr lang="en-US" altLang="zh-CN" dirty="0" err="1" smtClean="0"/>
              <a:t>int</a:t>
            </a:r>
            <a:r>
              <a:rPr lang="en-US" altLang="zh-CN" dirty="0" smtClean="0"/>
              <a:t> </a:t>
            </a:r>
            <a:r>
              <a:rPr lang="en-US" altLang="zh-CN" dirty="0" err="1" smtClean="0"/>
              <a:t>pthread_cond_init</a:t>
            </a:r>
            <a:r>
              <a:rPr lang="en-US" altLang="zh-CN" dirty="0" smtClean="0"/>
              <a:t>();</a:t>
            </a:r>
          </a:p>
          <a:p>
            <a:pPr lvl="1" eaLnBrk="1" hangingPunct="1">
              <a:defRPr/>
            </a:pPr>
            <a:r>
              <a:rPr lang="en-US" altLang="zh-CN" dirty="0" err="1" smtClean="0"/>
              <a:t>int</a:t>
            </a:r>
            <a:r>
              <a:rPr lang="en-US" altLang="zh-CN" dirty="0" smtClean="0"/>
              <a:t> </a:t>
            </a:r>
            <a:r>
              <a:rPr lang="en-US" altLang="zh-CN" dirty="0" err="1" smtClean="0"/>
              <a:t>pthread_cond_wait</a:t>
            </a:r>
            <a:r>
              <a:rPr lang="en-US" altLang="zh-CN" dirty="0" smtClean="0"/>
              <a:t>();</a:t>
            </a:r>
          </a:p>
          <a:p>
            <a:pPr lvl="1" eaLnBrk="1" hangingPunct="1">
              <a:defRPr/>
            </a:pPr>
            <a:r>
              <a:rPr lang="en-US" altLang="zh-CN" dirty="0" err="1" smtClean="0"/>
              <a:t>int</a:t>
            </a:r>
            <a:r>
              <a:rPr lang="en-US" altLang="zh-CN" dirty="0" smtClean="0"/>
              <a:t> </a:t>
            </a:r>
            <a:r>
              <a:rPr lang="en-US" altLang="zh-CN" dirty="0" err="1" smtClean="0"/>
              <a:t>pthread_cond_signal</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B09D3773-D04A-4E18-BA8F-CDEAB3FCFC07}" type="slidenum">
              <a:rPr lang="en-US" altLang="zh-CN" smtClean="0"/>
              <a:pPr>
                <a:defRPr/>
              </a:pPr>
              <a:t>79</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线程编程技术</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501905032"/>
      </p:ext>
    </p:extLst>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38CBD43-D66C-4214-80E1-CE365AB5BF8E}" type="slidenum">
              <a:rPr lang="en-US" altLang="zh-CN"/>
              <a:pPr>
                <a:defRPr/>
              </a:pPr>
              <a:t>8</a:t>
            </a:fld>
            <a:endParaRPr lang="en-US" altLang="zh-CN"/>
          </a:p>
        </p:txBody>
      </p:sp>
      <p:sp>
        <p:nvSpPr>
          <p:cNvPr id="629762" name="Rectangle 2"/>
          <p:cNvSpPr>
            <a:spLocks noGrp="1" noChangeArrowheads="1"/>
          </p:cNvSpPr>
          <p:nvPr>
            <p:ph type="title"/>
          </p:nvPr>
        </p:nvSpPr>
        <p:spPr/>
        <p:txBody>
          <a:bodyPr/>
          <a:lstStyle/>
          <a:p>
            <a:pPr eaLnBrk="1" hangingPunct="1">
              <a:defRPr/>
            </a:pPr>
            <a:r>
              <a:rPr lang="zh-CN" altLang="en-US" dirty="0" smtClean="0"/>
              <a:t>内核通用链表访问方法：</a:t>
            </a:r>
            <a:r>
              <a:rPr lang="en-US" altLang="zh-CN" dirty="0" err="1" smtClean="0"/>
              <a:t>list_entry</a:t>
            </a:r>
            <a:endParaRPr lang="zh-CN" altLang="en-US" dirty="0"/>
          </a:p>
        </p:txBody>
      </p:sp>
      <p:sp>
        <p:nvSpPr>
          <p:cNvPr id="629763" name="Rectangle 3"/>
          <p:cNvSpPr>
            <a:spLocks noGrp="1" noChangeArrowheads="1"/>
          </p:cNvSpPr>
          <p:nvPr>
            <p:ph type="body" idx="1"/>
          </p:nvPr>
        </p:nvSpPr>
        <p:spPr/>
        <p:txBody>
          <a:bodyPr/>
          <a:lstStyle/>
          <a:p>
            <a:pPr eaLnBrk="1" hangingPunct="1">
              <a:defRPr/>
            </a:pPr>
            <a:r>
              <a:rPr lang="zh-CN" altLang="en-US" dirty="0" smtClean="0"/>
              <a:t>由</a:t>
            </a:r>
            <a:r>
              <a:rPr lang="en-US" altLang="zh-CN" dirty="0" err="1" smtClean="0"/>
              <a:t>list_head</a:t>
            </a:r>
            <a:r>
              <a:rPr lang="zh-CN" altLang="en-US" dirty="0" smtClean="0"/>
              <a:t>链表节点获取对应的</a:t>
            </a:r>
            <a:r>
              <a:rPr lang="zh-CN" altLang="en-US" dirty="0" smtClean="0">
                <a:solidFill>
                  <a:srgbClr val="FF0000"/>
                </a:solidFill>
              </a:rPr>
              <a:t>宿主结构项指针</a:t>
            </a:r>
            <a:endParaRPr lang="en-US" altLang="zh-CN" dirty="0" smtClean="0">
              <a:solidFill>
                <a:srgbClr val="FF0000"/>
              </a:solidFill>
            </a:endParaRPr>
          </a:p>
          <a:p>
            <a:pPr lvl="1" eaLnBrk="1" hangingPunct="1">
              <a:defRPr/>
            </a:pPr>
            <a:r>
              <a:rPr lang="en-US" altLang="zh-CN" dirty="0" err="1" smtClean="0"/>
              <a:t>list_entry</a:t>
            </a:r>
            <a:r>
              <a:rPr lang="en-US" altLang="zh-CN" dirty="0" smtClean="0"/>
              <a:t>(ptr, </a:t>
            </a:r>
            <a:r>
              <a:rPr lang="en-US" altLang="zh-CN" dirty="0" smtClean="0">
                <a:solidFill>
                  <a:srgbClr val="FF0000"/>
                </a:solidFill>
              </a:rPr>
              <a:t>type</a:t>
            </a:r>
            <a:r>
              <a:rPr lang="en-US" altLang="zh-CN" dirty="0" smtClean="0"/>
              <a:t>, member</a:t>
            </a:r>
            <a:r>
              <a:rPr lang="en-US" altLang="zh-CN" dirty="0"/>
              <a:t>) </a:t>
            </a:r>
          </a:p>
          <a:p>
            <a:pPr lvl="2" eaLnBrk="1" hangingPunct="1">
              <a:defRPr/>
            </a:pPr>
            <a:r>
              <a:rPr lang="en-US" altLang="zh-CN" dirty="0"/>
              <a:t>ptr</a:t>
            </a:r>
            <a:r>
              <a:rPr lang="zh-CN" altLang="en-US" dirty="0" smtClean="0"/>
              <a:t>：当前</a:t>
            </a:r>
            <a:r>
              <a:rPr lang="en-US" altLang="zh-CN" dirty="0" err="1" smtClean="0"/>
              <a:t>list_head</a:t>
            </a:r>
            <a:r>
              <a:rPr lang="zh-CN" altLang="en-US" dirty="0" smtClean="0"/>
              <a:t>节点的指针（宿主结构项的</a:t>
            </a:r>
            <a:r>
              <a:rPr lang="en-US" altLang="zh-CN" dirty="0" err="1" smtClean="0"/>
              <a:t>list_head</a:t>
            </a:r>
            <a:r>
              <a:rPr lang="zh-CN" altLang="en-US" dirty="0" smtClean="0"/>
              <a:t>成员）</a:t>
            </a:r>
            <a:endParaRPr lang="zh-CN" altLang="en-US" dirty="0"/>
          </a:p>
          <a:p>
            <a:pPr lvl="2" eaLnBrk="1" hangingPunct="1">
              <a:defRPr/>
            </a:pPr>
            <a:r>
              <a:rPr lang="en-US" altLang="zh-CN" dirty="0"/>
              <a:t>type</a:t>
            </a:r>
            <a:r>
              <a:rPr lang="zh-CN" altLang="en-US" dirty="0" smtClean="0"/>
              <a:t>：宿主数据结构类型</a:t>
            </a:r>
            <a:endParaRPr lang="zh-CN" altLang="en-US" dirty="0"/>
          </a:p>
          <a:p>
            <a:pPr lvl="2" eaLnBrk="1" hangingPunct="1">
              <a:defRPr/>
            </a:pPr>
            <a:r>
              <a:rPr lang="en-US" altLang="zh-CN" dirty="0"/>
              <a:t>member</a:t>
            </a:r>
            <a:r>
              <a:rPr lang="zh-CN" altLang="en-US" dirty="0" smtClean="0"/>
              <a:t>：宿主数据结构中定义的</a:t>
            </a:r>
            <a:r>
              <a:rPr lang="en-US" altLang="zh-CN" dirty="0" err="1" smtClean="0"/>
              <a:t>list_head</a:t>
            </a:r>
            <a:r>
              <a:rPr lang="zh-CN" altLang="en-US" dirty="0" smtClean="0"/>
              <a:t>类型变量</a:t>
            </a:r>
            <a:endParaRPr lang="en-US" altLang="zh-CN" dirty="0" smtClean="0"/>
          </a:p>
          <a:p>
            <a:pPr eaLnBrk="1" hangingPunct="1">
              <a:defRPr/>
            </a:pPr>
            <a:r>
              <a:rPr lang="zh-CN" altLang="en-US" dirty="0" smtClean="0"/>
              <a:t>举例</a:t>
            </a:r>
            <a:endParaRPr lang="en-US" altLang="zh-CN" dirty="0" smtClean="0"/>
          </a:p>
          <a:p>
            <a:pPr lvl="1" eaLnBrk="1" hangingPunct="1">
              <a:defRPr/>
            </a:pPr>
            <a:r>
              <a:rPr lang="zh-CN" altLang="en-US" dirty="0" smtClean="0"/>
              <a:t>访问</a:t>
            </a:r>
            <a:r>
              <a:rPr lang="en-US" altLang="zh-CN" dirty="0" err="1"/>
              <a:t>nf_sockopts</a:t>
            </a:r>
            <a:r>
              <a:rPr lang="zh-CN" altLang="en-US" dirty="0"/>
              <a:t>链表中首个</a:t>
            </a:r>
            <a:r>
              <a:rPr lang="en-US" altLang="zh-CN" dirty="0" err="1"/>
              <a:t>nf_sockopt_ops</a:t>
            </a:r>
            <a:r>
              <a:rPr lang="zh-CN" altLang="en-US" dirty="0"/>
              <a:t>变量 </a:t>
            </a:r>
          </a:p>
          <a:p>
            <a:pPr lvl="2" eaLnBrk="1" hangingPunct="1">
              <a:defRPr/>
            </a:pPr>
            <a:r>
              <a:rPr lang="en-US" dirty="0" err="1" smtClean="0"/>
              <a:t>struct</a:t>
            </a:r>
            <a:r>
              <a:rPr lang="en-US" dirty="0" smtClean="0"/>
              <a:t> </a:t>
            </a:r>
            <a:r>
              <a:rPr lang="en-US" dirty="0" err="1" smtClean="0"/>
              <a:t>nf_sockopt_ops</a:t>
            </a:r>
            <a:r>
              <a:rPr lang="en-US" dirty="0" smtClean="0"/>
              <a:t> </a:t>
            </a:r>
            <a:r>
              <a:rPr lang="en-US" dirty="0" smtClean="0">
                <a:solidFill>
                  <a:srgbClr val="FF0000"/>
                </a:solidFill>
              </a:rPr>
              <a:t>*ops </a:t>
            </a:r>
            <a:r>
              <a:rPr lang="en-US" dirty="0" smtClean="0"/>
              <a:t>= </a:t>
            </a:r>
            <a:r>
              <a:rPr lang="en-US" altLang="zh-CN" dirty="0" err="1" smtClean="0"/>
              <a:t>list_entry</a:t>
            </a:r>
            <a:r>
              <a:rPr lang="en-US" altLang="zh-CN" dirty="0" smtClean="0"/>
              <a:t>(</a:t>
            </a:r>
            <a:r>
              <a:rPr lang="en-US" altLang="zh-CN" dirty="0" err="1" smtClean="0"/>
              <a:t>nf_sockopts</a:t>
            </a:r>
            <a:r>
              <a:rPr lang="en-US" altLang="zh-CN" dirty="0" smtClean="0"/>
              <a:t>-</a:t>
            </a:r>
            <a:r>
              <a:rPr lang="en-US" altLang="zh-CN" dirty="0"/>
              <a:t>&gt;next</a:t>
            </a:r>
            <a:r>
              <a:rPr lang="en-US" altLang="zh-CN" dirty="0">
                <a:solidFill>
                  <a:srgbClr val="FF0000"/>
                </a:solidFill>
              </a:rPr>
              <a:t>, </a:t>
            </a:r>
            <a:r>
              <a:rPr lang="en-US" altLang="zh-CN" dirty="0" err="1">
                <a:solidFill>
                  <a:srgbClr val="FF0000"/>
                </a:solidFill>
              </a:rPr>
              <a:t>struct</a:t>
            </a:r>
            <a:r>
              <a:rPr lang="en-US" altLang="zh-CN" dirty="0">
                <a:solidFill>
                  <a:srgbClr val="FF0000"/>
                </a:solidFill>
              </a:rPr>
              <a:t> </a:t>
            </a:r>
            <a:r>
              <a:rPr lang="en-US" altLang="zh-CN" dirty="0" err="1">
                <a:solidFill>
                  <a:srgbClr val="FF0000"/>
                </a:solidFill>
              </a:rPr>
              <a:t>nf_sockopt_ops</a:t>
            </a:r>
            <a:r>
              <a:rPr lang="en-US" altLang="zh-CN" dirty="0"/>
              <a:t>, list);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578365454"/>
      </p:ext>
    </p:extLst>
  </p:cSld>
  <p:clrMapOvr>
    <a:masterClrMapping/>
  </p:clrMapOvr>
  <p:transition spd="med">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28A6E7F9-4C31-4E46-8016-FC8A510912DE}" type="slidenum">
              <a:rPr lang="en-US" altLang="zh-CN"/>
              <a:pPr>
                <a:defRPr/>
              </a:pPr>
              <a:t>80</a:t>
            </a:fld>
            <a:endParaRPr lang="en-US" altLang="zh-CN"/>
          </a:p>
        </p:txBody>
      </p:sp>
      <p:sp>
        <p:nvSpPr>
          <p:cNvPr id="516098" name="Rectangle 2"/>
          <p:cNvSpPr>
            <a:spLocks noGrp="1" noChangeArrowheads="1"/>
          </p:cNvSpPr>
          <p:nvPr>
            <p:ph type="title"/>
          </p:nvPr>
        </p:nvSpPr>
        <p:spPr/>
        <p:txBody>
          <a:bodyPr/>
          <a:lstStyle/>
          <a:p>
            <a:pPr eaLnBrk="1" hangingPunct="1">
              <a:defRPr/>
            </a:pPr>
            <a:r>
              <a:rPr lang="zh-CN" altLang="en-US"/>
              <a:t>主要内容</a:t>
            </a:r>
          </a:p>
        </p:txBody>
      </p:sp>
      <p:sp>
        <p:nvSpPr>
          <p:cNvPr id="516101" name="Rectangle 5"/>
          <p:cNvSpPr>
            <a:spLocks noGrp="1" noChangeArrowheads="1"/>
          </p:cNvSpPr>
          <p:nvPr>
            <p:ph type="body" idx="1"/>
          </p:nvPr>
        </p:nvSpPr>
        <p:spPr/>
        <p:txBody>
          <a:bodyPr/>
          <a:lstStyle/>
          <a:p>
            <a:pPr eaLnBrk="1" hangingPunct="1">
              <a:defRPr/>
            </a:pPr>
            <a:r>
              <a:rPr lang="zh-CN" altLang="en-US" dirty="0"/>
              <a:t>进程与线程基本概念</a:t>
            </a:r>
          </a:p>
          <a:p>
            <a:pPr eaLnBrk="1" hangingPunct="1">
              <a:defRPr/>
            </a:pPr>
            <a:r>
              <a:rPr lang="en-US" altLang="zh-CN" dirty="0" smtClean="0"/>
              <a:t>Linux</a:t>
            </a:r>
            <a:r>
              <a:rPr lang="zh-CN" altLang="en-US" dirty="0" smtClean="0"/>
              <a:t>进程的描述与管理</a:t>
            </a:r>
            <a:endParaRPr lang="zh-CN" altLang="en-US" dirty="0"/>
          </a:p>
          <a:p>
            <a:pPr eaLnBrk="1" hangingPunct="1">
              <a:defRPr/>
            </a:pPr>
            <a:r>
              <a:rPr lang="en-US" altLang="zh-CN" dirty="0" smtClean="0"/>
              <a:t>Linux</a:t>
            </a:r>
            <a:r>
              <a:rPr lang="zh-CN" altLang="en-US" dirty="0" smtClean="0"/>
              <a:t>内核通用链表</a:t>
            </a:r>
            <a:endParaRPr lang="en-US" altLang="zh-CN" dirty="0" smtClean="0"/>
          </a:p>
          <a:p>
            <a:pPr eaLnBrk="1" hangingPunct="1">
              <a:defRPr/>
            </a:pPr>
            <a:r>
              <a:rPr lang="en-US" altLang="zh-CN" dirty="0"/>
              <a:t>Linux</a:t>
            </a:r>
            <a:r>
              <a:rPr lang="zh-CN" altLang="en-US" dirty="0"/>
              <a:t>线程编程</a:t>
            </a:r>
            <a:r>
              <a:rPr lang="zh-CN" altLang="en-US" dirty="0" smtClean="0"/>
              <a:t>技术</a:t>
            </a:r>
          </a:p>
          <a:p>
            <a:pPr eaLnBrk="1" hangingPunct="1">
              <a:buClr>
                <a:srgbClr val="FF0000"/>
              </a:buClr>
              <a:defRPr/>
            </a:pPr>
            <a:r>
              <a:rPr lang="en-US" altLang="zh-CN" dirty="0" smtClean="0">
                <a:solidFill>
                  <a:srgbClr val="FF0000"/>
                </a:solidFill>
              </a:rPr>
              <a:t>Linux</a:t>
            </a:r>
            <a:r>
              <a:rPr lang="zh-CN" altLang="en-US" dirty="0" smtClean="0">
                <a:solidFill>
                  <a:srgbClr val="FF0000"/>
                </a:solidFill>
              </a:rPr>
              <a:t>进程的实现机制</a:t>
            </a:r>
            <a:endParaRPr lang="en-US" altLang="zh-CN" dirty="0" smtClean="0">
              <a:solidFill>
                <a:srgbClr val="FF0000"/>
              </a:solidFill>
            </a:endParaRPr>
          </a:p>
          <a:p>
            <a:pPr eaLnBrk="1" hangingPunct="1">
              <a:defRPr/>
            </a:pPr>
            <a:r>
              <a:rPr lang="en-US" altLang="zh-CN" dirty="0" smtClean="0"/>
              <a:t>Linux</a:t>
            </a:r>
            <a:r>
              <a:rPr lang="zh-CN" altLang="en-US" dirty="0" smtClean="0"/>
              <a:t>线程的实现机制</a:t>
            </a:r>
            <a:endParaRPr lang="en-US" altLang="zh-CN" dirty="0" smtClean="0"/>
          </a:p>
          <a:p>
            <a:pPr eaLnBrk="1" hangingPunct="1">
              <a:defRPr/>
            </a:pPr>
            <a:endParaRPr lang="zh-CN" altLang="en-US" dirty="0"/>
          </a:p>
        </p:txBody>
      </p:sp>
    </p:spTree>
  </p:cSld>
  <p:clrMapOvr>
    <a:masterClrMapping/>
  </p:clrMapOvr>
  <p:transition spd="med">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系统启动过程</a:t>
            </a:r>
            <a:endParaRPr lang="zh-CN" altLang="en-US" dirty="0"/>
          </a:p>
        </p:txBody>
      </p:sp>
      <p:sp>
        <p:nvSpPr>
          <p:cNvPr id="3" name="内容占位符 2"/>
          <p:cNvSpPr>
            <a:spLocks noGrp="1"/>
          </p:cNvSpPr>
          <p:nvPr>
            <p:ph idx="1"/>
          </p:nvPr>
        </p:nvSpPr>
        <p:spPr>
          <a:xfrm>
            <a:off x="573088" y="1306513"/>
            <a:ext cx="6999308" cy="5449887"/>
          </a:xfrm>
        </p:spPr>
        <p:txBody>
          <a:bodyPr/>
          <a:lstStyle/>
          <a:p>
            <a:pPr>
              <a:spcBef>
                <a:spcPts val="300"/>
              </a:spcBef>
            </a:pPr>
            <a:r>
              <a:rPr lang="zh-CN" altLang="en-US" dirty="0" smtClean="0"/>
              <a:t>打开</a:t>
            </a:r>
            <a:r>
              <a:rPr lang="en-US" altLang="zh-CN" dirty="0" smtClean="0"/>
              <a:t>PC</a:t>
            </a:r>
            <a:r>
              <a:rPr lang="zh-CN" altLang="en-US" dirty="0" smtClean="0"/>
              <a:t>电源</a:t>
            </a:r>
          </a:p>
          <a:p>
            <a:pPr>
              <a:spcBef>
                <a:spcPts val="300"/>
              </a:spcBef>
            </a:pPr>
            <a:r>
              <a:rPr lang="en-US" altLang="zh-CN" dirty="0" smtClean="0"/>
              <a:t>BIOS</a:t>
            </a:r>
            <a:r>
              <a:rPr lang="zh-CN" altLang="en-US" dirty="0" smtClean="0"/>
              <a:t>开机自检</a:t>
            </a:r>
          </a:p>
          <a:p>
            <a:pPr lvl="1">
              <a:spcBef>
                <a:spcPts val="300"/>
              </a:spcBef>
            </a:pPr>
            <a:r>
              <a:rPr lang="zh-CN" altLang="en-US" dirty="0" smtClean="0"/>
              <a:t>按</a:t>
            </a:r>
            <a:r>
              <a:rPr lang="en-US" altLang="zh-CN" dirty="0" smtClean="0"/>
              <a:t>BIOS</a:t>
            </a:r>
            <a:r>
              <a:rPr lang="zh-CN" altLang="en-US" dirty="0" smtClean="0"/>
              <a:t>中设置的启动设备</a:t>
            </a:r>
            <a:r>
              <a:rPr lang="en-US" altLang="zh-CN" dirty="0" smtClean="0"/>
              <a:t>(</a:t>
            </a:r>
            <a:r>
              <a:rPr lang="zh-CN" altLang="en-US" dirty="0" smtClean="0"/>
              <a:t>通常是硬盘</a:t>
            </a:r>
            <a:r>
              <a:rPr lang="en-US" altLang="zh-CN" dirty="0" smtClean="0"/>
              <a:t>)</a:t>
            </a:r>
            <a:r>
              <a:rPr lang="zh-CN" altLang="en-US" dirty="0" smtClean="0"/>
              <a:t>启动</a:t>
            </a:r>
            <a:endParaRPr lang="en-US" altLang="zh-CN" dirty="0" smtClean="0"/>
          </a:p>
          <a:p>
            <a:pPr lvl="1">
              <a:spcBef>
                <a:spcPts val="300"/>
              </a:spcBef>
            </a:pPr>
            <a:r>
              <a:rPr lang="zh-CN" altLang="en-US" dirty="0" smtClean="0"/>
              <a:t>启动设备上安装的引导程序</a:t>
            </a:r>
            <a:r>
              <a:rPr lang="en-US" altLang="zh-CN" dirty="0" err="1" smtClean="0"/>
              <a:t>lilo</a:t>
            </a:r>
            <a:r>
              <a:rPr lang="zh-CN" altLang="en-US" dirty="0" smtClean="0"/>
              <a:t>或</a:t>
            </a:r>
            <a:r>
              <a:rPr lang="en-US" altLang="zh-CN" dirty="0" smtClean="0"/>
              <a:t>grub</a:t>
            </a:r>
            <a:r>
              <a:rPr lang="zh-CN" altLang="en-US" dirty="0" smtClean="0"/>
              <a:t>开始引导</a:t>
            </a:r>
            <a:r>
              <a:rPr lang="en-US" altLang="zh-CN" dirty="0" smtClean="0"/>
              <a:t>Linux</a:t>
            </a:r>
          </a:p>
          <a:p>
            <a:pPr>
              <a:spcBef>
                <a:spcPts val="300"/>
              </a:spcBef>
            </a:pPr>
            <a:r>
              <a:rPr lang="zh-CN" altLang="en-US" dirty="0" smtClean="0"/>
              <a:t>内核引导</a:t>
            </a:r>
            <a:endParaRPr lang="en-US" altLang="zh-CN" dirty="0" smtClean="0"/>
          </a:p>
          <a:p>
            <a:pPr lvl="1">
              <a:spcBef>
                <a:spcPts val="300"/>
              </a:spcBef>
            </a:pPr>
            <a:r>
              <a:rPr lang="zh-CN" altLang="en-US" dirty="0" smtClean="0"/>
              <a:t>如果有多个</a:t>
            </a:r>
            <a:r>
              <a:rPr lang="en-US" altLang="zh-CN" dirty="0" smtClean="0"/>
              <a:t>CPU</a:t>
            </a:r>
            <a:r>
              <a:rPr lang="zh-CN" altLang="en-US" dirty="0" smtClean="0"/>
              <a:t>，则先启用一个</a:t>
            </a:r>
            <a:r>
              <a:rPr lang="en-US" altLang="zh-CN" dirty="0" smtClean="0"/>
              <a:t>CPU</a:t>
            </a:r>
            <a:r>
              <a:rPr lang="zh-CN" altLang="en-US" dirty="0" smtClean="0"/>
              <a:t>来启动内核</a:t>
            </a:r>
          </a:p>
          <a:p>
            <a:pPr>
              <a:spcBef>
                <a:spcPts val="300"/>
              </a:spcBef>
            </a:pPr>
            <a:r>
              <a:rPr lang="zh-CN" altLang="en-US" dirty="0" smtClean="0"/>
              <a:t>执行</a:t>
            </a:r>
            <a:r>
              <a:rPr lang="en-US" altLang="zh-CN" dirty="0" smtClean="0"/>
              <a:t>init</a:t>
            </a:r>
            <a:r>
              <a:rPr lang="zh-CN" altLang="en-US" dirty="0" smtClean="0"/>
              <a:t>程序</a:t>
            </a:r>
          </a:p>
          <a:p>
            <a:pPr>
              <a:spcBef>
                <a:spcPts val="300"/>
              </a:spcBef>
            </a:pPr>
            <a:r>
              <a:rPr lang="zh-CN" altLang="en-US" dirty="0" smtClean="0"/>
              <a:t>启动</a:t>
            </a:r>
            <a:r>
              <a:rPr lang="en-US" altLang="zh-CN" dirty="0" err="1" smtClean="0"/>
              <a:t>getty</a:t>
            </a:r>
            <a:r>
              <a:rPr lang="zh-CN" altLang="en-US" dirty="0" smtClean="0"/>
              <a:t>，打开终端供用户登录系统</a:t>
            </a:r>
          </a:p>
          <a:p>
            <a:pPr>
              <a:spcBef>
                <a:spcPts val="300"/>
              </a:spcBef>
            </a:pPr>
            <a:r>
              <a:rPr lang="zh-CN" altLang="en-US" dirty="0" smtClean="0"/>
              <a:t>用户登录成功后，进入</a:t>
            </a:r>
            <a:r>
              <a:rPr lang="en-US" altLang="zh-CN" dirty="0" smtClean="0"/>
              <a:t>Shell</a:t>
            </a:r>
            <a:r>
              <a:rPr lang="zh-CN" altLang="en-US" dirty="0" smtClean="0"/>
              <a:t>环境</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81</a:t>
            </a:fld>
            <a:endParaRPr lang="en-US" altLang="zh-CN"/>
          </a:p>
        </p:txBody>
      </p:sp>
      <p:pic>
        <p:nvPicPr>
          <p:cNvPr id="5" name="Picture 3" descr="启动过程"/>
          <p:cNvPicPr>
            <a:picLocks noChangeAspect="1" noChangeArrowheads="1"/>
          </p:cNvPicPr>
          <p:nvPr/>
        </p:nvPicPr>
        <p:blipFill>
          <a:blip r:embed="rId2" cstate="print"/>
          <a:srcRect/>
          <a:stretch>
            <a:fillRect/>
          </a:stretch>
        </p:blipFill>
        <p:spPr>
          <a:xfrm>
            <a:off x="7715272" y="1571612"/>
            <a:ext cx="857256" cy="5016010"/>
          </a:xfrm>
          <a:prstGeom prst="rect">
            <a:avLst/>
          </a:prstGeom>
          <a:noFill/>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灯片编号占位符 3"/>
          <p:cNvSpPr>
            <a:spLocks noGrp="1"/>
          </p:cNvSpPr>
          <p:nvPr>
            <p:ph type="sldNum" sz="quarter" idx="10"/>
          </p:nvPr>
        </p:nvSpPr>
        <p:spPr/>
        <p:txBody>
          <a:bodyPr/>
          <a:lstStyle/>
          <a:p>
            <a:pPr>
              <a:defRPr/>
            </a:pPr>
            <a:fld id="{F53985BA-8134-4F2C-9748-267C91C76F36}" type="slidenum">
              <a:rPr lang="en-US" altLang="zh-CN"/>
              <a:pPr>
                <a:defRPr/>
              </a:pPr>
              <a:t>82</a:t>
            </a:fld>
            <a:endParaRPr lang="en-US" altLang="zh-CN"/>
          </a:p>
        </p:txBody>
      </p:sp>
      <p:sp>
        <p:nvSpPr>
          <p:cNvPr id="555010" name="Rectangle 2"/>
          <p:cNvSpPr>
            <a:spLocks noGrp="1" noChangeArrowheads="1"/>
          </p:cNvSpPr>
          <p:nvPr>
            <p:ph type="title"/>
          </p:nvPr>
        </p:nvSpPr>
        <p:spPr/>
        <p:txBody>
          <a:bodyPr/>
          <a:lstStyle/>
          <a:p>
            <a:pPr eaLnBrk="1" hangingPunct="1">
              <a:defRPr/>
            </a:pPr>
            <a:r>
              <a:rPr lang="en-US" altLang="zh-CN" dirty="0"/>
              <a:t>Linux</a:t>
            </a:r>
            <a:r>
              <a:rPr lang="zh-CN" altLang="en-US" dirty="0"/>
              <a:t>进程系统启动过程</a:t>
            </a:r>
          </a:p>
        </p:txBody>
      </p:sp>
      <p:sp>
        <p:nvSpPr>
          <p:cNvPr id="555011" name="Rectangle 3"/>
          <p:cNvSpPr>
            <a:spLocks noGrp="1" noChangeArrowheads="1"/>
          </p:cNvSpPr>
          <p:nvPr>
            <p:ph type="body" idx="1"/>
          </p:nvPr>
        </p:nvSpPr>
        <p:spPr>
          <a:xfrm>
            <a:off x="547688" y="1268413"/>
            <a:ext cx="8532812" cy="5449887"/>
          </a:xfrm>
        </p:spPr>
        <p:txBody>
          <a:bodyPr/>
          <a:lstStyle/>
          <a:p>
            <a:pPr eaLnBrk="1" hangingPunct="1">
              <a:defRPr/>
            </a:pPr>
            <a:endParaRPr lang="zh-CN" altLang="zh-CN"/>
          </a:p>
        </p:txBody>
      </p:sp>
      <p:sp>
        <p:nvSpPr>
          <p:cNvPr id="555015" name="Oval 7"/>
          <p:cNvSpPr>
            <a:spLocks noChangeArrowheads="1"/>
          </p:cNvSpPr>
          <p:nvPr/>
        </p:nvSpPr>
        <p:spPr bwMode="auto">
          <a:xfrm>
            <a:off x="4171950" y="2082800"/>
            <a:ext cx="1254125" cy="490538"/>
          </a:xfrm>
          <a:prstGeom prst="ellipse">
            <a:avLst/>
          </a:prstGeom>
          <a:solidFill>
            <a:srgbClr val="FF0D0D"/>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en-US" altLang="zh-CN" sz="1800" b="1">
                <a:solidFill>
                  <a:srgbClr val="FFFF00"/>
                </a:solidFill>
              </a:rPr>
              <a:t>0</a:t>
            </a:r>
            <a:r>
              <a:rPr lang="zh-CN" altLang="en-US" sz="1800" b="1">
                <a:solidFill>
                  <a:srgbClr val="FFFF00"/>
                </a:solidFill>
              </a:rPr>
              <a:t>号进程</a:t>
            </a:r>
            <a:endParaRPr lang="zh-CN" altLang="en-US" sz="1800">
              <a:solidFill>
                <a:srgbClr val="FFFF00"/>
              </a:solidFill>
              <a:effectLst>
                <a:outerShdw blurRad="38100" dist="38100" dir="2700000" algn="tl">
                  <a:srgbClr val="000000"/>
                </a:outerShdw>
              </a:effectLst>
            </a:endParaRPr>
          </a:p>
        </p:txBody>
      </p:sp>
      <p:sp>
        <p:nvSpPr>
          <p:cNvPr id="555018" name="Oval 10"/>
          <p:cNvSpPr>
            <a:spLocks noChangeArrowheads="1"/>
          </p:cNvSpPr>
          <p:nvPr/>
        </p:nvSpPr>
        <p:spPr bwMode="auto">
          <a:xfrm>
            <a:off x="4113213" y="2817813"/>
            <a:ext cx="1254125" cy="490537"/>
          </a:xfrm>
          <a:prstGeom prst="ellipse">
            <a:avLst/>
          </a:prstGeom>
          <a:solidFill>
            <a:srgbClr val="9900CC"/>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en-US" altLang="zh-CN" sz="1800" b="1">
                <a:solidFill>
                  <a:srgbClr val="FFFF00"/>
                </a:solidFill>
              </a:rPr>
              <a:t>1</a:t>
            </a:r>
            <a:r>
              <a:rPr lang="zh-CN" altLang="en-US" sz="1800" b="1">
                <a:solidFill>
                  <a:srgbClr val="FFFF00"/>
                </a:solidFill>
              </a:rPr>
              <a:t>号进程</a:t>
            </a:r>
            <a:endParaRPr lang="zh-CN" altLang="en-US" sz="1800">
              <a:solidFill>
                <a:srgbClr val="FFFF00"/>
              </a:solidFill>
              <a:effectLst>
                <a:outerShdw blurRad="38100" dist="38100" dir="2700000" algn="tl">
                  <a:srgbClr val="000000"/>
                </a:outerShdw>
              </a:effectLst>
            </a:endParaRPr>
          </a:p>
        </p:txBody>
      </p:sp>
      <p:sp>
        <p:nvSpPr>
          <p:cNvPr id="555021" name="Oval 13"/>
          <p:cNvSpPr>
            <a:spLocks noChangeArrowheads="1"/>
          </p:cNvSpPr>
          <p:nvPr/>
        </p:nvSpPr>
        <p:spPr bwMode="auto">
          <a:xfrm>
            <a:off x="4127500" y="4281488"/>
            <a:ext cx="1252538" cy="490537"/>
          </a:xfrm>
          <a:prstGeom prst="ellipse">
            <a:avLst/>
          </a:prstGeom>
          <a:solidFill>
            <a:srgbClr val="FF0D0D"/>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en-US" altLang="zh-CN" sz="1800" b="1">
                <a:solidFill>
                  <a:srgbClr val="FFFF00"/>
                </a:solidFill>
              </a:rPr>
              <a:t>1</a:t>
            </a:r>
            <a:r>
              <a:rPr lang="zh-CN" altLang="en-US" sz="1800" b="1">
                <a:solidFill>
                  <a:srgbClr val="FFFF00"/>
                </a:solidFill>
              </a:rPr>
              <a:t>号进程</a:t>
            </a:r>
            <a:endParaRPr lang="zh-CN" altLang="en-US" sz="1800">
              <a:solidFill>
                <a:srgbClr val="FFFF00"/>
              </a:solidFill>
              <a:effectLst>
                <a:outerShdw blurRad="38100" dist="38100" dir="2700000" algn="tl">
                  <a:srgbClr val="000000"/>
                </a:outerShdw>
              </a:effectLst>
            </a:endParaRPr>
          </a:p>
        </p:txBody>
      </p:sp>
      <p:sp>
        <p:nvSpPr>
          <p:cNvPr id="555023" name="Text Box 15"/>
          <p:cNvSpPr txBox="1">
            <a:spLocks noChangeArrowheads="1"/>
          </p:cNvSpPr>
          <p:nvPr/>
        </p:nvSpPr>
        <p:spPr bwMode="auto">
          <a:xfrm>
            <a:off x="7620000" y="3644900"/>
            <a:ext cx="895350" cy="398463"/>
          </a:xfrm>
          <a:prstGeom prst="rect">
            <a:avLst/>
          </a:prstGeom>
          <a:solidFill>
            <a:srgbClr val="FFFFFF"/>
          </a:solidFill>
          <a:ln w="9525">
            <a:noFill/>
            <a:miter lim="800000"/>
            <a:headEnd/>
            <a:tailEnd/>
          </a:ln>
        </p:spPr>
        <p:txBody>
          <a:bodyPr lIns="0" tIns="0" rIns="0" bIns="0" anchor="ctr" anchorCtr="1"/>
          <a:lstStyle/>
          <a:p>
            <a:pPr algn="ctr">
              <a:spcBef>
                <a:spcPct val="20000"/>
              </a:spcBef>
              <a:buClr>
                <a:srgbClr val="FF9900"/>
              </a:buClr>
              <a:buFont typeface="Wingdings" pitchFamily="2" charset="2"/>
              <a:buNone/>
              <a:defRPr/>
            </a:pPr>
            <a:r>
              <a:rPr lang="zh-CN" altLang="en-US" sz="1800" b="1">
                <a:solidFill>
                  <a:srgbClr val="0000FF"/>
                </a:solidFill>
              </a:rPr>
              <a:t>内核态</a:t>
            </a:r>
            <a:endParaRPr lang="zh-CN" altLang="en-US" sz="1800" b="1">
              <a:solidFill>
                <a:srgbClr val="0000FF"/>
              </a:solidFill>
              <a:effectLst>
                <a:outerShdw blurRad="38100" dist="38100" dir="2700000" algn="tl">
                  <a:srgbClr val="C0C0C0"/>
                </a:outerShdw>
              </a:effectLst>
            </a:endParaRPr>
          </a:p>
        </p:txBody>
      </p:sp>
      <p:sp>
        <p:nvSpPr>
          <p:cNvPr id="555024" name="Text Box 16"/>
          <p:cNvSpPr txBox="1">
            <a:spLocks noChangeArrowheads="1"/>
          </p:cNvSpPr>
          <p:nvPr/>
        </p:nvSpPr>
        <p:spPr bwMode="auto">
          <a:xfrm>
            <a:off x="7620000" y="4076700"/>
            <a:ext cx="895350" cy="334963"/>
          </a:xfrm>
          <a:prstGeom prst="rect">
            <a:avLst/>
          </a:prstGeom>
          <a:solidFill>
            <a:srgbClr val="FFFFFF"/>
          </a:solidFill>
          <a:ln w="9525">
            <a:noFill/>
            <a:miter lim="800000"/>
            <a:headEnd/>
            <a:tailEnd/>
          </a:ln>
        </p:spPr>
        <p:txBody>
          <a:bodyPr lIns="0" tIns="0" rIns="0" bIns="0" anchor="ctr" anchorCtr="1"/>
          <a:lstStyle/>
          <a:p>
            <a:pPr algn="ctr">
              <a:spcBef>
                <a:spcPct val="20000"/>
              </a:spcBef>
              <a:buClr>
                <a:srgbClr val="FF9900"/>
              </a:buClr>
              <a:buFont typeface="Wingdings" pitchFamily="2" charset="2"/>
              <a:buNone/>
              <a:defRPr/>
            </a:pPr>
            <a:r>
              <a:rPr lang="zh-CN" altLang="en-US" sz="1800" b="1">
                <a:solidFill>
                  <a:srgbClr val="0000FF"/>
                </a:solidFill>
              </a:rPr>
              <a:t>用户态</a:t>
            </a:r>
            <a:endParaRPr lang="zh-CN" altLang="en-US" sz="1800" b="1">
              <a:solidFill>
                <a:srgbClr val="0000FF"/>
              </a:solidFill>
              <a:effectLst>
                <a:outerShdw blurRad="38100" dist="38100" dir="2700000" algn="tl">
                  <a:srgbClr val="C0C0C0"/>
                </a:outerShdw>
              </a:effectLst>
            </a:endParaRPr>
          </a:p>
        </p:txBody>
      </p:sp>
      <p:sp>
        <p:nvSpPr>
          <p:cNvPr id="555025" name="Line 17"/>
          <p:cNvSpPr>
            <a:spLocks noChangeShapeType="1"/>
          </p:cNvSpPr>
          <p:nvPr/>
        </p:nvSpPr>
        <p:spPr bwMode="auto">
          <a:xfrm>
            <a:off x="1098550" y="4025900"/>
            <a:ext cx="7237413" cy="17463"/>
          </a:xfrm>
          <a:prstGeom prst="line">
            <a:avLst/>
          </a:prstGeom>
          <a:noFill/>
          <a:ln w="38100">
            <a:solidFill>
              <a:srgbClr val="0000FF"/>
            </a:solidFill>
            <a:prstDash val="sysDot"/>
            <a:round/>
            <a:headEnd/>
            <a:tailEn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45067" name="Oval 19"/>
          <p:cNvSpPr>
            <a:spLocks noChangeArrowheads="1"/>
          </p:cNvSpPr>
          <p:nvPr/>
        </p:nvSpPr>
        <p:spPr bwMode="auto">
          <a:xfrm>
            <a:off x="1797050" y="4772025"/>
            <a:ext cx="1254125" cy="488950"/>
          </a:xfrm>
          <a:prstGeom prst="ellipse">
            <a:avLst/>
          </a:prstGeom>
          <a:solidFill>
            <a:srgbClr val="FFFF99"/>
          </a:solidFill>
          <a:ln w="9525">
            <a:solidFill>
              <a:srgbClr val="FF9900"/>
            </a:solidFill>
            <a:round/>
            <a:headEnd/>
            <a:tailEnd/>
          </a:ln>
        </p:spPr>
        <p:txBody>
          <a:bodyPr lIns="0" tIns="0" rIns="0" bIns="0" anchor="ctr" anchorCtr="1"/>
          <a:lstStyle/>
          <a:p>
            <a:pPr>
              <a:spcBef>
                <a:spcPct val="20000"/>
              </a:spcBef>
              <a:buClr>
                <a:srgbClr val="FF9900"/>
              </a:buClr>
              <a:buFont typeface="Wingdings" pitchFamily="2" charset="2"/>
              <a:buNone/>
            </a:pPr>
            <a:r>
              <a:rPr lang="en-US" altLang="zh-CN" sz="1800" b="1">
                <a:solidFill>
                  <a:srgbClr val="0000FF"/>
                </a:solidFill>
              </a:rPr>
              <a:t>shell1</a:t>
            </a:r>
          </a:p>
        </p:txBody>
      </p:sp>
      <p:sp>
        <p:nvSpPr>
          <p:cNvPr id="555030" name="Oval 22"/>
          <p:cNvSpPr>
            <a:spLocks noChangeArrowheads="1"/>
          </p:cNvSpPr>
          <p:nvPr/>
        </p:nvSpPr>
        <p:spPr bwMode="auto">
          <a:xfrm>
            <a:off x="3589338" y="4894263"/>
            <a:ext cx="1254125" cy="490537"/>
          </a:xfrm>
          <a:prstGeom prst="ellipse">
            <a:avLst/>
          </a:prstGeom>
          <a:solidFill>
            <a:srgbClr val="FFFF99"/>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en-US" altLang="zh-CN" sz="1800" b="1">
                <a:solidFill>
                  <a:srgbClr val="0000FF"/>
                </a:solidFill>
              </a:rPr>
              <a:t>getty2</a:t>
            </a:r>
            <a:endParaRPr lang="en-US" altLang="zh-CN" sz="1800">
              <a:effectLst>
                <a:outerShdw blurRad="38100" dist="38100" dir="2700000" algn="tl">
                  <a:srgbClr val="000000"/>
                </a:outerShdw>
              </a:effectLst>
            </a:endParaRPr>
          </a:p>
        </p:txBody>
      </p:sp>
      <p:sp>
        <p:nvSpPr>
          <p:cNvPr id="45069" name="Oval 25"/>
          <p:cNvSpPr>
            <a:spLocks noChangeArrowheads="1"/>
          </p:cNvSpPr>
          <p:nvPr/>
        </p:nvSpPr>
        <p:spPr bwMode="auto">
          <a:xfrm>
            <a:off x="5738813" y="4894263"/>
            <a:ext cx="1254125" cy="490537"/>
          </a:xfrm>
          <a:prstGeom prst="ellipse">
            <a:avLst/>
          </a:prstGeom>
          <a:solidFill>
            <a:srgbClr val="FFFF99"/>
          </a:solidFill>
          <a:ln w="9525">
            <a:solidFill>
              <a:srgbClr val="FF9900"/>
            </a:solidFill>
            <a:round/>
            <a:headEnd/>
            <a:tailEnd/>
          </a:ln>
        </p:spPr>
        <p:txBody>
          <a:bodyPr lIns="0" tIns="0" rIns="0" bIns="0" anchor="ctr" anchorCtr="1"/>
          <a:lstStyle/>
          <a:p>
            <a:pPr>
              <a:spcBef>
                <a:spcPct val="20000"/>
              </a:spcBef>
              <a:buClr>
                <a:srgbClr val="FF9900"/>
              </a:buClr>
              <a:buFont typeface="Wingdings" pitchFamily="2" charset="2"/>
              <a:buNone/>
            </a:pPr>
            <a:r>
              <a:rPr lang="en-US" altLang="zh-CN" sz="1800" b="1">
                <a:solidFill>
                  <a:srgbClr val="0000FF"/>
                </a:solidFill>
              </a:rPr>
              <a:t>gettyn</a:t>
            </a:r>
          </a:p>
        </p:txBody>
      </p:sp>
      <p:sp>
        <p:nvSpPr>
          <p:cNvPr id="555036" name="Oval 28"/>
          <p:cNvSpPr>
            <a:spLocks noChangeArrowheads="1"/>
          </p:cNvSpPr>
          <p:nvPr/>
        </p:nvSpPr>
        <p:spPr bwMode="auto">
          <a:xfrm>
            <a:off x="900113" y="5507038"/>
            <a:ext cx="1614487" cy="490537"/>
          </a:xfrm>
          <a:prstGeom prst="ellipse">
            <a:avLst/>
          </a:prstGeom>
          <a:solidFill>
            <a:srgbClr val="FFFF99"/>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zh-CN" altLang="en-US" sz="1800" b="1">
                <a:solidFill>
                  <a:srgbClr val="0000FF"/>
                </a:solidFill>
              </a:rPr>
              <a:t>用户进程</a:t>
            </a:r>
            <a:r>
              <a:rPr lang="en-US" altLang="zh-CN" sz="1800" b="1">
                <a:solidFill>
                  <a:srgbClr val="0000FF"/>
                </a:solidFill>
              </a:rPr>
              <a:t>1</a:t>
            </a:r>
            <a:endParaRPr lang="en-US" altLang="zh-CN" sz="1800">
              <a:effectLst>
                <a:outerShdw blurRad="38100" dist="38100" dir="2700000" algn="tl">
                  <a:srgbClr val="000000"/>
                </a:outerShdw>
              </a:effectLst>
            </a:endParaRPr>
          </a:p>
        </p:txBody>
      </p:sp>
      <p:sp>
        <p:nvSpPr>
          <p:cNvPr id="555039" name="Oval 31"/>
          <p:cNvSpPr>
            <a:spLocks noChangeArrowheads="1"/>
          </p:cNvSpPr>
          <p:nvPr/>
        </p:nvSpPr>
        <p:spPr bwMode="auto">
          <a:xfrm>
            <a:off x="1081088" y="6242050"/>
            <a:ext cx="1254125" cy="490538"/>
          </a:xfrm>
          <a:prstGeom prst="ellipse">
            <a:avLst/>
          </a:prstGeom>
          <a:solidFill>
            <a:srgbClr val="FFFF99"/>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zh-CN" altLang="en-US" sz="1800" b="1">
                <a:solidFill>
                  <a:srgbClr val="0000FF"/>
                </a:solidFill>
              </a:rPr>
              <a:t>子进程</a:t>
            </a:r>
            <a:r>
              <a:rPr lang="en-US" altLang="zh-CN" sz="1800" b="1">
                <a:solidFill>
                  <a:srgbClr val="0000FF"/>
                </a:solidFill>
              </a:rPr>
              <a:t>1</a:t>
            </a:r>
            <a:endParaRPr lang="en-US" altLang="zh-CN" sz="1800">
              <a:effectLst>
                <a:outerShdw blurRad="38100" dist="38100" dir="2700000" algn="tl">
                  <a:srgbClr val="000000"/>
                </a:outerShdw>
              </a:effectLst>
            </a:endParaRPr>
          </a:p>
        </p:txBody>
      </p:sp>
      <p:sp>
        <p:nvSpPr>
          <p:cNvPr id="555042" name="Oval 34"/>
          <p:cNvSpPr>
            <a:spLocks noChangeArrowheads="1"/>
          </p:cNvSpPr>
          <p:nvPr/>
        </p:nvSpPr>
        <p:spPr bwMode="auto">
          <a:xfrm>
            <a:off x="2630488" y="5507038"/>
            <a:ext cx="1581150" cy="490537"/>
          </a:xfrm>
          <a:prstGeom prst="ellipse">
            <a:avLst/>
          </a:prstGeom>
          <a:solidFill>
            <a:srgbClr val="FFFF99"/>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zh-CN" altLang="en-US" sz="1800" b="1">
                <a:solidFill>
                  <a:srgbClr val="0000FF"/>
                </a:solidFill>
              </a:rPr>
              <a:t>用户进程</a:t>
            </a:r>
            <a:r>
              <a:rPr lang="en-US" altLang="zh-CN" sz="1800" b="1">
                <a:solidFill>
                  <a:srgbClr val="0000FF"/>
                </a:solidFill>
              </a:rPr>
              <a:t>2</a:t>
            </a:r>
            <a:endParaRPr lang="en-US" altLang="zh-CN" sz="1800">
              <a:effectLst>
                <a:outerShdw blurRad="38100" dist="38100" dir="2700000" algn="tl">
                  <a:srgbClr val="000000"/>
                </a:outerShdw>
              </a:effectLst>
            </a:endParaRPr>
          </a:p>
        </p:txBody>
      </p:sp>
      <p:sp>
        <p:nvSpPr>
          <p:cNvPr id="555045" name="Oval 37"/>
          <p:cNvSpPr>
            <a:spLocks noChangeArrowheads="1"/>
          </p:cNvSpPr>
          <p:nvPr/>
        </p:nvSpPr>
        <p:spPr bwMode="auto">
          <a:xfrm>
            <a:off x="2630488" y="6242050"/>
            <a:ext cx="1254125" cy="490538"/>
          </a:xfrm>
          <a:prstGeom prst="ellipse">
            <a:avLst/>
          </a:prstGeom>
          <a:solidFill>
            <a:srgbClr val="FFFF99"/>
          </a:solidFill>
          <a:ln w="9525">
            <a:solidFill>
              <a:srgbClr val="FF9900"/>
            </a:solidFill>
            <a:round/>
            <a:headEnd/>
            <a:tailEnd/>
          </a:ln>
        </p:spPr>
        <p:txBody>
          <a:bodyPr lIns="0" tIns="0" rIns="0" bIns="0" anchor="ctr" anchorCtr="1"/>
          <a:lstStyle/>
          <a:p>
            <a:pPr algn="ctr">
              <a:spcBef>
                <a:spcPct val="20000"/>
              </a:spcBef>
              <a:buClr>
                <a:srgbClr val="FF9900"/>
              </a:buClr>
              <a:buFont typeface="Wingdings" pitchFamily="2" charset="2"/>
              <a:buNone/>
              <a:defRPr/>
            </a:pPr>
            <a:r>
              <a:rPr lang="zh-CN" altLang="en-US" sz="1800" b="1">
                <a:solidFill>
                  <a:srgbClr val="0000FF"/>
                </a:solidFill>
              </a:rPr>
              <a:t>子进程</a:t>
            </a:r>
            <a:r>
              <a:rPr lang="en-US" altLang="zh-CN" sz="1800" b="1">
                <a:solidFill>
                  <a:srgbClr val="0000FF"/>
                </a:solidFill>
                <a:effectLst>
                  <a:outerShdw blurRad="38100" dist="38100" dir="2700000" algn="tl">
                    <a:srgbClr val="000000"/>
                  </a:outerShdw>
                </a:effectLst>
              </a:rPr>
              <a:t>2</a:t>
            </a:r>
            <a:endParaRPr lang="en-US" altLang="zh-CN" sz="1800">
              <a:effectLst>
                <a:outerShdw blurRad="38100" dist="38100" dir="2700000" algn="tl">
                  <a:srgbClr val="000000"/>
                </a:outerShdw>
              </a:effectLst>
            </a:endParaRPr>
          </a:p>
        </p:txBody>
      </p:sp>
      <p:sp>
        <p:nvSpPr>
          <p:cNvPr id="45074" name="Oval 40"/>
          <p:cNvSpPr>
            <a:spLocks noChangeArrowheads="1"/>
          </p:cNvSpPr>
          <p:nvPr/>
        </p:nvSpPr>
        <p:spPr bwMode="auto">
          <a:xfrm>
            <a:off x="1962150" y="3430588"/>
            <a:ext cx="1254125" cy="490537"/>
          </a:xfrm>
          <a:prstGeom prst="ellipse">
            <a:avLst/>
          </a:prstGeom>
          <a:solidFill>
            <a:srgbClr val="FFCC99"/>
          </a:solidFill>
          <a:ln w="9525">
            <a:solidFill>
              <a:srgbClr val="FFCC00"/>
            </a:solidFill>
            <a:round/>
            <a:headEnd/>
            <a:tailEnd/>
          </a:ln>
        </p:spPr>
        <p:txBody>
          <a:bodyPr lIns="0" tIns="0" rIns="0" bIns="0" anchor="ctr" anchorCtr="1"/>
          <a:lstStyle/>
          <a:p>
            <a:pPr>
              <a:spcBef>
                <a:spcPct val="20000"/>
              </a:spcBef>
              <a:buClr>
                <a:srgbClr val="FF9900"/>
              </a:buClr>
              <a:buFont typeface="Wingdings" pitchFamily="2" charset="2"/>
              <a:buNone/>
            </a:pPr>
            <a:r>
              <a:rPr lang="en-US" altLang="zh-CN" sz="1800" b="1">
                <a:solidFill>
                  <a:srgbClr val="0000FF"/>
                </a:solidFill>
              </a:rPr>
              <a:t>bdflush</a:t>
            </a:r>
          </a:p>
        </p:txBody>
      </p:sp>
      <p:sp>
        <p:nvSpPr>
          <p:cNvPr id="45075" name="Oval 43"/>
          <p:cNvSpPr>
            <a:spLocks noChangeArrowheads="1"/>
          </p:cNvSpPr>
          <p:nvPr/>
        </p:nvSpPr>
        <p:spPr bwMode="auto">
          <a:xfrm>
            <a:off x="3395663" y="3430588"/>
            <a:ext cx="1254125" cy="490537"/>
          </a:xfrm>
          <a:prstGeom prst="ellipse">
            <a:avLst/>
          </a:prstGeom>
          <a:solidFill>
            <a:srgbClr val="FFCC99"/>
          </a:solidFill>
          <a:ln w="9525">
            <a:solidFill>
              <a:srgbClr val="FFCC00"/>
            </a:solidFill>
            <a:round/>
            <a:headEnd/>
            <a:tailEnd/>
          </a:ln>
        </p:spPr>
        <p:txBody>
          <a:bodyPr lIns="0" tIns="0" rIns="0" bIns="0" anchor="ctr" anchorCtr="1"/>
          <a:lstStyle/>
          <a:p>
            <a:pPr>
              <a:spcBef>
                <a:spcPct val="20000"/>
              </a:spcBef>
              <a:buClr>
                <a:srgbClr val="FF9900"/>
              </a:buClr>
              <a:buFont typeface="Wingdings" pitchFamily="2" charset="2"/>
              <a:buNone/>
            </a:pPr>
            <a:r>
              <a:rPr lang="en-US" altLang="zh-CN" sz="1800" b="1">
                <a:solidFill>
                  <a:srgbClr val="0000FF"/>
                </a:solidFill>
              </a:rPr>
              <a:t>dpiod</a:t>
            </a:r>
          </a:p>
        </p:txBody>
      </p:sp>
      <p:sp>
        <p:nvSpPr>
          <p:cNvPr id="45076" name="Oval 46"/>
          <p:cNvSpPr>
            <a:spLocks noChangeArrowheads="1"/>
          </p:cNvSpPr>
          <p:nvPr/>
        </p:nvSpPr>
        <p:spPr bwMode="auto">
          <a:xfrm>
            <a:off x="5008563" y="3430588"/>
            <a:ext cx="1254125" cy="490537"/>
          </a:xfrm>
          <a:prstGeom prst="ellipse">
            <a:avLst/>
          </a:prstGeom>
          <a:solidFill>
            <a:srgbClr val="FFCC99"/>
          </a:solidFill>
          <a:ln w="9525">
            <a:solidFill>
              <a:srgbClr val="FFCC00"/>
            </a:solidFill>
            <a:round/>
            <a:headEnd/>
            <a:tailEnd/>
          </a:ln>
        </p:spPr>
        <p:txBody>
          <a:bodyPr lIns="0" tIns="0" rIns="0" bIns="0" anchor="ctr" anchorCtr="1"/>
          <a:lstStyle/>
          <a:p>
            <a:pPr>
              <a:spcBef>
                <a:spcPct val="20000"/>
              </a:spcBef>
              <a:buClr>
                <a:srgbClr val="FF9900"/>
              </a:buClr>
              <a:buFont typeface="Wingdings" pitchFamily="2" charset="2"/>
              <a:buNone/>
            </a:pPr>
            <a:r>
              <a:rPr lang="en-US" altLang="zh-CN" sz="1800" b="1">
                <a:solidFill>
                  <a:srgbClr val="0000FF"/>
                </a:solidFill>
              </a:rPr>
              <a:t>……</a:t>
            </a:r>
          </a:p>
        </p:txBody>
      </p:sp>
      <p:sp>
        <p:nvSpPr>
          <p:cNvPr id="45077" name="Oval 49"/>
          <p:cNvSpPr>
            <a:spLocks noChangeArrowheads="1"/>
          </p:cNvSpPr>
          <p:nvPr/>
        </p:nvSpPr>
        <p:spPr bwMode="auto">
          <a:xfrm>
            <a:off x="6442075" y="3430588"/>
            <a:ext cx="1254125" cy="490537"/>
          </a:xfrm>
          <a:prstGeom prst="ellipse">
            <a:avLst/>
          </a:prstGeom>
          <a:solidFill>
            <a:srgbClr val="FFCC99"/>
          </a:solidFill>
          <a:ln w="9525">
            <a:solidFill>
              <a:srgbClr val="FFCC00"/>
            </a:solidFill>
            <a:round/>
            <a:headEnd/>
            <a:tailEnd/>
          </a:ln>
        </p:spPr>
        <p:txBody>
          <a:bodyPr lIns="0" tIns="0" rIns="0" bIns="0" anchor="ctr" anchorCtr="1"/>
          <a:lstStyle/>
          <a:p>
            <a:pPr>
              <a:spcBef>
                <a:spcPct val="20000"/>
              </a:spcBef>
              <a:buClr>
                <a:srgbClr val="FF9900"/>
              </a:buClr>
              <a:buFont typeface="Wingdings" pitchFamily="2" charset="2"/>
              <a:buNone/>
            </a:pPr>
            <a:r>
              <a:rPr lang="en-US" altLang="zh-CN" sz="1800" b="1">
                <a:solidFill>
                  <a:srgbClr val="0000FF"/>
                </a:solidFill>
              </a:rPr>
              <a:t>kswapd</a:t>
            </a:r>
          </a:p>
        </p:txBody>
      </p:sp>
      <p:sp>
        <p:nvSpPr>
          <p:cNvPr id="555059" name="Line 51"/>
          <p:cNvSpPr>
            <a:spLocks noChangeShapeType="1"/>
          </p:cNvSpPr>
          <p:nvPr/>
        </p:nvSpPr>
        <p:spPr bwMode="auto">
          <a:xfrm flipH="1">
            <a:off x="2859088" y="3063875"/>
            <a:ext cx="1254125" cy="366713"/>
          </a:xfrm>
          <a:prstGeom prst="line">
            <a:avLst/>
          </a:prstGeom>
          <a:noFill/>
          <a:ln w="19050">
            <a:solidFill>
              <a:srgbClr val="333399"/>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0" name="Line 52"/>
          <p:cNvSpPr>
            <a:spLocks noChangeShapeType="1"/>
          </p:cNvSpPr>
          <p:nvPr/>
        </p:nvSpPr>
        <p:spPr bwMode="auto">
          <a:xfrm>
            <a:off x="5367338" y="3063875"/>
            <a:ext cx="1431925" cy="366713"/>
          </a:xfrm>
          <a:prstGeom prst="line">
            <a:avLst/>
          </a:prstGeom>
          <a:noFill/>
          <a:ln w="19050">
            <a:solidFill>
              <a:srgbClr val="333399"/>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1" name="Line 53"/>
          <p:cNvSpPr>
            <a:spLocks noChangeShapeType="1"/>
          </p:cNvSpPr>
          <p:nvPr/>
        </p:nvSpPr>
        <p:spPr bwMode="auto">
          <a:xfrm flipH="1">
            <a:off x="4075113" y="3186113"/>
            <a:ext cx="179387" cy="244475"/>
          </a:xfrm>
          <a:prstGeom prst="line">
            <a:avLst/>
          </a:prstGeom>
          <a:noFill/>
          <a:ln w="19050">
            <a:solidFill>
              <a:srgbClr val="333399"/>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2" name="Line 54"/>
          <p:cNvSpPr>
            <a:spLocks noChangeShapeType="1"/>
          </p:cNvSpPr>
          <p:nvPr/>
        </p:nvSpPr>
        <p:spPr bwMode="auto">
          <a:xfrm>
            <a:off x="5238750" y="3198813"/>
            <a:ext cx="179388" cy="244475"/>
          </a:xfrm>
          <a:prstGeom prst="line">
            <a:avLst/>
          </a:prstGeom>
          <a:noFill/>
          <a:ln w="19050">
            <a:solidFill>
              <a:srgbClr val="333399"/>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3" name="Line 55"/>
          <p:cNvSpPr>
            <a:spLocks noChangeShapeType="1"/>
          </p:cNvSpPr>
          <p:nvPr/>
        </p:nvSpPr>
        <p:spPr bwMode="auto">
          <a:xfrm>
            <a:off x="4752975" y="2573338"/>
            <a:ext cx="0" cy="244475"/>
          </a:xfrm>
          <a:prstGeom prst="line">
            <a:avLst/>
          </a:prstGeom>
          <a:noFill/>
          <a:ln w="19050">
            <a:solidFill>
              <a:srgbClr val="333399"/>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4" name="Line 56"/>
          <p:cNvSpPr>
            <a:spLocks noChangeShapeType="1"/>
          </p:cNvSpPr>
          <p:nvPr/>
        </p:nvSpPr>
        <p:spPr bwMode="auto">
          <a:xfrm>
            <a:off x="4752975" y="3308350"/>
            <a:ext cx="0" cy="968375"/>
          </a:xfrm>
          <a:prstGeom prst="line">
            <a:avLst/>
          </a:prstGeom>
          <a:noFill/>
          <a:ln w="28575">
            <a:solidFill>
              <a:srgbClr val="FF0D0D"/>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5" name="Line 57"/>
          <p:cNvSpPr>
            <a:spLocks noChangeShapeType="1"/>
          </p:cNvSpPr>
          <p:nvPr/>
        </p:nvSpPr>
        <p:spPr bwMode="auto">
          <a:xfrm flipH="1">
            <a:off x="3051175" y="4525963"/>
            <a:ext cx="1076325" cy="368300"/>
          </a:xfrm>
          <a:prstGeom prst="line">
            <a:avLst/>
          </a:prstGeom>
          <a:noFill/>
          <a:ln w="19050">
            <a:solidFill>
              <a:srgbClr val="008000"/>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6" name="Line 58"/>
          <p:cNvSpPr>
            <a:spLocks noChangeShapeType="1"/>
          </p:cNvSpPr>
          <p:nvPr/>
        </p:nvSpPr>
        <p:spPr bwMode="auto">
          <a:xfrm>
            <a:off x="5380038" y="4525963"/>
            <a:ext cx="1076325" cy="368300"/>
          </a:xfrm>
          <a:prstGeom prst="line">
            <a:avLst/>
          </a:prstGeom>
          <a:noFill/>
          <a:ln w="19050">
            <a:solidFill>
              <a:srgbClr val="008000"/>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7" name="Line 59"/>
          <p:cNvSpPr>
            <a:spLocks noChangeShapeType="1"/>
          </p:cNvSpPr>
          <p:nvPr/>
        </p:nvSpPr>
        <p:spPr bwMode="auto">
          <a:xfrm flipH="1">
            <a:off x="1822450" y="5248275"/>
            <a:ext cx="358775" cy="246063"/>
          </a:xfrm>
          <a:prstGeom prst="line">
            <a:avLst/>
          </a:prstGeom>
          <a:noFill/>
          <a:ln w="19050">
            <a:solidFill>
              <a:srgbClr val="008000"/>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8" name="Line 60"/>
          <p:cNvSpPr>
            <a:spLocks noChangeShapeType="1"/>
          </p:cNvSpPr>
          <p:nvPr/>
        </p:nvSpPr>
        <p:spPr bwMode="auto">
          <a:xfrm>
            <a:off x="1797050" y="5997575"/>
            <a:ext cx="0" cy="244475"/>
          </a:xfrm>
          <a:prstGeom prst="line">
            <a:avLst/>
          </a:prstGeom>
          <a:noFill/>
          <a:ln w="19050">
            <a:solidFill>
              <a:srgbClr val="008000"/>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69" name="Line 61"/>
          <p:cNvSpPr>
            <a:spLocks noChangeShapeType="1"/>
          </p:cNvSpPr>
          <p:nvPr/>
        </p:nvSpPr>
        <p:spPr bwMode="auto">
          <a:xfrm>
            <a:off x="2843213" y="5216525"/>
            <a:ext cx="387350" cy="277813"/>
          </a:xfrm>
          <a:prstGeom prst="line">
            <a:avLst/>
          </a:prstGeom>
          <a:noFill/>
          <a:ln w="19050">
            <a:solidFill>
              <a:srgbClr val="008000"/>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70" name="Line 62"/>
          <p:cNvSpPr>
            <a:spLocks noChangeShapeType="1"/>
          </p:cNvSpPr>
          <p:nvPr/>
        </p:nvSpPr>
        <p:spPr bwMode="auto">
          <a:xfrm>
            <a:off x="3346450" y="5997575"/>
            <a:ext cx="0" cy="244475"/>
          </a:xfrm>
          <a:prstGeom prst="line">
            <a:avLst/>
          </a:prstGeom>
          <a:noFill/>
          <a:ln w="19050">
            <a:solidFill>
              <a:srgbClr val="008000"/>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45090" name="AutoShape 63"/>
          <p:cNvSpPr>
            <a:spLocks noChangeArrowheads="1"/>
          </p:cNvSpPr>
          <p:nvPr/>
        </p:nvSpPr>
        <p:spPr bwMode="auto">
          <a:xfrm>
            <a:off x="684213" y="1341438"/>
            <a:ext cx="3311525" cy="1655762"/>
          </a:xfrm>
          <a:prstGeom prst="wedgeRectCallout">
            <a:avLst>
              <a:gd name="adj1" fmla="val 58917"/>
              <a:gd name="adj2" fmla="val 43384"/>
            </a:avLst>
          </a:prstGeom>
          <a:solidFill>
            <a:srgbClr val="CCFFFF"/>
          </a:solidFill>
          <a:ln w="9525">
            <a:solidFill>
              <a:srgbClr val="FF9900"/>
            </a:solidFill>
            <a:miter lim="800000"/>
            <a:headEnd/>
            <a:tailEnd/>
          </a:ln>
        </p:spPr>
        <p:txBody>
          <a:bodyPr lIns="0" tIns="0" rIns="0" bIns="0"/>
          <a:lstStyle/>
          <a:p>
            <a:pPr algn="ctr">
              <a:spcBef>
                <a:spcPct val="20000"/>
              </a:spcBef>
              <a:buClr>
                <a:srgbClr val="FF9900"/>
              </a:buClr>
              <a:buFont typeface="Wingdings" pitchFamily="2" charset="2"/>
              <a:buNone/>
            </a:pPr>
            <a:r>
              <a:rPr lang="zh-CN" altLang="en-US" sz="1600" b="1">
                <a:solidFill>
                  <a:srgbClr val="CC0000"/>
                </a:solidFill>
              </a:rPr>
              <a:t>执行</a:t>
            </a:r>
            <a:r>
              <a:rPr lang="en-US" altLang="zh-CN" sz="1600" b="1">
                <a:solidFill>
                  <a:srgbClr val="CC0000"/>
                </a:solidFill>
              </a:rPr>
              <a:t>init()</a:t>
            </a:r>
            <a:r>
              <a:rPr lang="zh-CN" altLang="en-US" sz="1600" b="1">
                <a:solidFill>
                  <a:srgbClr val="CC0000"/>
                </a:solidFill>
              </a:rPr>
              <a:t>函数</a:t>
            </a:r>
          </a:p>
          <a:p>
            <a:pPr>
              <a:spcBef>
                <a:spcPct val="20000"/>
              </a:spcBef>
              <a:buClr>
                <a:srgbClr val="FF9900"/>
              </a:buClr>
              <a:buFont typeface="Wingdings" pitchFamily="2" charset="2"/>
              <a:buNone/>
            </a:pPr>
            <a:r>
              <a:rPr lang="zh-CN" altLang="en-US" sz="1600" b="1">
                <a:solidFill>
                  <a:srgbClr val="CC0000"/>
                </a:solidFill>
              </a:rPr>
              <a:t>    </a:t>
            </a:r>
            <a:r>
              <a:rPr lang="en-US" altLang="zh-CN" sz="1600" b="1">
                <a:solidFill>
                  <a:srgbClr val="0000FF"/>
                </a:solidFill>
              </a:rPr>
              <a:t>1</a:t>
            </a:r>
            <a:r>
              <a:rPr lang="zh-CN" altLang="en-US" sz="1600" b="1">
                <a:solidFill>
                  <a:srgbClr val="0000FF"/>
                </a:solidFill>
              </a:rPr>
              <a:t>）初始化内核并进行系统配置</a:t>
            </a:r>
          </a:p>
          <a:p>
            <a:pPr>
              <a:spcBef>
                <a:spcPct val="20000"/>
              </a:spcBef>
              <a:buClr>
                <a:srgbClr val="FF9900"/>
              </a:buClr>
              <a:buFont typeface="Wingdings" pitchFamily="2" charset="2"/>
              <a:buNone/>
            </a:pPr>
            <a:r>
              <a:rPr lang="zh-CN" altLang="en-US" sz="1600" b="1">
                <a:solidFill>
                  <a:srgbClr val="0000FF"/>
                </a:solidFill>
              </a:rPr>
              <a:t>    </a:t>
            </a:r>
            <a:r>
              <a:rPr lang="en-US" altLang="zh-CN" sz="1600" b="1">
                <a:solidFill>
                  <a:srgbClr val="0000FF"/>
                </a:solidFill>
              </a:rPr>
              <a:t>2</a:t>
            </a:r>
            <a:r>
              <a:rPr lang="zh-CN" altLang="en-US" sz="1600" b="1">
                <a:solidFill>
                  <a:srgbClr val="0000FF"/>
                </a:solidFill>
              </a:rPr>
              <a:t>）创建若干个用于高速缓存和虚拟主存管理的内核线程</a:t>
            </a:r>
          </a:p>
          <a:p>
            <a:pPr>
              <a:spcBef>
                <a:spcPct val="20000"/>
              </a:spcBef>
              <a:buClr>
                <a:srgbClr val="FF9900"/>
              </a:buClr>
              <a:buFont typeface="Wingdings" pitchFamily="2" charset="2"/>
              <a:buNone/>
            </a:pPr>
            <a:r>
              <a:rPr lang="zh-CN" altLang="en-US" sz="1600" b="1">
                <a:solidFill>
                  <a:srgbClr val="0000FF"/>
                </a:solidFill>
              </a:rPr>
              <a:t>    </a:t>
            </a:r>
            <a:r>
              <a:rPr lang="en-US" altLang="zh-CN" sz="1600" b="1">
                <a:solidFill>
                  <a:srgbClr val="0000FF"/>
                </a:solidFill>
              </a:rPr>
              <a:t>3</a:t>
            </a:r>
            <a:r>
              <a:rPr lang="zh-CN" altLang="en-US" sz="1600" b="1">
                <a:solidFill>
                  <a:srgbClr val="0000FF"/>
                </a:solidFill>
              </a:rPr>
              <a:t>）调用</a:t>
            </a:r>
            <a:r>
              <a:rPr lang="en-US" altLang="zh-CN" sz="1600" b="1">
                <a:solidFill>
                  <a:srgbClr val="0000FF"/>
                </a:solidFill>
              </a:rPr>
              <a:t>execve( )</a:t>
            </a:r>
            <a:r>
              <a:rPr lang="zh-CN" altLang="en-US" sz="1600" b="1">
                <a:solidFill>
                  <a:srgbClr val="0000FF"/>
                </a:solidFill>
              </a:rPr>
              <a:t>从文件</a:t>
            </a:r>
            <a:r>
              <a:rPr lang="en-US" altLang="zh-CN" sz="1600" b="1">
                <a:solidFill>
                  <a:srgbClr val="0000FF"/>
                </a:solidFill>
              </a:rPr>
              <a:t>/etc/inittab</a:t>
            </a:r>
            <a:r>
              <a:rPr lang="zh-CN" altLang="en-US" sz="1600" b="1">
                <a:solidFill>
                  <a:srgbClr val="0000FF"/>
                </a:solidFill>
              </a:rPr>
              <a:t>中装入</a:t>
            </a:r>
            <a:r>
              <a:rPr lang="zh-CN" altLang="en-US" sz="1600" b="1">
                <a:solidFill>
                  <a:srgbClr val="FF0D0D"/>
                </a:solidFill>
              </a:rPr>
              <a:t>可执行程序</a:t>
            </a:r>
            <a:r>
              <a:rPr lang="en-US" altLang="zh-CN" sz="1600" b="1">
                <a:solidFill>
                  <a:srgbClr val="FF0D0D"/>
                </a:solidFill>
              </a:rPr>
              <a:t>init( )</a:t>
            </a:r>
            <a:endParaRPr lang="zh-CN" altLang="en-US" sz="1600" b="1">
              <a:solidFill>
                <a:srgbClr val="0000FF"/>
              </a:solidFill>
            </a:endParaRPr>
          </a:p>
        </p:txBody>
      </p:sp>
      <p:sp>
        <p:nvSpPr>
          <p:cNvPr id="45091" name="AutoShape 65"/>
          <p:cNvSpPr>
            <a:spLocks noChangeArrowheads="1"/>
          </p:cNvSpPr>
          <p:nvPr/>
        </p:nvSpPr>
        <p:spPr bwMode="auto">
          <a:xfrm>
            <a:off x="5724525" y="1341438"/>
            <a:ext cx="3419475" cy="1800225"/>
          </a:xfrm>
          <a:prstGeom prst="wedgeRectCallout">
            <a:avLst>
              <a:gd name="adj1" fmla="val -68014"/>
              <a:gd name="adj2" fmla="val -7583"/>
            </a:avLst>
          </a:prstGeom>
          <a:solidFill>
            <a:srgbClr val="CCFFFF"/>
          </a:solidFill>
          <a:ln w="9525">
            <a:solidFill>
              <a:srgbClr val="FF9900"/>
            </a:solidFill>
            <a:miter lim="800000"/>
            <a:headEnd/>
            <a:tailEnd/>
          </a:ln>
        </p:spPr>
        <p:txBody>
          <a:bodyPr lIns="0" tIns="0" rIns="0" bIns="0"/>
          <a:lstStyle/>
          <a:p>
            <a:pPr>
              <a:spcBef>
                <a:spcPct val="20000"/>
              </a:spcBef>
              <a:buClr>
                <a:srgbClr val="FF9900"/>
              </a:buClr>
              <a:buFont typeface="Wingdings" pitchFamily="2" charset="2"/>
              <a:buNone/>
            </a:pPr>
            <a:r>
              <a:rPr lang="en-US" altLang="zh-CN" sz="1600" b="1" dirty="0">
                <a:solidFill>
                  <a:srgbClr val="CC0000"/>
                </a:solidFill>
              </a:rPr>
              <a:t> 0</a:t>
            </a:r>
            <a:r>
              <a:rPr lang="zh-CN" altLang="en-US" sz="1600" b="1" dirty="0">
                <a:solidFill>
                  <a:srgbClr val="CC0000"/>
                </a:solidFill>
              </a:rPr>
              <a:t>号进程：</a:t>
            </a:r>
            <a:r>
              <a:rPr lang="zh-CN" altLang="en-US" sz="1600" b="1" dirty="0">
                <a:solidFill>
                  <a:srgbClr val="0000FF"/>
                </a:solidFill>
              </a:rPr>
              <a:t>系统自举过程，实质为内核本身。通过</a:t>
            </a:r>
            <a:r>
              <a:rPr lang="en-US" altLang="zh-CN" sz="1600" b="1" dirty="0" err="1">
                <a:solidFill>
                  <a:srgbClr val="FF0D0D"/>
                </a:solidFill>
              </a:rPr>
              <a:t>int</a:t>
            </a:r>
            <a:r>
              <a:rPr lang="en-US" altLang="zh-CN" sz="1600" b="1" dirty="0">
                <a:solidFill>
                  <a:srgbClr val="FF0D0D"/>
                </a:solidFill>
              </a:rPr>
              <a:t> 0x80</a:t>
            </a:r>
            <a:r>
              <a:rPr lang="zh-CN" altLang="en-US" sz="1600" b="1" dirty="0">
                <a:solidFill>
                  <a:srgbClr val="0000FF"/>
                </a:solidFill>
              </a:rPr>
              <a:t>系统调用创建</a:t>
            </a:r>
            <a:r>
              <a:rPr lang="en-US" altLang="zh-CN" sz="1600" b="1" dirty="0">
                <a:solidFill>
                  <a:srgbClr val="0000FF"/>
                </a:solidFill>
              </a:rPr>
              <a:t>1</a:t>
            </a:r>
            <a:r>
              <a:rPr lang="zh-CN" altLang="en-US" sz="1600" b="1" dirty="0">
                <a:solidFill>
                  <a:srgbClr val="0000FF"/>
                </a:solidFill>
              </a:rPr>
              <a:t>号内核线程</a:t>
            </a:r>
          </a:p>
          <a:p>
            <a:pPr>
              <a:spcBef>
                <a:spcPct val="20000"/>
              </a:spcBef>
              <a:buClr>
                <a:srgbClr val="FF9900"/>
              </a:buClr>
              <a:buFont typeface="Wingdings" pitchFamily="2" charset="2"/>
              <a:buNone/>
            </a:pPr>
            <a:r>
              <a:rPr lang="zh-CN" altLang="en-US" sz="1600" b="1" dirty="0">
                <a:solidFill>
                  <a:srgbClr val="CC0000"/>
                </a:solidFill>
              </a:rPr>
              <a:t> </a:t>
            </a:r>
            <a:r>
              <a:rPr lang="en-US" altLang="zh-CN" sz="1600" b="1" dirty="0">
                <a:solidFill>
                  <a:srgbClr val="CC0000"/>
                </a:solidFill>
              </a:rPr>
              <a:t>1</a:t>
            </a:r>
            <a:r>
              <a:rPr lang="zh-CN" altLang="en-US" sz="1600" b="1" dirty="0">
                <a:solidFill>
                  <a:srgbClr val="CC0000"/>
                </a:solidFill>
              </a:rPr>
              <a:t>号内核线程：</a:t>
            </a:r>
            <a:r>
              <a:rPr lang="zh-CN" altLang="en-US" sz="1600" b="1" dirty="0">
                <a:solidFill>
                  <a:srgbClr val="0000FF"/>
                </a:solidFill>
              </a:rPr>
              <a:t>不可使用虚拟存储空间，但可直接使用物理地址空间</a:t>
            </a:r>
          </a:p>
          <a:p>
            <a:pPr>
              <a:spcBef>
                <a:spcPct val="20000"/>
              </a:spcBef>
              <a:buClr>
                <a:srgbClr val="FF9900"/>
              </a:buClr>
              <a:buFont typeface="Wingdings" pitchFamily="2" charset="2"/>
              <a:buNone/>
            </a:pPr>
            <a:r>
              <a:rPr lang="zh-CN" altLang="en-US" sz="1600" b="1" dirty="0">
                <a:solidFill>
                  <a:srgbClr val="CC0000"/>
                </a:solidFill>
              </a:rPr>
              <a:t>判断：</a:t>
            </a:r>
            <a:r>
              <a:rPr lang="zh-CN" altLang="en-US" b="1" dirty="0">
                <a:solidFill>
                  <a:srgbClr val="0000FF"/>
                </a:solidFill>
              </a:rPr>
              <a:t>比较</a:t>
            </a:r>
            <a:r>
              <a:rPr lang="en-US" altLang="zh-CN" b="1" dirty="0"/>
              <a:t>ESP</a:t>
            </a:r>
            <a:r>
              <a:rPr lang="zh-CN" altLang="en-US" b="1" dirty="0">
                <a:solidFill>
                  <a:srgbClr val="0000FF"/>
                </a:solidFill>
              </a:rPr>
              <a:t>和</a:t>
            </a:r>
            <a:r>
              <a:rPr lang="en-US" altLang="zh-CN" b="1" dirty="0">
                <a:solidFill>
                  <a:srgbClr val="FF0D0D"/>
                </a:solidFill>
              </a:rPr>
              <a:t>ESI</a:t>
            </a:r>
            <a:r>
              <a:rPr lang="zh-CN" altLang="en-US" b="1" dirty="0">
                <a:solidFill>
                  <a:srgbClr val="0000FF"/>
                </a:solidFill>
              </a:rPr>
              <a:t>。值相等为</a:t>
            </a:r>
            <a:r>
              <a:rPr lang="en-US" altLang="zh-CN" b="1" dirty="0">
                <a:solidFill>
                  <a:srgbClr val="0000FF"/>
                </a:solidFill>
              </a:rPr>
              <a:t>0</a:t>
            </a:r>
            <a:r>
              <a:rPr lang="zh-CN" altLang="en-US" b="1" dirty="0">
                <a:solidFill>
                  <a:srgbClr val="0000FF"/>
                </a:solidFill>
              </a:rPr>
              <a:t>号进程，否则为</a:t>
            </a:r>
            <a:r>
              <a:rPr lang="en-US" altLang="zh-CN" b="1" dirty="0">
                <a:solidFill>
                  <a:srgbClr val="0000FF"/>
                </a:solidFill>
              </a:rPr>
              <a:t>1</a:t>
            </a:r>
            <a:r>
              <a:rPr lang="zh-CN" altLang="en-US" b="1" dirty="0">
                <a:solidFill>
                  <a:srgbClr val="0000FF"/>
                </a:solidFill>
              </a:rPr>
              <a:t>号内核线程</a:t>
            </a:r>
          </a:p>
        </p:txBody>
      </p:sp>
      <p:sp>
        <p:nvSpPr>
          <p:cNvPr id="555075" name="Line 67"/>
          <p:cNvSpPr>
            <a:spLocks noChangeShapeType="1"/>
          </p:cNvSpPr>
          <p:nvPr/>
        </p:nvSpPr>
        <p:spPr bwMode="auto">
          <a:xfrm flipH="1">
            <a:off x="4305300" y="4772025"/>
            <a:ext cx="179388" cy="122238"/>
          </a:xfrm>
          <a:prstGeom prst="line">
            <a:avLst/>
          </a:prstGeom>
          <a:noFill/>
          <a:ln w="19050">
            <a:solidFill>
              <a:srgbClr val="008000"/>
            </a:solidFill>
            <a:round/>
            <a:headEnd/>
            <a:tailEnd type="triangle" w="med" len="med"/>
          </a:ln>
        </p:spPr>
        <p:txBody>
          <a:bodyPr lIns="0" tIns="0" rIns="0" bIns="0" anchor="ctr" anchorCtr="1"/>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55076" name="AutoShape 68"/>
          <p:cNvSpPr>
            <a:spLocks noChangeArrowheads="1"/>
          </p:cNvSpPr>
          <p:nvPr/>
        </p:nvSpPr>
        <p:spPr bwMode="auto">
          <a:xfrm>
            <a:off x="4356100" y="5516563"/>
            <a:ext cx="3744913" cy="1152525"/>
          </a:xfrm>
          <a:prstGeom prst="wedgeRectCallout">
            <a:avLst>
              <a:gd name="adj1" fmla="val -33894"/>
              <a:gd name="adj2" fmla="val -115565"/>
            </a:avLst>
          </a:prstGeom>
          <a:solidFill>
            <a:srgbClr val="CCFFFF"/>
          </a:solidFill>
          <a:ln w="9525">
            <a:solidFill>
              <a:srgbClr val="FF9900"/>
            </a:solidFill>
            <a:miter lim="800000"/>
            <a:headEnd/>
            <a:tailEnd/>
          </a:ln>
        </p:spPr>
        <p:txBody>
          <a:bodyPr lIns="0" tIns="0" rIns="0" bIns="0"/>
          <a:lstStyle/>
          <a:p>
            <a:pPr algn="ctr">
              <a:spcBef>
                <a:spcPct val="20000"/>
              </a:spcBef>
              <a:buClr>
                <a:srgbClr val="FF9900"/>
              </a:buClr>
              <a:buFont typeface="Wingdings" pitchFamily="2" charset="2"/>
              <a:buNone/>
              <a:defRPr/>
            </a:pPr>
            <a:r>
              <a:rPr lang="zh-CN" altLang="en-US" sz="1600" b="1" dirty="0">
                <a:solidFill>
                  <a:srgbClr val="CC0000"/>
                </a:solidFill>
              </a:rPr>
              <a:t>首个用户进程</a:t>
            </a:r>
            <a:r>
              <a:rPr lang="en-US" altLang="zh-CN" sz="1600" b="1" dirty="0">
                <a:solidFill>
                  <a:srgbClr val="CC0000"/>
                </a:solidFill>
              </a:rPr>
              <a:t>(init</a:t>
            </a:r>
            <a:r>
              <a:rPr lang="zh-CN" altLang="en-US" sz="1600" b="1" dirty="0">
                <a:solidFill>
                  <a:srgbClr val="CC0000"/>
                </a:solidFill>
              </a:rPr>
              <a:t>进程</a:t>
            </a:r>
            <a:r>
              <a:rPr lang="en-US" altLang="zh-CN" sz="1600" b="1" dirty="0">
                <a:solidFill>
                  <a:srgbClr val="CC0000"/>
                </a:solidFill>
              </a:rPr>
              <a:t>)</a:t>
            </a:r>
          </a:p>
          <a:p>
            <a:pPr>
              <a:spcBef>
                <a:spcPct val="20000"/>
              </a:spcBef>
              <a:buClr>
                <a:srgbClr val="FF9900"/>
              </a:buClr>
              <a:buFont typeface="Wingdings" pitchFamily="2" charset="2"/>
              <a:buNone/>
              <a:defRPr/>
            </a:pPr>
            <a:r>
              <a:rPr lang="en-US" altLang="zh-CN" sz="1600" b="1" dirty="0">
                <a:solidFill>
                  <a:srgbClr val="0000FF"/>
                </a:solidFill>
              </a:rPr>
              <a:t>    1</a:t>
            </a:r>
            <a:r>
              <a:rPr lang="zh-CN" altLang="en-US" sz="1600" b="1" dirty="0">
                <a:solidFill>
                  <a:srgbClr val="0000FF"/>
                </a:solidFill>
              </a:rPr>
              <a:t>）按照配置文件</a:t>
            </a:r>
            <a:r>
              <a:rPr lang="en-US" altLang="zh-CN" sz="1600" b="1" dirty="0">
                <a:solidFill>
                  <a:srgbClr val="0000FF"/>
                </a:solidFill>
              </a:rPr>
              <a:t>/etc/</a:t>
            </a:r>
            <a:r>
              <a:rPr lang="en-US" altLang="zh-CN" sz="1600" b="1" dirty="0" err="1">
                <a:solidFill>
                  <a:srgbClr val="0000FF"/>
                </a:solidFill>
              </a:rPr>
              <a:t>initab</a:t>
            </a:r>
            <a:r>
              <a:rPr lang="zh-CN" altLang="en-US" sz="1600" b="1" dirty="0">
                <a:solidFill>
                  <a:srgbClr val="0000FF"/>
                </a:solidFill>
              </a:rPr>
              <a:t>的要求，完成系统启动工作</a:t>
            </a:r>
          </a:p>
          <a:p>
            <a:pPr>
              <a:spcBef>
                <a:spcPct val="20000"/>
              </a:spcBef>
              <a:buClr>
                <a:srgbClr val="FF9900"/>
              </a:buClr>
              <a:buFont typeface="Wingdings" pitchFamily="2" charset="2"/>
              <a:buNone/>
              <a:defRPr/>
            </a:pPr>
            <a:r>
              <a:rPr lang="zh-CN" altLang="en-US" sz="1600" b="1" dirty="0">
                <a:solidFill>
                  <a:srgbClr val="0000FF"/>
                </a:solidFill>
              </a:rPr>
              <a:t>    </a:t>
            </a:r>
            <a:r>
              <a:rPr lang="en-US" altLang="zh-CN" sz="1600" b="1" dirty="0">
                <a:solidFill>
                  <a:srgbClr val="0000FF"/>
                </a:solidFill>
              </a:rPr>
              <a:t>2</a:t>
            </a:r>
            <a:r>
              <a:rPr lang="zh-CN" altLang="en-US" sz="1600" b="1" dirty="0">
                <a:solidFill>
                  <a:srgbClr val="0000FF"/>
                </a:solidFill>
              </a:rPr>
              <a:t>）创建编号若干个终端注册进程</a:t>
            </a:r>
            <a:r>
              <a:rPr lang="en-US" altLang="zh-CN" sz="1600" b="1" dirty="0" err="1">
                <a:solidFill>
                  <a:srgbClr val="0000FF"/>
                </a:solidFill>
              </a:rPr>
              <a:t>getty</a:t>
            </a:r>
            <a:r>
              <a:rPr lang="zh-CN" altLang="en-US" sz="1600" dirty="0">
                <a:solidFill>
                  <a:srgbClr val="0000FF"/>
                </a:solidFill>
                <a:effectLst>
                  <a:outerShdw blurRad="38100" dist="38100" dir="2700000" algn="tl">
                    <a:srgbClr val="000000"/>
                  </a:outerShdw>
                </a:effectLst>
              </a:rPr>
              <a:t> </a:t>
            </a:r>
          </a:p>
        </p:txBody>
      </p:sp>
      <p:sp>
        <p:nvSpPr>
          <p:cNvPr id="45094" name="AutoShape 70"/>
          <p:cNvSpPr>
            <a:spLocks noChangeArrowheads="1"/>
          </p:cNvSpPr>
          <p:nvPr/>
        </p:nvSpPr>
        <p:spPr bwMode="auto">
          <a:xfrm>
            <a:off x="1763713" y="4221163"/>
            <a:ext cx="2016125" cy="287337"/>
          </a:xfrm>
          <a:prstGeom prst="wedgeRectCallout">
            <a:avLst>
              <a:gd name="adj1" fmla="val 99292"/>
              <a:gd name="adj2" fmla="val -110222"/>
            </a:avLst>
          </a:prstGeom>
          <a:solidFill>
            <a:srgbClr val="CCFFFF"/>
          </a:solidFill>
          <a:ln w="9525">
            <a:solidFill>
              <a:srgbClr val="FF9900"/>
            </a:solidFill>
            <a:miter lim="800000"/>
            <a:headEnd/>
            <a:tailEnd/>
          </a:ln>
        </p:spPr>
        <p:txBody>
          <a:bodyPr lIns="0" tIns="0" rIns="0" bIns="0" anchor="ctr" anchorCtr="1"/>
          <a:lstStyle/>
          <a:p>
            <a:pPr algn="ctr">
              <a:spcBef>
                <a:spcPct val="20000"/>
              </a:spcBef>
              <a:buClr>
                <a:srgbClr val="FF9900"/>
              </a:buClr>
              <a:buFont typeface="Wingdings" pitchFamily="2" charset="2"/>
              <a:buNone/>
            </a:pPr>
            <a:r>
              <a:rPr lang="zh-CN" altLang="en-US" b="1">
                <a:solidFill>
                  <a:srgbClr val="FF0D0D"/>
                </a:solidFill>
              </a:rPr>
              <a:t>注意：没有使用</a:t>
            </a:r>
            <a:r>
              <a:rPr lang="en-US" altLang="zh-CN" b="1">
                <a:solidFill>
                  <a:srgbClr val="FF0D0D"/>
                </a:solidFill>
              </a:rPr>
              <a:t>fork()</a:t>
            </a:r>
            <a:r>
              <a:rPr lang="zh-CN" altLang="en-US" b="1">
                <a:solidFill>
                  <a:srgbClr val="FF0D0D"/>
                </a:solidFill>
              </a:rPr>
              <a:t>！</a:t>
            </a:r>
            <a:endParaRPr lang="zh-CN" altLang="en-US" sz="1800" b="1">
              <a:solidFill>
                <a:srgbClr val="FF0D0D"/>
              </a:solidFill>
            </a:endParaRPr>
          </a:p>
        </p:txBody>
      </p:sp>
      <p:sp>
        <p:nvSpPr>
          <p:cNvPr id="3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F2C36330-8BBA-4564-BEF9-22A7FB62F0FB}" type="slidenum">
              <a:rPr lang="en-US" altLang="zh-CN"/>
              <a:pPr>
                <a:defRPr/>
              </a:pPr>
              <a:t>83</a:t>
            </a:fld>
            <a:endParaRPr lang="en-US" altLang="zh-CN"/>
          </a:p>
        </p:txBody>
      </p:sp>
      <p:sp>
        <p:nvSpPr>
          <p:cNvPr id="552962" name="Rectangle 2"/>
          <p:cNvSpPr>
            <a:spLocks noGrp="1" noChangeArrowheads="1"/>
          </p:cNvSpPr>
          <p:nvPr>
            <p:ph type="title"/>
          </p:nvPr>
        </p:nvSpPr>
        <p:spPr/>
        <p:txBody>
          <a:bodyPr/>
          <a:lstStyle/>
          <a:p>
            <a:pPr eaLnBrk="1" hangingPunct="1">
              <a:defRPr/>
            </a:pPr>
            <a:r>
              <a:rPr lang="en-US" altLang="zh-CN" dirty="0" smtClean="0"/>
              <a:t>Linux</a:t>
            </a:r>
            <a:r>
              <a:rPr lang="zh-CN" altLang="en-US" dirty="0" smtClean="0"/>
              <a:t>进程系统启动过程说明</a:t>
            </a:r>
            <a:endParaRPr lang="zh-CN" altLang="en-US" dirty="0"/>
          </a:p>
        </p:txBody>
      </p:sp>
      <p:sp>
        <p:nvSpPr>
          <p:cNvPr id="552963" name="Rectangle 3"/>
          <p:cNvSpPr>
            <a:spLocks noGrp="1" noChangeArrowheads="1"/>
          </p:cNvSpPr>
          <p:nvPr>
            <p:ph type="body" idx="1"/>
          </p:nvPr>
        </p:nvSpPr>
        <p:spPr>
          <a:xfrm>
            <a:off x="611188" y="1268760"/>
            <a:ext cx="8532812" cy="5449887"/>
          </a:xfrm>
        </p:spPr>
        <p:txBody>
          <a:bodyPr/>
          <a:lstStyle/>
          <a:p>
            <a:pPr eaLnBrk="1" hangingPunct="1">
              <a:spcBef>
                <a:spcPts val="600"/>
              </a:spcBef>
              <a:defRPr/>
            </a:pPr>
            <a:r>
              <a:rPr lang="en-US" altLang="zh-CN" dirty="0" smtClean="0">
                <a:effectLst>
                  <a:outerShdw blurRad="38100" dist="38100" dir="2700000" algn="tl">
                    <a:srgbClr val="000000">
                      <a:alpha val="43137"/>
                    </a:srgbClr>
                  </a:outerShdw>
                </a:effectLst>
              </a:rPr>
              <a:t>Linux</a:t>
            </a:r>
            <a:r>
              <a:rPr lang="zh-CN" altLang="en-US" dirty="0" smtClean="0">
                <a:effectLst>
                  <a:outerShdw blurRad="38100" dist="38100" dir="2700000" algn="tl">
                    <a:srgbClr val="000000">
                      <a:alpha val="43137"/>
                    </a:srgbClr>
                  </a:outerShdw>
                </a:effectLst>
              </a:rPr>
              <a:t>的</a:t>
            </a:r>
            <a:r>
              <a:rPr lang="en-US" altLang="zh-CN" dirty="0" smtClean="0">
                <a:effectLst>
                  <a:outerShdw blurRad="38100" dist="38100" dir="2700000" algn="tl">
                    <a:srgbClr val="000000">
                      <a:alpha val="43137"/>
                    </a:srgbClr>
                  </a:outerShdw>
                </a:effectLst>
              </a:rPr>
              <a:t>0</a:t>
            </a:r>
            <a:r>
              <a:rPr lang="zh-CN" altLang="en-US" dirty="0" smtClean="0">
                <a:effectLst>
                  <a:outerShdw blurRad="38100" dist="38100" dir="2700000" algn="tl">
                    <a:srgbClr val="000000">
                      <a:alpha val="43137"/>
                    </a:srgbClr>
                  </a:outerShdw>
                </a:effectLst>
              </a:rPr>
              <a:t>号进程</a:t>
            </a:r>
            <a:endParaRPr lang="en-US" altLang="zh-CN" dirty="0" smtClean="0">
              <a:effectLst>
                <a:outerShdw blurRad="38100" dist="38100" dir="2700000" algn="tl">
                  <a:srgbClr val="000000">
                    <a:alpha val="43137"/>
                  </a:srgbClr>
                </a:outerShdw>
              </a:effectLst>
            </a:endParaRPr>
          </a:p>
          <a:p>
            <a:pPr lvl="1" eaLnBrk="1" hangingPunct="1">
              <a:spcBef>
                <a:spcPts val="600"/>
              </a:spcBef>
              <a:defRPr/>
            </a:pPr>
            <a:r>
              <a:rPr lang="zh-CN" altLang="en-US" dirty="0" smtClean="0">
                <a:effectLst>
                  <a:outerShdw blurRad="38100" dist="38100" dir="2700000" algn="tl">
                    <a:srgbClr val="000000">
                      <a:alpha val="43137"/>
                    </a:srgbClr>
                  </a:outerShdw>
                </a:effectLst>
              </a:rPr>
              <a:t>称为</a:t>
            </a:r>
            <a:r>
              <a:rPr lang="en-US" altLang="zh-CN" dirty="0" smtClean="0">
                <a:solidFill>
                  <a:srgbClr val="FF0000"/>
                </a:solidFill>
                <a:effectLst>
                  <a:outerShdw blurRad="38100" dist="38100" dir="2700000" algn="tl">
                    <a:srgbClr val="000000">
                      <a:alpha val="43137"/>
                    </a:srgbClr>
                  </a:outerShdw>
                </a:effectLst>
              </a:rPr>
              <a:t>0</a:t>
            </a:r>
            <a:r>
              <a:rPr lang="zh-CN" altLang="en-US" dirty="0" smtClean="0">
                <a:solidFill>
                  <a:srgbClr val="FF0000"/>
                </a:solidFill>
                <a:effectLst>
                  <a:outerShdw blurRad="38100" dist="38100" dir="2700000" algn="tl">
                    <a:srgbClr val="000000">
                      <a:alpha val="43137"/>
                    </a:srgbClr>
                  </a:outerShdw>
                </a:effectLst>
              </a:rPr>
              <a:t>号进程</a:t>
            </a:r>
            <a:r>
              <a:rPr lang="zh-CN" altLang="en-US" dirty="0" smtClean="0">
                <a:effectLst>
                  <a:outerShdw blurRad="38100" dist="38100" dir="2700000" algn="tl">
                    <a:srgbClr val="000000">
                      <a:alpha val="43137"/>
                    </a:srgbClr>
                  </a:outerShdw>
                </a:effectLst>
              </a:rPr>
              <a:t>或</a:t>
            </a:r>
            <a:r>
              <a:rPr lang="en-US" altLang="zh-CN" dirty="0" smtClean="0">
                <a:solidFill>
                  <a:srgbClr val="FF0000"/>
                </a:solidFill>
                <a:effectLst>
                  <a:outerShdw blurRad="38100" dist="38100" dir="2700000" algn="tl">
                    <a:srgbClr val="000000">
                      <a:alpha val="43137"/>
                    </a:srgbClr>
                  </a:outerShdw>
                </a:effectLst>
              </a:rPr>
              <a:t>idle</a:t>
            </a:r>
            <a:r>
              <a:rPr lang="zh-CN" altLang="en-US" dirty="0" smtClean="0">
                <a:solidFill>
                  <a:srgbClr val="FF0000"/>
                </a:solidFill>
                <a:effectLst>
                  <a:outerShdw blurRad="38100" dist="38100" dir="2700000" algn="tl">
                    <a:srgbClr val="000000">
                      <a:alpha val="43137"/>
                    </a:srgbClr>
                  </a:outerShdw>
                </a:effectLst>
              </a:rPr>
              <a:t>进程</a:t>
            </a:r>
            <a:r>
              <a:rPr lang="zh-CN" altLang="en-US" dirty="0" smtClean="0">
                <a:effectLst>
                  <a:outerShdw blurRad="38100" dist="38100" dir="2700000" algn="tl">
                    <a:srgbClr val="000000">
                      <a:alpha val="43137"/>
                    </a:srgbClr>
                  </a:outerShdw>
                </a:effectLst>
              </a:rPr>
              <a:t>或</a:t>
            </a:r>
            <a:r>
              <a:rPr lang="en-US" altLang="zh-CN" dirty="0" smtClean="0">
                <a:solidFill>
                  <a:srgbClr val="FF0000"/>
                </a:solidFill>
                <a:effectLst>
                  <a:outerShdw blurRad="38100" dist="38100" dir="2700000" algn="tl">
                    <a:srgbClr val="000000">
                      <a:alpha val="43137"/>
                    </a:srgbClr>
                  </a:outerShdw>
                </a:effectLst>
              </a:rPr>
              <a:t>swapper</a:t>
            </a:r>
            <a:r>
              <a:rPr lang="zh-CN" altLang="en-US" dirty="0" smtClean="0">
                <a:solidFill>
                  <a:srgbClr val="FF0000"/>
                </a:solidFill>
                <a:effectLst>
                  <a:outerShdw blurRad="38100" dist="38100" dir="2700000" algn="tl">
                    <a:srgbClr val="000000">
                      <a:alpha val="43137"/>
                    </a:srgbClr>
                  </a:outerShdw>
                </a:effectLst>
              </a:rPr>
              <a:t>进程</a:t>
            </a:r>
            <a:endParaRPr lang="en-US" altLang="zh-CN" dirty="0" smtClean="0">
              <a:solidFill>
                <a:srgbClr val="FF0000"/>
              </a:solidFill>
              <a:effectLst>
                <a:outerShdw blurRad="38100" dist="38100" dir="2700000" algn="tl">
                  <a:srgbClr val="000000">
                    <a:alpha val="43137"/>
                  </a:srgbClr>
                </a:outerShdw>
              </a:effectLst>
            </a:endParaRPr>
          </a:p>
          <a:p>
            <a:pPr lvl="1" eaLnBrk="1" hangingPunct="1">
              <a:spcBef>
                <a:spcPts val="600"/>
              </a:spcBef>
              <a:defRPr/>
            </a:pPr>
            <a:r>
              <a:rPr lang="zh-CN" altLang="en-US" dirty="0" smtClean="0">
                <a:effectLst>
                  <a:outerShdw blurRad="38100" dist="38100" dir="2700000" algn="tl">
                    <a:srgbClr val="000000">
                      <a:alpha val="43137"/>
                    </a:srgbClr>
                  </a:outerShdw>
                </a:effectLst>
              </a:rPr>
              <a:t>维护</a:t>
            </a:r>
            <a:r>
              <a:rPr lang="en-US" altLang="zh-CN" dirty="0" smtClean="0">
                <a:effectLst>
                  <a:outerShdw blurRad="38100" dist="38100" dir="2700000" algn="tl">
                    <a:srgbClr val="000000">
                      <a:alpha val="43137"/>
                    </a:srgbClr>
                  </a:outerShdw>
                </a:effectLst>
              </a:rPr>
              <a:t>Linux</a:t>
            </a:r>
            <a:r>
              <a:rPr lang="zh-CN" altLang="en-US" dirty="0" smtClean="0">
                <a:effectLst>
                  <a:outerShdw blurRad="38100" dist="38100" dir="2700000" algn="tl">
                    <a:srgbClr val="000000">
                      <a:alpha val="43137"/>
                    </a:srgbClr>
                  </a:outerShdw>
                </a:effectLst>
              </a:rPr>
              <a:t>内核代码段、数据段及堆栈</a:t>
            </a:r>
            <a:endParaRPr lang="en-US" altLang="zh-CN" dirty="0" smtClean="0">
              <a:effectLst>
                <a:outerShdw blurRad="38100" dist="38100" dir="2700000" algn="tl">
                  <a:srgbClr val="000000">
                    <a:alpha val="43137"/>
                  </a:srgbClr>
                </a:outerShdw>
              </a:effectLst>
            </a:endParaRPr>
          </a:p>
          <a:p>
            <a:pPr lvl="1" eaLnBrk="1" hangingPunct="1">
              <a:spcBef>
                <a:spcPts val="600"/>
              </a:spcBef>
              <a:defRPr/>
            </a:pPr>
            <a:r>
              <a:rPr lang="zh-CN" altLang="en-US" dirty="0" smtClean="0">
                <a:effectLst>
                  <a:outerShdw blurRad="38100" dist="38100" dir="2700000" algn="tl">
                    <a:srgbClr val="000000">
                      <a:alpha val="43137"/>
                    </a:srgbClr>
                  </a:outerShdw>
                </a:effectLst>
              </a:rPr>
              <a:t>是唯一一个通过</a:t>
            </a:r>
            <a:r>
              <a:rPr lang="zh-CN" altLang="en-US" dirty="0" smtClean="0">
                <a:solidFill>
                  <a:srgbClr val="FF0000"/>
                </a:solidFill>
                <a:effectLst>
                  <a:outerShdw blurRad="38100" dist="38100" dir="2700000" algn="tl">
                    <a:srgbClr val="000000">
                      <a:alpha val="43137"/>
                    </a:srgbClr>
                  </a:outerShdw>
                </a:effectLst>
              </a:rPr>
              <a:t>静态分配</a:t>
            </a:r>
            <a:r>
              <a:rPr lang="zh-CN" altLang="en-US" dirty="0" smtClean="0">
                <a:effectLst>
                  <a:outerShdw blurRad="38100" dist="38100" dir="2700000" algn="tl">
                    <a:srgbClr val="000000">
                      <a:alpha val="43137"/>
                    </a:srgbClr>
                  </a:outerShdw>
                </a:effectLst>
              </a:rPr>
              <a:t>创建的进程</a:t>
            </a:r>
            <a:r>
              <a:rPr lang="en-US" altLang="zh-CN" dirty="0" smtClean="0">
                <a:effectLst>
                  <a:outerShdw blurRad="38100" dist="38100" dir="2700000" algn="tl">
                    <a:srgbClr val="000000">
                      <a:alpha val="43137"/>
                    </a:srgbClr>
                  </a:outerShdw>
                </a:effectLst>
              </a:rPr>
              <a:t>[arch/x86/kernel/</a:t>
            </a:r>
            <a:r>
              <a:rPr lang="en-US" altLang="zh-CN" dirty="0" err="1" smtClean="0">
                <a:effectLst>
                  <a:outerShdw blurRad="38100" dist="38100" dir="2700000" algn="tl">
                    <a:srgbClr val="000000">
                      <a:alpha val="43137"/>
                    </a:srgbClr>
                  </a:outerShdw>
                </a:effectLst>
              </a:rPr>
              <a:t>init_task.c</a:t>
            </a:r>
            <a:r>
              <a:rPr lang="en-US" altLang="zh-CN" dirty="0" smtClean="0">
                <a:effectLst>
                  <a:outerShdw blurRad="38100" dist="38100" dir="2700000" algn="tl">
                    <a:srgbClr val="000000">
                      <a:alpha val="43137"/>
                    </a:srgbClr>
                  </a:outerShdw>
                </a:effectLst>
              </a:rPr>
              <a:t>]</a:t>
            </a:r>
          </a:p>
          <a:p>
            <a:pPr lvl="2" eaLnBrk="1" hangingPunct="1">
              <a:spcBef>
                <a:spcPts val="600"/>
              </a:spcBef>
              <a:defRPr/>
            </a:pPr>
            <a:r>
              <a:rPr lang="en-US" altLang="zh-CN" sz="2200" dirty="0" smtClean="0">
                <a:effectLst>
                  <a:outerShdw blurRad="38100" dist="38100" dir="2700000" algn="tl">
                    <a:srgbClr val="000000">
                      <a:alpha val="43137"/>
                    </a:srgbClr>
                  </a:outerShdw>
                </a:effectLst>
              </a:rPr>
              <a:t>INIT_TASK</a:t>
            </a:r>
            <a:r>
              <a:rPr lang="zh-CN" altLang="en-US" sz="2200" dirty="0" smtClean="0">
                <a:effectLst>
                  <a:outerShdw blurRad="38100" dist="38100" dir="2700000" algn="tl">
                    <a:srgbClr val="000000">
                      <a:alpha val="43137"/>
                    </a:srgbClr>
                  </a:outerShdw>
                </a:effectLst>
              </a:rPr>
              <a:t>完成</a:t>
            </a:r>
            <a:r>
              <a:rPr lang="en-US" altLang="zh-CN" sz="2200" dirty="0" err="1" smtClean="0">
                <a:effectLst>
                  <a:outerShdw blurRad="38100" dist="38100" dir="2700000" algn="tl">
                    <a:srgbClr val="000000">
                      <a:alpha val="43137"/>
                    </a:srgbClr>
                  </a:outerShdw>
                </a:effectLst>
              </a:rPr>
              <a:t>init_task</a:t>
            </a:r>
            <a:r>
              <a:rPr lang="zh-CN" altLang="en-US" sz="2200" dirty="0" smtClean="0">
                <a:effectLst>
                  <a:outerShdw blurRad="38100" dist="38100" dir="2700000" algn="tl">
                    <a:srgbClr val="000000">
                      <a:alpha val="43137"/>
                    </a:srgbClr>
                  </a:outerShdw>
                </a:effectLst>
              </a:rPr>
              <a:t>变量中进程描述符初始化</a:t>
            </a:r>
            <a:endParaRPr lang="en-US" altLang="zh-CN" sz="2200" dirty="0" smtClean="0">
              <a:effectLst>
                <a:outerShdw blurRad="38100" dist="38100" dir="2700000" algn="tl">
                  <a:srgbClr val="000000">
                    <a:alpha val="43137"/>
                  </a:srgbClr>
                </a:outerShdw>
              </a:effectLst>
            </a:endParaRPr>
          </a:p>
          <a:p>
            <a:pPr lvl="2" eaLnBrk="1" hangingPunct="1">
              <a:spcBef>
                <a:spcPts val="600"/>
              </a:spcBef>
              <a:defRPr/>
            </a:pPr>
            <a:r>
              <a:rPr lang="en-US" altLang="zh-CN" sz="2200" dirty="0" smtClean="0">
                <a:effectLst>
                  <a:outerShdw blurRad="38100" dist="38100" dir="2700000" algn="tl">
                    <a:srgbClr val="000000">
                      <a:alpha val="43137"/>
                    </a:srgbClr>
                  </a:outerShdw>
                </a:effectLst>
              </a:rPr>
              <a:t>INIT_THREAD_INFO</a:t>
            </a:r>
            <a:r>
              <a:rPr lang="zh-CN" altLang="en-US" sz="2200" dirty="0" smtClean="0">
                <a:effectLst>
                  <a:outerShdw blurRad="38100" dist="38100" dir="2700000" algn="tl">
                    <a:srgbClr val="000000">
                      <a:alpha val="43137"/>
                    </a:srgbClr>
                  </a:outerShdw>
                </a:effectLst>
              </a:rPr>
              <a:t>完成对</a:t>
            </a:r>
            <a:r>
              <a:rPr lang="en-US" altLang="zh-CN" sz="2200" dirty="0" err="1" smtClean="0">
                <a:effectLst>
                  <a:outerShdw blurRad="38100" dist="38100" dir="2700000" algn="tl">
                    <a:srgbClr val="000000">
                      <a:alpha val="43137"/>
                    </a:srgbClr>
                  </a:outerShdw>
                </a:effectLst>
              </a:rPr>
              <a:t>init_thread_info</a:t>
            </a:r>
            <a:r>
              <a:rPr lang="zh-CN" altLang="en-US" sz="2200" dirty="0" smtClean="0">
                <a:effectLst>
                  <a:outerShdw blurRad="38100" dist="38100" dir="2700000" algn="tl">
                    <a:srgbClr val="000000">
                      <a:alpha val="43137"/>
                    </a:srgbClr>
                  </a:outerShdw>
                </a:effectLst>
              </a:rPr>
              <a:t>中</a:t>
            </a:r>
            <a:r>
              <a:rPr lang="en-US" altLang="zh-CN" sz="2200" dirty="0" err="1" smtClean="0">
                <a:effectLst>
                  <a:outerShdw blurRad="38100" dist="38100" dir="2700000" algn="tl">
                    <a:srgbClr val="000000">
                      <a:alpha val="43137"/>
                    </a:srgbClr>
                  </a:outerShdw>
                </a:effectLst>
              </a:rPr>
              <a:t>thread_info</a:t>
            </a:r>
            <a:r>
              <a:rPr lang="zh-CN" altLang="en-US" sz="2200" dirty="0" smtClean="0">
                <a:effectLst>
                  <a:outerShdw blurRad="38100" dist="38100" dir="2700000" algn="tl">
                    <a:srgbClr val="000000">
                      <a:alpha val="43137"/>
                    </a:srgbClr>
                  </a:outerShdw>
                </a:effectLst>
              </a:rPr>
              <a:t>及内核堆栈的初始化</a:t>
            </a:r>
            <a:endParaRPr lang="en-US" altLang="zh-CN" sz="2200" dirty="0" smtClean="0">
              <a:effectLst>
                <a:outerShdw blurRad="38100" dist="38100" dir="2700000" algn="tl">
                  <a:srgbClr val="000000">
                    <a:alpha val="43137"/>
                  </a:srgbClr>
                </a:outerShdw>
              </a:effectLst>
            </a:endParaRPr>
          </a:p>
          <a:p>
            <a:pPr lvl="2" eaLnBrk="1" hangingPunct="1">
              <a:spcBef>
                <a:spcPts val="600"/>
              </a:spcBef>
              <a:defRPr/>
            </a:pPr>
            <a:r>
              <a:rPr lang="en-US" altLang="zh-CN" sz="2200" dirty="0" smtClean="0">
                <a:effectLst>
                  <a:outerShdw blurRad="38100" dist="38100" dir="2700000" algn="tl">
                    <a:srgbClr val="000000">
                      <a:alpha val="43137"/>
                    </a:srgbClr>
                  </a:outerShdw>
                </a:effectLst>
              </a:rPr>
              <a:t>INIT_MM, INIT_FS, INIT_FILES, INIT_SIGNALS, INIT_SIGHAND</a:t>
            </a:r>
            <a:r>
              <a:rPr lang="zh-CN" altLang="en-US" sz="2200" dirty="0" smtClean="0">
                <a:effectLst>
                  <a:outerShdw blurRad="38100" dist="38100" dir="2700000" algn="tl">
                    <a:srgbClr val="000000">
                      <a:alpha val="43137"/>
                    </a:srgbClr>
                  </a:outerShdw>
                </a:effectLst>
              </a:rPr>
              <a:t>等宏初始化进程描述符的各个对应域</a:t>
            </a:r>
          </a:p>
          <a:p>
            <a:pPr lvl="2" eaLnBrk="1" hangingPunct="1">
              <a:spcBef>
                <a:spcPts val="600"/>
              </a:spcBef>
              <a:defRPr/>
            </a:pPr>
            <a:r>
              <a:rPr lang="zh-CN" altLang="en-US" sz="2200" dirty="0" smtClean="0">
                <a:effectLst>
                  <a:outerShdw blurRad="38100" dist="38100" dir="2700000" algn="tl">
                    <a:srgbClr val="000000">
                      <a:alpha val="43137"/>
                    </a:srgbClr>
                  </a:outerShdw>
                </a:effectLst>
              </a:rPr>
              <a:t>主内核页全局目录存放在</a:t>
            </a:r>
            <a:r>
              <a:rPr lang="en-US" altLang="zh-CN" sz="2200" dirty="0" err="1" smtClean="0">
                <a:effectLst>
                  <a:outerShdw blurRad="38100" dist="38100" dir="2700000" algn="tl">
                    <a:srgbClr val="000000">
                      <a:alpha val="43137"/>
                    </a:srgbClr>
                  </a:outerShdw>
                </a:effectLst>
              </a:rPr>
              <a:t>swapper_pg_dir</a:t>
            </a:r>
            <a:r>
              <a:rPr lang="zh-CN" altLang="en-US" sz="2200" dirty="0" smtClean="0">
                <a:effectLst>
                  <a:outerShdw blurRad="38100" dist="38100" dir="2700000" algn="tl">
                    <a:srgbClr val="000000">
                      <a:alpha val="43137"/>
                    </a:srgbClr>
                  </a:outerShdw>
                </a:effectLst>
              </a:rPr>
              <a:t>变量中</a:t>
            </a:r>
          </a:p>
          <a:p>
            <a:pPr lvl="1" eaLnBrk="1" hangingPunct="1">
              <a:spcBef>
                <a:spcPts val="600"/>
              </a:spcBef>
              <a:defRPr/>
            </a:pPr>
            <a:r>
              <a:rPr lang="en-US" altLang="zh-CN" dirty="0" err="1" smtClean="0">
                <a:solidFill>
                  <a:srgbClr val="FF0000"/>
                </a:solidFill>
                <a:effectLst>
                  <a:outerShdw blurRad="38100" dist="38100" dir="2700000" algn="tl">
                    <a:srgbClr val="000000">
                      <a:alpha val="43137"/>
                    </a:srgbClr>
                  </a:outerShdw>
                </a:effectLst>
              </a:rPr>
              <a:t>start_kernel</a:t>
            </a:r>
            <a:r>
              <a:rPr lang="zh-CN" altLang="en-US" dirty="0" smtClean="0">
                <a:solidFill>
                  <a:srgbClr val="FF0000"/>
                </a:solidFill>
                <a:effectLst>
                  <a:outerShdw blurRad="38100" dist="38100" dir="2700000" algn="tl">
                    <a:srgbClr val="000000">
                      <a:alpha val="43137"/>
                    </a:srgbClr>
                  </a:outerShdw>
                </a:effectLst>
              </a:rPr>
              <a:t>函数</a:t>
            </a:r>
            <a:r>
              <a:rPr lang="en-US" altLang="zh-CN" dirty="0" smtClean="0">
                <a:effectLst>
                  <a:outerShdw blurRad="38100" dist="38100" dir="2700000" algn="tl">
                    <a:srgbClr val="000000">
                      <a:alpha val="43137"/>
                    </a:srgbClr>
                  </a:outerShdw>
                </a:effectLst>
              </a:rPr>
              <a:t>(/init/</a:t>
            </a:r>
            <a:r>
              <a:rPr lang="en-US" altLang="zh-CN" dirty="0" err="1" smtClean="0">
                <a:effectLst>
                  <a:outerShdw blurRad="38100" dist="38100" dir="2700000" algn="tl">
                    <a:srgbClr val="000000">
                      <a:alpha val="43137"/>
                    </a:srgbClr>
                  </a:outerShdw>
                </a:effectLst>
              </a:rPr>
              <a:t>main.c</a:t>
            </a:r>
            <a:r>
              <a:rPr lang="en-US" altLang="zh-CN" dirty="0" smtClean="0">
                <a:effectLst>
                  <a:outerShdw blurRad="38100" dist="38100" dir="2700000" algn="tl">
                    <a:srgbClr val="000000">
                      <a:alpha val="43137"/>
                    </a:srgbClr>
                  </a:outerShdw>
                </a:effectLst>
              </a:rPr>
              <a:t>)</a:t>
            </a:r>
            <a:r>
              <a:rPr lang="zh-CN" altLang="en-US" dirty="0" smtClean="0">
                <a:effectLst>
                  <a:outerShdw blurRad="38100" dist="38100" dir="2700000" algn="tl">
                    <a:srgbClr val="000000">
                      <a:alpha val="43137"/>
                    </a:srgbClr>
                  </a:outerShdw>
                </a:effectLst>
              </a:rPr>
              <a:t>初始化内核所需所有数据结构、激活中断、创建</a:t>
            </a:r>
            <a:r>
              <a:rPr lang="en-US" altLang="zh-CN" dirty="0" smtClean="0">
                <a:solidFill>
                  <a:srgbClr val="FF0000"/>
                </a:solidFill>
                <a:effectLst>
                  <a:outerShdw blurRad="38100" dist="38100" dir="2700000" algn="tl">
                    <a:srgbClr val="000000">
                      <a:alpha val="43137"/>
                    </a:srgbClr>
                  </a:outerShdw>
                </a:effectLst>
              </a:rPr>
              <a:t>1</a:t>
            </a:r>
            <a:r>
              <a:rPr lang="zh-CN" altLang="en-US" dirty="0" smtClean="0">
                <a:solidFill>
                  <a:srgbClr val="FF0000"/>
                </a:solidFill>
                <a:effectLst>
                  <a:outerShdw blurRad="38100" dist="38100" dir="2700000" algn="tl">
                    <a:srgbClr val="000000">
                      <a:alpha val="43137"/>
                    </a:srgbClr>
                  </a:outerShdw>
                </a:effectLst>
              </a:rPr>
              <a:t>号内核线程</a:t>
            </a:r>
            <a:endParaRPr lang="zh-CN" altLang="en-US" dirty="0">
              <a:effectLst>
                <a:outerShdw blurRad="38100" dist="38100" dir="2700000" algn="tl">
                  <a:srgbClr val="000000">
                    <a:alpha val="43137"/>
                  </a:srgbClr>
                </a:outerShdw>
              </a:effectLst>
            </a:endParaRP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2A9F7D21-04F6-43A6-A6C6-E39236840F02}" type="slidenum">
              <a:rPr lang="en-US" altLang="zh-CN"/>
              <a:pPr>
                <a:defRPr/>
              </a:pPr>
              <a:t>84</a:t>
            </a:fld>
            <a:endParaRPr lang="en-US" altLang="zh-CN"/>
          </a:p>
        </p:txBody>
      </p:sp>
      <p:sp>
        <p:nvSpPr>
          <p:cNvPr id="556034" name="Rectangle 2"/>
          <p:cNvSpPr>
            <a:spLocks noGrp="1" noChangeArrowheads="1"/>
          </p:cNvSpPr>
          <p:nvPr>
            <p:ph type="title"/>
          </p:nvPr>
        </p:nvSpPr>
        <p:spPr/>
        <p:txBody>
          <a:bodyPr/>
          <a:lstStyle/>
          <a:p>
            <a:pPr eaLnBrk="1" hangingPunct="1">
              <a:defRPr/>
            </a:pPr>
            <a:r>
              <a:rPr lang="en-US" altLang="zh-CN" dirty="0" smtClean="0"/>
              <a:t>Linux</a:t>
            </a:r>
            <a:r>
              <a:rPr lang="zh-CN" altLang="en-US" dirty="0" smtClean="0"/>
              <a:t>进程系统启动过程说明</a:t>
            </a:r>
            <a:endParaRPr lang="zh-CN" altLang="en-US" dirty="0"/>
          </a:p>
        </p:txBody>
      </p:sp>
      <p:sp>
        <p:nvSpPr>
          <p:cNvPr id="556035" name="Rectangle 3"/>
          <p:cNvSpPr>
            <a:spLocks noGrp="1" noChangeArrowheads="1"/>
          </p:cNvSpPr>
          <p:nvPr>
            <p:ph type="body" idx="1"/>
          </p:nvPr>
        </p:nvSpPr>
        <p:spPr/>
        <p:txBody>
          <a:bodyPr/>
          <a:lstStyle/>
          <a:p>
            <a:pPr eaLnBrk="1" hangingPunct="1">
              <a:defRPr/>
            </a:pPr>
            <a:r>
              <a:rPr lang="en-US" altLang="zh-CN" dirty="0" smtClean="0"/>
              <a:t>Linux</a:t>
            </a:r>
            <a:r>
              <a:rPr lang="zh-CN" altLang="en-US" dirty="0" smtClean="0"/>
              <a:t>的</a:t>
            </a:r>
            <a:r>
              <a:rPr lang="en-US" altLang="zh-CN" dirty="0" smtClean="0"/>
              <a:t>1</a:t>
            </a:r>
            <a:r>
              <a:rPr lang="zh-CN" altLang="en-US" dirty="0" smtClean="0"/>
              <a:t>号内核进程</a:t>
            </a:r>
            <a:endParaRPr lang="en-US" altLang="zh-CN" dirty="0" smtClean="0"/>
          </a:p>
          <a:p>
            <a:pPr lvl="1" eaLnBrk="1" hangingPunct="1">
              <a:defRPr/>
            </a:pPr>
            <a:r>
              <a:rPr lang="zh-CN" altLang="en-US" dirty="0" smtClean="0"/>
              <a:t>又</a:t>
            </a:r>
            <a:r>
              <a:rPr lang="zh-CN" altLang="en-US" dirty="0"/>
              <a:t>称为</a:t>
            </a:r>
            <a:r>
              <a:rPr lang="en-US" altLang="zh-CN" dirty="0">
                <a:solidFill>
                  <a:srgbClr val="FF0000"/>
                </a:solidFill>
              </a:rPr>
              <a:t>init</a:t>
            </a:r>
            <a:r>
              <a:rPr lang="zh-CN" altLang="en-US" dirty="0" smtClean="0">
                <a:solidFill>
                  <a:srgbClr val="FF0000"/>
                </a:solidFill>
              </a:rPr>
              <a:t>进程</a:t>
            </a:r>
            <a:r>
              <a:rPr lang="zh-CN" altLang="en-US" dirty="0" smtClean="0"/>
              <a:t>（</a:t>
            </a:r>
            <a:r>
              <a:rPr lang="en-US" altLang="zh-CN" dirty="0" smtClean="0"/>
              <a:t>PID=1</a:t>
            </a:r>
            <a:r>
              <a:rPr lang="zh-CN" altLang="en-US" dirty="0" smtClean="0"/>
              <a:t>）</a:t>
            </a:r>
            <a:endParaRPr lang="zh-CN" altLang="en-US" dirty="0">
              <a:solidFill>
                <a:srgbClr val="FF0000"/>
              </a:solidFill>
            </a:endParaRPr>
          </a:p>
          <a:p>
            <a:pPr lvl="1" eaLnBrk="1" hangingPunct="1">
              <a:defRPr/>
            </a:pPr>
            <a:r>
              <a:rPr lang="zh-CN" altLang="en-US" dirty="0" smtClean="0"/>
              <a:t>由</a:t>
            </a:r>
            <a:r>
              <a:rPr lang="en-US" altLang="zh-CN" dirty="0" smtClean="0"/>
              <a:t>0</a:t>
            </a:r>
            <a:r>
              <a:rPr lang="zh-CN" altLang="en-US" dirty="0" smtClean="0"/>
              <a:t>号进程在</a:t>
            </a:r>
            <a:r>
              <a:rPr lang="en-US" altLang="zh-CN" dirty="0" err="1"/>
              <a:t>start_kernel</a:t>
            </a:r>
            <a:r>
              <a:rPr lang="zh-CN" altLang="en-US" dirty="0"/>
              <a:t>函数</a:t>
            </a:r>
            <a:r>
              <a:rPr lang="zh-CN" altLang="en-US" dirty="0" smtClean="0"/>
              <a:t>中调用</a:t>
            </a:r>
            <a:r>
              <a:rPr lang="en-US" altLang="zh-CN" dirty="0" err="1">
                <a:solidFill>
                  <a:srgbClr val="FF0D0D"/>
                </a:solidFill>
              </a:rPr>
              <a:t>rest_init</a:t>
            </a:r>
            <a:r>
              <a:rPr lang="zh-CN" altLang="en-US" dirty="0"/>
              <a:t>创建</a:t>
            </a:r>
          </a:p>
          <a:p>
            <a:pPr eaLnBrk="1" hangingPunct="1">
              <a:defRPr/>
            </a:pPr>
            <a:endParaRPr lang="zh-CN" altLang="en-US" dirty="0"/>
          </a:p>
          <a:p>
            <a:pPr eaLnBrk="1" hangingPunct="1">
              <a:defRPr/>
            </a:pPr>
            <a:endParaRPr lang="zh-CN" altLang="en-US" dirty="0"/>
          </a:p>
          <a:p>
            <a:pPr eaLnBrk="1" hangingPunct="1">
              <a:buNone/>
              <a:defRPr/>
            </a:pPr>
            <a:endParaRPr lang="en-US" altLang="zh-CN" dirty="0" smtClean="0"/>
          </a:p>
          <a:p>
            <a:pPr eaLnBrk="1" hangingPunct="1">
              <a:buNone/>
              <a:defRPr/>
            </a:pPr>
            <a:endParaRPr lang="zh-CN" altLang="en-US" dirty="0"/>
          </a:p>
          <a:p>
            <a:pPr lvl="1" eaLnBrk="1" hangingPunct="1">
              <a:defRPr/>
            </a:pPr>
            <a:r>
              <a:rPr lang="zh-CN" altLang="en-US" dirty="0" smtClean="0"/>
              <a:t>调度程序</a:t>
            </a:r>
            <a:r>
              <a:rPr lang="zh-CN" altLang="en-US" dirty="0"/>
              <a:t>选择到</a:t>
            </a:r>
            <a:r>
              <a:rPr lang="en-US" altLang="zh-CN" dirty="0"/>
              <a:t>init</a:t>
            </a:r>
            <a:r>
              <a:rPr lang="zh-CN" altLang="en-US" dirty="0"/>
              <a:t>进程时，</a:t>
            </a:r>
            <a:r>
              <a:rPr lang="en-US" altLang="zh-CN" dirty="0"/>
              <a:t>init</a:t>
            </a:r>
            <a:r>
              <a:rPr lang="zh-CN" altLang="en-US" dirty="0"/>
              <a:t>进程开始执行</a:t>
            </a:r>
            <a:r>
              <a:rPr lang="en-US" altLang="zh-CN" dirty="0">
                <a:solidFill>
                  <a:srgbClr val="FF0000"/>
                </a:solidFill>
              </a:rPr>
              <a:t>init()</a:t>
            </a:r>
            <a:r>
              <a:rPr lang="zh-CN" altLang="en-US" dirty="0" smtClean="0">
                <a:solidFill>
                  <a:srgbClr val="FF0000"/>
                </a:solidFill>
              </a:rPr>
              <a:t>函数</a:t>
            </a:r>
            <a:endParaRPr lang="en-US" altLang="zh-CN" dirty="0" smtClean="0">
              <a:solidFill>
                <a:srgbClr val="FF0000"/>
              </a:solidFill>
            </a:endParaRPr>
          </a:p>
          <a:p>
            <a:pPr lvl="1" algn="just" eaLnBrk="1" hangingPunct="1">
              <a:defRPr/>
            </a:pPr>
            <a:r>
              <a:rPr lang="zh-CN" altLang="en-US" dirty="0" smtClean="0"/>
              <a:t>创建</a:t>
            </a:r>
            <a:r>
              <a:rPr lang="en-US" altLang="zh-CN" dirty="0" smtClean="0"/>
              <a:t>init</a:t>
            </a:r>
            <a:r>
              <a:rPr lang="zh-CN" altLang="en-US" dirty="0" smtClean="0"/>
              <a:t>进程后，进程</a:t>
            </a:r>
            <a:r>
              <a:rPr lang="en-US" altLang="zh-CN" dirty="0" smtClean="0"/>
              <a:t>0</a:t>
            </a:r>
            <a:r>
              <a:rPr lang="zh-CN" altLang="en-US" dirty="0" smtClean="0"/>
              <a:t>执行</a:t>
            </a:r>
            <a:r>
              <a:rPr lang="en-US" altLang="zh-CN" dirty="0" err="1" smtClean="0"/>
              <a:t>cpu_idle</a:t>
            </a:r>
            <a:r>
              <a:rPr lang="en-US" altLang="zh-CN" dirty="0" smtClean="0"/>
              <a:t>()</a:t>
            </a:r>
            <a:r>
              <a:rPr lang="zh-CN" altLang="en-US" dirty="0" smtClean="0"/>
              <a:t>函数</a:t>
            </a:r>
            <a:endParaRPr lang="en-US" altLang="zh-CN" dirty="0" smtClean="0"/>
          </a:p>
          <a:p>
            <a:pPr lvl="2" algn="just" eaLnBrk="1" hangingPunct="1">
              <a:defRPr/>
            </a:pPr>
            <a:r>
              <a:rPr lang="zh-CN" altLang="en-US" dirty="0" smtClean="0"/>
              <a:t>该函数本质上是在开中断的情况下重复执行</a:t>
            </a:r>
            <a:r>
              <a:rPr lang="en-US" altLang="zh-CN" dirty="0" err="1" smtClean="0"/>
              <a:t>hlt</a:t>
            </a:r>
            <a:r>
              <a:rPr lang="zh-CN" altLang="en-US" dirty="0" smtClean="0"/>
              <a:t>汇编语言指令，只有没有其他进程处于</a:t>
            </a:r>
            <a:r>
              <a:rPr lang="en-US" altLang="zh-CN" dirty="0" smtClean="0"/>
              <a:t>TASK_RUNNING</a:t>
            </a:r>
            <a:r>
              <a:rPr lang="zh-CN" altLang="en-US" dirty="0" smtClean="0"/>
              <a:t>状态下才执行进程</a:t>
            </a:r>
            <a:r>
              <a:rPr lang="en-US" altLang="zh-CN" dirty="0" smtClean="0"/>
              <a:t>0</a:t>
            </a:r>
            <a:endParaRPr lang="zh-CN" altLang="en-US" dirty="0">
              <a:solidFill>
                <a:srgbClr val="FF0000"/>
              </a:solidFill>
            </a:endParaRPr>
          </a:p>
        </p:txBody>
      </p:sp>
      <p:pic>
        <p:nvPicPr>
          <p:cNvPr id="47109" name="Picture 4"/>
          <p:cNvPicPr>
            <a:picLocks noChangeAspect="1" noChangeArrowheads="1"/>
          </p:cNvPicPr>
          <p:nvPr/>
        </p:nvPicPr>
        <p:blipFill>
          <a:blip r:embed="rId2" cstate="print"/>
          <a:srcRect/>
          <a:stretch>
            <a:fillRect/>
          </a:stretch>
        </p:blipFill>
        <p:spPr bwMode="auto">
          <a:xfrm>
            <a:off x="611560" y="2795191"/>
            <a:ext cx="8427640" cy="1857945"/>
          </a:xfrm>
          <a:prstGeom prst="rect">
            <a:avLst/>
          </a:prstGeom>
          <a:noFill/>
          <a:ln w="9525">
            <a:noFill/>
            <a:miter lim="800000"/>
            <a:headEnd/>
            <a:tailEnd/>
          </a:ln>
        </p:spPr>
      </p:pic>
      <p:sp>
        <p:nvSpPr>
          <p:cNvPr id="6" name="Oval 8"/>
          <p:cNvSpPr>
            <a:spLocks noChangeArrowheads="1"/>
          </p:cNvSpPr>
          <p:nvPr/>
        </p:nvSpPr>
        <p:spPr bwMode="auto">
          <a:xfrm>
            <a:off x="2856508" y="3320430"/>
            <a:ext cx="571504" cy="324594"/>
          </a:xfrm>
          <a:prstGeom prst="ellipse">
            <a:avLst/>
          </a:prstGeom>
          <a:noFill/>
          <a:ln w="38100">
            <a:solidFill>
              <a:srgbClr val="FF0D0D"/>
            </a:solidFill>
            <a:prstDash val="sysDot"/>
            <a:round/>
            <a:headEnd/>
            <a:tailEnd/>
          </a:ln>
          <a:effectLst/>
        </p:spPr>
        <p:txBody>
          <a:bodyPr wrap="square" anchor="ctr">
            <a:spAutoFit/>
          </a:bodyPr>
          <a:lstStyle/>
          <a:p>
            <a:endParaRPr lang="zh-CN" altLang="en-US" sz="900" dirty="0"/>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Oval 8"/>
          <p:cNvSpPr>
            <a:spLocks noChangeArrowheads="1"/>
          </p:cNvSpPr>
          <p:nvPr/>
        </p:nvSpPr>
        <p:spPr bwMode="auto">
          <a:xfrm>
            <a:off x="1115616" y="4005064"/>
            <a:ext cx="1368152" cy="324594"/>
          </a:xfrm>
          <a:prstGeom prst="ellipse">
            <a:avLst/>
          </a:prstGeom>
          <a:noFill/>
          <a:ln w="38100">
            <a:solidFill>
              <a:srgbClr val="FF0D0D"/>
            </a:solidFill>
            <a:prstDash val="sysDot"/>
            <a:round/>
            <a:headEnd/>
            <a:tailEnd/>
          </a:ln>
          <a:effectLst/>
        </p:spPr>
        <p:txBody>
          <a:bodyPr wrap="square" anchor="ctr">
            <a:spAutoFit/>
          </a:bodyPr>
          <a:lstStyle/>
          <a:p>
            <a:endParaRPr lang="zh-CN" altLang="en-US" sz="900" dirty="0"/>
          </a:p>
        </p:txBody>
      </p:sp>
    </p:spTree>
  </p:cSld>
  <p:clrMapOvr>
    <a:masterClrMapping/>
  </p:clrMapOvr>
  <p:transition spd="med">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3C8C9EFD-2B17-42AF-B24B-007DB0C3DB1D}" type="slidenum">
              <a:rPr lang="en-US" altLang="zh-CN"/>
              <a:pPr>
                <a:defRPr/>
              </a:pPr>
              <a:t>85</a:t>
            </a:fld>
            <a:endParaRPr lang="en-US" altLang="zh-CN"/>
          </a:p>
        </p:txBody>
      </p:sp>
      <p:sp>
        <p:nvSpPr>
          <p:cNvPr id="557058" name="Rectangle 2"/>
          <p:cNvSpPr>
            <a:spLocks noGrp="1" noChangeArrowheads="1"/>
          </p:cNvSpPr>
          <p:nvPr>
            <p:ph type="title"/>
          </p:nvPr>
        </p:nvSpPr>
        <p:spPr/>
        <p:txBody>
          <a:bodyPr/>
          <a:lstStyle/>
          <a:p>
            <a:pPr eaLnBrk="1" hangingPunct="1">
              <a:defRPr/>
            </a:pPr>
            <a:r>
              <a:rPr lang="en-US" altLang="zh-CN" dirty="0" smtClean="0"/>
              <a:t>Linux</a:t>
            </a:r>
            <a:r>
              <a:rPr lang="zh-CN" altLang="en-US" dirty="0" smtClean="0"/>
              <a:t>进程系统启动过程说明</a:t>
            </a:r>
            <a:endParaRPr lang="zh-CN" altLang="en-US" dirty="0"/>
          </a:p>
        </p:txBody>
      </p:sp>
      <p:sp>
        <p:nvSpPr>
          <p:cNvPr id="557059" name="Rectangle 3"/>
          <p:cNvSpPr>
            <a:spLocks noGrp="1" noChangeArrowheads="1"/>
          </p:cNvSpPr>
          <p:nvPr>
            <p:ph type="body" idx="1"/>
          </p:nvPr>
        </p:nvSpPr>
        <p:spPr>
          <a:xfrm>
            <a:off x="573088" y="1293813"/>
            <a:ext cx="8532812" cy="5449887"/>
          </a:xfrm>
        </p:spPr>
        <p:txBody>
          <a:bodyPr/>
          <a:lstStyle/>
          <a:p>
            <a:pPr eaLnBrk="1" hangingPunct="1">
              <a:defRPr/>
            </a:pPr>
            <a:r>
              <a:rPr lang="en-US" altLang="zh-CN" dirty="0" smtClean="0"/>
              <a:t>init()</a:t>
            </a:r>
            <a:r>
              <a:rPr lang="zh-CN" altLang="en-US" dirty="0" smtClean="0"/>
              <a:t>函数说明</a:t>
            </a:r>
            <a:endParaRPr lang="en-US" altLang="zh-CN" dirty="0" smtClean="0"/>
          </a:p>
          <a:p>
            <a:pPr lvl="1" eaLnBrk="1" hangingPunct="1">
              <a:defRPr/>
            </a:pPr>
            <a:r>
              <a:rPr lang="zh-CN" altLang="en-US" dirty="0" smtClean="0"/>
              <a:t>实现</a:t>
            </a:r>
            <a:r>
              <a:rPr lang="zh-CN" altLang="en-US" dirty="0"/>
              <a:t>从内核态到用户态的切换</a:t>
            </a:r>
          </a:p>
          <a:p>
            <a:pPr lvl="1" eaLnBrk="1" hangingPunct="1">
              <a:defRPr/>
            </a:pPr>
            <a:r>
              <a:rPr lang="zh-CN" altLang="en-US" dirty="0" smtClean="0"/>
              <a:t>为</a:t>
            </a:r>
            <a:r>
              <a:rPr lang="zh-CN" altLang="en-US" dirty="0"/>
              <a:t>常规内核任务初始化一些必要的内核线程</a:t>
            </a:r>
          </a:p>
          <a:p>
            <a:pPr lvl="2" eaLnBrk="1" hangingPunct="1">
              <a:defRPr/>
            </a:pPr>
            <a:r>
              <a:rPr lang="en-US" altLang="zh-CN" dirty="0" err="1" smtClean="0"/>
              <a:t>kflushd</a:t>
            </a:r>
            <a:r>
              <a:rPr lang="zh-CN" altLang="en-US" dirty="0" smtClean="0"/>
              <a:t>：刷新</a:t>
            </a:r>
            <a:r>
              <a:rPr lang="zh-CN" altLang="en-US" dirty="0"/>
              <a:t>‘脏’缓冲区</a:t>
            </a:r>
            <a:r>
              <a:rPr lang="zh-CN" altLang="en-US" dirty="0" smtClean="0"/>
              <a:t>中内容</a:t>
            </a:r>
            <a:r>
              <a:rPr lang="zh-CN" altLang="en-US" dirty="0"/>
              <a:t>到</a:t>
            </a:r>
            <a:r>
              <a:rPr lang="zh-CN" altLang="en-US" dirty="0" smtClean="0"/>
              <a:t>磁盘，归还</a:t>
            </a:r>
            <a:r>
              <a:rPr lang="zh-CN" altLang="en-US" dirty="0"/>
              <a:t>内存</a:t>
            </a:r>
          </a:p>
          <a:p>
            <a:pPr lvl="2" eaLnBrk="1" hangingPunct="1">
              <a:defRPr/>
            </a:pPr>
            <a:r>
              <a:rPr lang="en-US" altLang="zh-CN" dirty="0" err="1" smtClean="0"/>
              <a:t>kswapd</a:t>
            </a:r>
            <a:r>
              <a:rPr lang="zh-CN" altLang="en-US" dirty="0" smtClean="0"/>
              <a:t>：执行</a:t>
            </a:r>
            <a:r>
              <a:rPr lang="zh-CN" altLang="en-US" dirty="0"/>
              <a:t>内存回收</a:t>
            </a:r>
            <a:r>
              <a:rPr lang="zh-CN" altLang="en-US" dirty="0" smtClean="0"/>
              <a:t>功能</a:t>
            </a:r>
            <a:endParaRPr lang="zh-CN" altLang="en-US" dirty="0"/>
          </a:p>
          <a:p>
            <a:pPr lvl="1" eaLnBrk="1" hangingPunct="1">
              <a:defRPr/>
            </a:pPr>
            <a:r>
              <a:rPr lang="zh-CN" altLang="en-US" dirty="0" smtClean="0"/>
              <a:t>调用系统调用</a:t>
            </a:r>
            <a:r>
              <a:rPr lang="en-US" altLang="zh-CN" dirty="0" err="1" smtClean="0"/>
              <a:t>execve</a:t>
            </a:r>
            <a:r>
              <a:rPr lang="en-US" altLang="zh-CN" dirty="0" smtClean="0"/>
              <a:t>()</a:t>
            </a:r>
            <a:r>
              <a:rPr lang="zh-CN" altLang="en-US" dirty="0" smtClean="0"/>
              <a:t>装入</a:t>
            </a:r>
            <a:r>
              <a:rPr lang="zh-CN" altLang="en-US" dirty="0">
                <a:solidFill>
                  <a:srgbClr val="FF0000"/>
                </a:solidFill>
              </a:rPr>
              <a:t>可执行程序</a:t>
            </a:r>
            <a:r>
              <a:rPr lang="en-US" altLang="zh-CN" dirty="0">
                <a:solidFill>
                  <a:srgbClr val="FF0000"/>
                </a:solidFill>
              </a:rPr>
              <a:t>init</a:t>
            </a:r>
          </a:p>
          <a:p>
            <a:pPr lvl="2" eaLnBrk="1" hangingPunct="1">
              <a:defRPr/>
            </a:pPr>
            <a:r>
              <a:rPr lang="en-US" altLang="zh-CN" dirty="0"/>
              <a:t>init</a:t>
            </a:r>
            <a:r>
              <a:rPr lang="zh-CN" altLang="en-US" dirty="0"/>
              <a:t>内核线程变成一个</a:t>
            </a:r>
            <a:r>
              <a:rPr lang="zh-CN" altLang="en-US" dirty="0" smtClean="0">
                <a:solidFill>
                  <a:srgbClr val="FF0000"/>
                </a:solidFill>
              </a:rPr>
              <a:t>普通进程</a:t>
            </a:r>
            <a:r>
              <a:rPr lang="en-US" altLang="zh-CN" dirty="0" smtClean="0"/>
              <a:t>(</a:t>
            </a:r>
            <a:r>
              <a:rPr lang="zh-CN" altLang="en-US" dirty="0" smtClean="0"/>
              <a:t>拥有自己的进程内核数据结构</a:t>
            </a:r>
            <a:r>
              <a:rPr lang="en-US" altLang="zh-CN" dirty="0" smtClean="0"/>
              <a:t>)</a:t>
            </a:r>
            <a:endParaRPr lang="zh-CN" altLang="en-US" dirty="0"/>
          </a:p>
          <a:p>
            <a:pPr lvl="2" eaLnBrk="1" hangingPunct="1">
              <a:defRPr/>
            </a:pPr>
            <a:r>
              <a:rPr lang="zh-CN" altLang="en-US" dirty="0"/>
              <a:t>但</a:t>
            </a:r>
            <a:r>
              <a:rPr lang="en-US" altLang="zh-CN" dirty="0"/>
              <a:t>init</a:t>
            </a:r>
            <a:r>
              <a:rPr lang="zh-CN" altLang="en-US" dirty="0"/>
              <a:t>进程从不终止，因为它创建和监控操作系统外层的所有进程的活动</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用户空间的初始化流程</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86</a:t>
            </a:fld>
            <a:endParaRPr lang="en-US" altLang="zh-CN"/>
          </a:p>
        </p:txBody>
      </p:sp>
      <p:pic>
        <p:nvPicPr>
          <p:cNvPr id="5" name="Picture 4" descr="Login process via terminal"/>
          <p:cNvPicPr>
            <a:picLocks noChangeAspect="1" noChangeArrowheads="1" noCrop="1"/>
          </p:cNvPicPr>
          <p:nvPr/>
        </p:nvPicPr>
        <p:blipFill>
          <a:blip r:embed="rId2" cstate="print"/>
          <a:srcRect/>
          <a:stretch>
            <a:fillRect/>
          </a:stretch>
        </p:blipFill>
        <p:spPr bwMode="auto">
          <a:xfrm>
            <a:off x="3000375" y="1290638"/>
            <a:ext cx="3423276" cy="5516562"/>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3D7968C-E281-42A7-98C7-5A71F489D8FA}" type="slidenum">
              <a:rPr lang="en-US" altLang="zh-CN"/>
              <a:pPr>
                <a:defRPr/>
              </a:pPr>
              <a:t>87</a:t>
            </a:fld>
            <a:endParaRPr lang="en-US" altLang="zh-CN"/>
          </a:p>
        </p:txBody>
      </p:sp>
      <p:sp>
        <p:nvSpPr>
          <p:cNvPr id="560130" name="Rectangle 2"/>
          <p:cNvSpPr>
            <a:spLocks noGrp="1" noChangeArrowheads="1"/>
          </p:cNvSpPr>
          <p:nvPr>
            <p:ph type="title"/>
          </p:nvPr>
        </p:nvSpPr>
        <p:spPr/>
        <p:txBody>
          <a:bodyPr/>
          <a:lstStyle/>
          <a:p>
            <a:pPr eaLnBrk="1" hangingPunct="1">
              <a:defRPr/>
            </a:pPr>
            <a:r>
              <a:rPr lang="en-US" altLang="zh-CN" dirty="0" smtClean="0"/>
              <a:t>Linux</a:t>
            </a:r>
            <a:r>
              <a:rPr lang="zh-CN" altLang="en-US" dirty="0" smtClean="0"/>
              <a:t>进程创建特点</a:t>
            </a:r>
            <a:endParaRPr lang="zh-CN" altLang="en-US" dirty="0"/>
          </a:p>
        </p:txBody>
      </p:sp>
      <p:sp>
        <p:nvSpPr>
          <p:cNvPr id="560131" name="Rectangle 3"/>
          <p:cNvSpPr>
            <a:spLocks noGrp="1" noChangeArrowheads="1"/>
          </p:cNvSpPr>
          <p:nvPr>
            <p:ph type="body" idx="1"/>
          </p:nvPr>
        </p:nvSpPr>
        <p:spPr/>
        <p:txBody>
          <a:bodyPr/>
          <a:lstStyle/>
          <a:p>
            <a:pPr>
              <a:spcBef>
                <a:spcPts val="300"/>
              </a:spcBef>
            </a:pPr>
            <a:r>
              <a:rPr lang="zh-CN" altLang="en-US" sz="2600" dirty="0" smtClean="0"/>
              <a:t>传统</a:t>
            </a:r>
            <a:r>
              <a:rPr lang="en-US" altLang="zh-CN" sz="2600" dirty="0" smtClean="0"/>
              <a:t>UNIX</a:t>
            </a:r>
            <a:r>
              <a:rPr lang="zh-CN" altLang="en-US" sz="2600" dirty="0" smtClean="0"/>
              <a:t>操作系统</a:t>
            </a:r>
          </a:p>
          <a:p>
            <a:pPr lvl="1">
              <a:spcBef>
                <a:spcPts val="300"/>
              </a:spcBef>
            </a:pPr>
            <a:r>
              <a:rPr lang="zh-CN" altLang="en-US" dirty="0" smtClean="0"/>
              <a:t>子进程复制父进程所拥有的资源</a:t>
            </a:r>
          </a:p>
          <a:p>
            <a:pPr lvl="1">
              <a:spcBef>
                <a:spcPts val="300"/>
              </a:spcBef>
            </a:pPr>
            <a:r>
              <a:rPr lang="zh-CN" altLang="en-US" dirty="0" smtClean="0"/>
              <a:t>缺点</a:t>
            </a:r>
          </a:p>
          <a:p>
            <a:pPr lvl="2">
              <a:spcBef>
                <a:spcPts val="300"/>
              </a:spcBef>
            </a:pPr>
            <a:r>
              <a:rPr lang="zh-CN" altLang="en-US" sz="2200" dirty="0" smtClean="0"/>
              <a:t>创建过程慢、效率低、子进程复制的很多资源不会被使用</a:t>
            </a:r>
          </a:p>
          <a:p>
            <a:pPr>
              <a:spcBef>
                <a:spcPts val="300"/>
              </a:spcBef>
            </a:pPr>
            <a:r>
              <a:rPr lang="zh-CN" altLang="en-US" sz="2600" dirty="0" smtClean="0"/>
              <a:t>现代</a:t>
            </a:r>
            <a:r>
              <a:rPr lang="en-US" altLang="zh-CN" sz="2600" dirty="0" smtClean="0"/>
              <a:t>UNIX</a:t>
            </a:r>
            <a:r>
              <a:rPr lang="zh-CN" altLang="en-US" sz="2600" dirty="0" smtClean="0"/>
              <a:t>内核：</a:t>
            </a:r>
            <a:r>
              <a:rPr lang="zh-CN" altLang="en-US" sz="2600" dirty="0" smtClean="0">
                <a:solidFill>
                  <a:srgbClr val="FF0000"/>
                </a:solidFill>
              </a:rPr>
              <a:t>引入</a:t>
            </a:r>
            <a:r>
              <a:rPr lang="zh-CN" altLang="en-US" sz="2600" dirty="0">
                <a:solidFill>
                  <a:srgbClr val="FF0000"/>
                </a:solidFill>
              </a:rPr>
              <a:t>三</a:t>
            </a:r>
            <a:r>
              <a:rPr lang="zh-CN" altLang="en-US" sz="2600" dirty="0" smtClean="0">
                <a:solidFill>
                  <a:srgbClr val="FF0000"/>
                </a:solidFill>
              </a:rPr>
              <a:t>种机制优化进程创建效率</a:t>
            </a:r>
            <a:endParaRPr lang="zh-CN" altLang="en-US" sz="2600" dirty="0">
              <a:solidFill>
                <a:srgbClr val="FF0000"/>
              </a:solidFill>
            </a:endParaRPr>
          </a:p>
          <a:p>
            <a:pPr lvl="1" eaLnBrk="1" hangingPunct="1">
              <a:spcBef>
                <a:spcPts val="300"/>
              </a:spcBef>
              <a:defRPr/>
            </a:pPr>
            <a:r>
              <a:rPr lang="zh-CN" altLang="en-US" dirty="0"/>
              <a:t>写时复制技术（</a:t>
            </a:r>
            <a:r>
              <a:rPr lang="en-US" altLang="zh-CN" dirty="0"/>
              <a:t>Copy-On-Writing</a:t>
            </a:r>
            <a:r>
              <a:rPr lang="zh-CN" altLang="en-US" dirty="0"/>
              <a:t>）</a:t>
            </a:r>
          </a:p>
          <a:p>
            <a:pPr lvl="1" eaLnBrk="1" hangingPunct="1">
              <a:spcBef>
                <a:spcPts val="300"/>
              </a:spcBef>
              <a:defRPr/>
            </a:pPr>
            <a:r>
              <a:rPr lang="zh-CN" altLang="en-US" dirty="0"/>
              <a:t>轻量级</a:t>
            </a:r>
            <a:r>
              <a:rPr lang="zh-CN" altLang="en-US" dirty="0" smtClean="0"/>
              <a:t>进程</a:t>
            </a:r>
            <a:endParaRPr lang="en-US" altLang="zh-CN" dirty="0" smtClean="0"/>
          </a:p>
          <a:p>
            <a:pPr lvl="2" eaLnBrk="1" hangingPunct="1">
              <a:spcBef>
                <a:spcPts val="300"/>
              </a:spcBef>
              <a:defRPr/>
            </a:pPr>
            <a:r>
              <a:rPr lang="zh-CN" altLang="en-US" dirty="0" smtClean="0"/>
              <a:t>允许</a:t>
            </a:r>
            <a:r>
              <a:rPr lang="zh-CN" altLang="en-US" dirty="0"/>
              <a:t>父子进程共享</a:t>
            </a:r>
            <a:r>
              <a:rPr lang="zh-CN" altLang="en-US" dirty="0">
                <a:solidFill>
                  <a:srgbClr val="FF0D0D"/>
                </a:solidFill>
              </a:rPr>
              <a:t>页表</a:t>
            </a:r>
            <a:r>
              <a:rPr lang="zh-CN" altLang="en-US" dirty="0"/>
              <a:t>、</a:t>
            </a:r>
            <a:r>
              <a:rPr lang="zh-CN" altLang="en-US" dirty="0" smtClean="0">
                <a:solidFill>
                  <a:srgbClr val="FF0D0D"/>
                </a:solidFill>
              </a:rPr>
              <a:t>打开文件</a:t>
            </a:r>
            <a:r>
              <a:rPr lang="zh-CN" altLang="en-US" dirty="0">
                <a:solidFill>
                  <a:srgbClr val="FF0D0D"/>
                </a:solidFill>
              </a:rPr>
              <a:t>列表</a:t>
            </a:r>
            <a:r>
              <a:rPr lang="zh-CN" altLang="en-US" dirty="0"/>
              <a:t>、</a:t>
            </a:r>
            <a:r>
              <a:rPr lang="zh-CN" altLang="en-US" dirty="0">
                <a:solidFill>
                  <a:srgbClr val="FF0D0D"/>
                </a:solidFill>
              </a:rPr>
              <a:t>信号处理</a:t>
            </a:r>
            <a:r>
              <a:rPr lang="zh-CN" altLang="en-US" dirty="0" smtClean="0"/>
              <a:t>等数据结构</a:t>
            </a:r>
            <a:endParaRPr lang="en-US" altLang="zh-CN" dirty="0" smtClean="0"/>
          </a:p>
          <a:p>
            <a:pPr lvl="2" eaLnBrk="1" hangingPunct="1">
              <a:spcBef>
                <a:spcPts val="300"/>
              </a:spcBef>
              <a:defRPr/>
            </a:pPr>
            <a:r>
              <a:rPr lang="zh-CN" altLang="en-US" dirty="0" smtClean="0"/>
              <a:t>但</a:t>
            </a:r>
            <a:r>
              <a:rPr lang="zh-CN" altLang="en-US" dirty="0"/>
              <a:t>每个进程应该有自己的程序计数器、寄存器集合、核心栈和用户栈 </a:t>
            </a:r>
          </a:p>
          <a:p>
            <a:pPr lvl="1" eaLnBrk="1" hangingPunct="1">
              <a:spcBef>
                <a:spcPts val="300"/>
              </a:spcBef>
              <a:defRPr/>
            </a:pPr>
            <a:r>
              <a:rPr lang="en-US" altLang="zh-CN" dirty="0" err="1" smtClean="0"/>
              <a:t>vfork</a:t>
            </a:r>
            <a:r>
              <a:rPr lang="en-US" altLang="zh-CN" dirty="0" smtClean="0"/>
              <a:t>()</a:t>
            </a:r>
          </a:p>
          <a:p>
            <a:pPr lvl="2" eaLnBrk="1" hangingPunct="1">
              <a:spcBef>
                <a:spcPts val="300"/>
              </a:spcBef>
              <a:defRPr/>
            </a:pPr>
            <a:r>
              <a:rPr lang="zh-CN" altLang="en-US" dirty="0" smtClean="0"/>
              <a:t>新进程可共享</a:t>
            </a:r>
            <a:r>
              <a:rPr lang="zh-CN" altLang="en-US" dirty="0"/>
              <a:t>父进程的内存地址空间</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BBA9471E-1921-4AE0-A903-7A6778100380}" type="slidenum">
              <a:rPr lang="en-US" altLang="zh-CN"/>
              <a:pPr>
                <a:defRPr/>
              </a:pPr>
              <a:t>88</a:t>
            </a:fld>
            <a:endParaRPr lang="en-US" altLang="zh-CN"/>
          </a:p>
        </p:txBody>
      </p:sp>
      <p:sp>
        <p:nvSpPr>
          <p:cNvPr id="563202" name="Rectangle 2"/>
          <p:cNvSpPr>
            <a:spLocks noGrp="1" noChangeArrowheads="1"/>
          </p:cNvSpPr>
          <p:nvPr>
            <p:ph type="title"/>
          </p:nvPr>
        </p:nvSpPr>
        <p:spPr/>
        <p:txBody>
          <a:bodyPr/>
          <a:lstStyle/>
          <a:p>
            <a:pPr eaLnBrk="1" hangingPunct="1">
              <a:defRPr/>
            </a:pPr>
            <a:r>
              <a:rPr lang="en-US" altLang="zh-CN" dirty="0"/>
              <a:t>Linux</a:t>
            </a:r>
            <a:r>
              <a:rPr lang="zh-CN" altLang="en-US" dirty="0"/>
              <a:t>进程</a:t>
            </a:r>
            <a:r>
              <a:rPr lang="zh-CN" altLang="en-US" dirty="0" smtClean="0"/>
              <a:t>创建方法</a:t>
            </a:r>
            <a:endParaRPr lang="zh-CN" altLang="en-US" dirty="0"/>
          </a:p>
        </p:txBody>
      </p:sp>
      <p:sp>
        <p:nvSpPr>
          <p:cNvPr id="563203" name="Rectangle 3"/>
          <p:cNvSpPr>
            <a:spLocks noGrp="1" noChangeArrowheads="1"/>
          </p:cNvSpPr>
          <p:nvPr>
            <p:ph type="body" idx="1"/>
          </p:nvPr>
        </p:nvSpPr>
        <p:spPr/>
        <p:txBody>
          <a:bodyPr/>
          <a:lstStyle/>
          <a:p>
            <a:pPr eaLnBrk="1" hangingPunct="1">
              <a:defRPr/>
            </a:pPr>
            <a:r>
              <a:rPr lang="zh-CN" altLang="en-US" dirty="0" smtClean="0"/>
              <a:t>在终端输入命令，由</a:t>
            </a:r>
            <a:r>
              <a:rPr lang="en-US" altLang="zh-CN" dirty="0" smtClean="0"/>
              <a:t>shell</a:t>
            </a:r>
            <a:r>
              <a:rPr lang="zh-CN" altLang="en-US" dirty="0" smtClean="0"/>
              <a:t>进程创建一个新进程</a:t>
            </a:r>
          </a:p>
          <a:p>
            <a:pPr eaLnBrk="1" hangingPunct="1">
              <a:defRPr/>
            </a:pPr>
            <a:r>
              <a:rPr lang="zh-CN" altLang="en-US" dirty="0" smtClean="0"/>
              <a:t>进程创建函数</a:t>
            </a:r>
          </a:p>
          <a:p>
            <a:pPr lvl="1" eaLnBrk="1" hangingPunct="1">
              <a:defRPr/>
            </a:pPr>
            <a:r>
              <a:rPr lang="en-US" altLang="zh-CN" dirty="0" err="1" smtClean="0"/>
              <a:t>pid_t</a:t>
            </a:r>
            <a:r>
              <a:rPr lang="en-US" altLang="zh-CN" dirty="0" smtClean="0"/>
              <a:t> </a:t>
            </a:r>
            <a:r>
              <a:rPr lang="en-US" altLang="zh-CN" dirty="0"/>
              <a:t>fork(void);</a:t>
            </a:r>
          </a:p>
          <a:p>
            <a:pPr lvl="1" eaLnBrk="1" hangingPunct="1">
              <a:defRPr/>
            </a:pPr>
            <a:r>
              <a:rPr lang="en-US" altLang="zh-CN" dirty="0" err="1"/>
              <a:t>pid_t</a:t>
            </a:r>
            <a:r>
              <a:rPr lang="en-US" altLang="zh-CN" dirty="0"/>
              <a:t> </a:t>
            </a:r>
            <a:r>
              <a:rPr lang="en-US" altLang="zh-CN" dirty="0" err="1"/>
              <a:t>vfork</a:t>
            </a:r>
            <a:r>
              <a:rPr lang="en-US" altLang="zh-CN" dirty="0"/>
              <a:t>(void);</a:t>
            </a:r>
          </a:p>
          <a:p>
            <a:pPr lvl="1" eaLnBrk="1" hangingPunct="1">
              <a:defRPr/>
            </a:pPr>
            <a:r>
              <a:rPr lang="en-US" altLang="zh-CN" dirty="0" err="1"/>
              <a:t>int</a:t>
            </a:r>
            <a:r>
              <a:rPr lang="en-US" altLang="zh-CN" dirty="0"/>
              <a:t> clone(</a:t>
            </a:r>
            <a:r>
              <a:rPr lang="en-US" altLang="zh-CN" dirty="0" err="1"/>
              <a:t>int</a:t>
            </a:r>
            <a:r>
              <a:rPr lang="en-US" altLang="zh-CN" dirty="0"/>
              <a:t> (*fn)(void * </a:t>
            </a:r>
            <a:r>
              <a:rPr lang="en-US" altLang="zh-CN" dirty="0" err="1"/>
              <a:t>arg</a:t>
            </a:r>
            <a:r>
              <a:rPr lang="en-US" altLang="zh-CN" dirty="0"/>
              <a:t>), void *stack, </a:t>
            </a:r>
            <a:r>
              <a:rPr lang="en-US" altLang="zh-CN" dirty="0" err="1"/>
              <a:t>int</a:t>
            </a:r>
            <a:r>
              <a:rPr lang="en-US" altLang="zh-CN" dirty="0"/>
              <a:t> flags, void * </a:t>
            </a:r>
            <a:r>
              <a:rPr lang="en-US" altLang="zh-CN" dirty="0" err="1"/>
              <a:t>arg</a:t>
            </a:r>
            <a:r>
              <a:rPr lang="en-US" altLang="zh-CN" dirty="0"/>
              <a:t>)</a:t>
            </a:r>
            <a:r>
              <a:rPr lang="zh-CN" altLang="en-US" dirty="0"/>
              <a:t>； </a:t>
            </a:r>
            <a:endParaRPr lang="en-US" altLang="zh-CN" dirty="0" smtClean="0"/>
          </a:p>
          <a:p>
            <a:pPr lvl="2" eaLnBrk="1" hangingPunct="1">
              <a:defRPr/>
            </a:pPr>
            <a:r>
              <a:rPr lang="zh-CN" altLang="en-US" dirty="0" smtClean="0"/>
              <a:t>创建轻量级线程</a:t>
            </a:r>
            <a:endParaRPr lang="zh-CN" altLang="en-US" dirty="0"/>
          </a:p>
          <a:p>
            <a:pPr eaLnBrk="1" hangingPunct="1">
              <a:defRPr/>
            </a:pPr>
            <a:r>
              <a:rPr lang="zh-CN" altLang="en-US" dirty="0" smtClean="0"/>
              <a:t>三函数</a:t>
            </a:r>
            <a:r>
              <a:rPr lang="zh-CN" altLang="en-US" dirty="0"/>
              <a:t>都调用同</a:t>
            </a:r>
            <a:r>
              <a:rPr lang="zh-CN" altLang="en-US" dirty="0" smtClean="0"/>
              <a:t>一内</a:t>
            </a:r>
            <a:r>
              <a:rPr lang="zh-CN" altLang="en-US" dirty="0"/>
              <a:t>核函数</a:t>
            </a:r>
            <a:r>
              <a:rPr lang="en-US" altLang="zh-CN" dirty="0" err="1">
                <a:solidFill>
                  <a:srgbClr val="FF0D0D"/>
                </a:solidFill>
              </a:rPr>
              <a:t>do_fork</a:t>
            </a:r>
            <a:r>
              <a:rPr lang="en-US" altLang="zh-CN" dirty="0">
                <a:solidFill>
                  <a:srgbClr val="FF0D0D"/>
                </a:solidFill>
              </a:rPr>
              <a:t>( ) </a:t>
            </a:r>
            <a:r>
              <a:rPr lang="en-US" altLang="zh-CN" dirty="0"/>
              <a:t>[</a:t>
            </a:r>
            <a:r>
              <a:rPr lang="en-US" altLang="zh-CN" dirty="0">
                <a:solidFill>
                  <a:schemeClr val="tx2"/>
                </a:solidFill>
                <a:ea typeface="楷体_GB2312" pitchFamily="49" charset="-122"/>
              </a:rPr>
              <a:t>/kernel/</a:t>
            </a:r>
            <a:r>
              <a:rPr lang="en-US" altLang="zh-CN" dirty="0" err="1">
                <a:solidFill>
                  <a:schemeClr val="tx2"/>
                </a:solidFill>
                <a:ea typeface="楷体_GB2312" pitchFamily="49" charset="-122"/>
              </a:rPr>
              <a:t>fork.c</a:t>
            </a:r>
            <a:r>
              <a:rPr lang="en-US" altLang="zh-CN" dirty="0"/>
              <a:t>]</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进程创建方法</a:t>
            </a:r>
            <a:endParaRPr kumimoji="1" lang="zh-CN" altLang="en-US" dirty="0"/>
          </a:p>
        </p:txBody>
      </p:sp>
      <p:sp>
        <p:nvSpPr>
          <p:cNvPr id="3" name="内容占位符 2"/>
          <p:cNvSpPr>
            <a:spLocks noGrp="1"/>
          </p:cNvSpPr>
          <p:nvPr>
            <p:ph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pPr>
              <a:defRPr/>
            </a:pPr>
            <a:fld id="{5E1424C2-BC5B-4E32-8BED-C730A3AC5A57}" type="slidenum">
              <a:rPr lang="en-US" altLang="zh-CN" smtClean="0"/>
              <a:pPr>
                <a:defRPr/>
              </a:pPr>
              <a:t>89</a:t>
            </a:fld>
            <a:endParaRPr lang="en-US" altLang="zh-CN"/>
          </a:p>
        </p:txBody>
      </p:sp>
      <p:pic>
        <p:nvPicPr>
          <p:cNvPr id="5" name="图片 4"/>
          <p:cNvPicPr>
            <a:picLocks noChangeAspect="1"/>
          </p:cNvPicPr>
          <p:nvPr/>
        </p:nvPicPr>
        <p:blipFill>
          <a:blip r:embed="rId2"/>
          <a:stretch>
            <a:fillRect/>
          </a:stretch>
        </p:blipFill>
        <p:spPr>
          <a:xfrm>
            <a:off x="683568" y="1268413"/>
            <a:ext cx="5371317" cy="5610042"/>
          </a:xfrm>
          <a:prstGeom prst="rect">
            <a:avLst/>
          </a:prstGeom>
        </p:spPr>
      </p:pic>
    </p:spTree>
    <p:extLst>
      <p:ext uri="{BB962C8B-B14F-4D97-AF65-F5344CB8AC3E}">
        <p14:creationId xmlns:p14="http://schemas.microsoft.com/office/powerpoint/2010/main" val="1439705825"/>
      </p:ext>
    </p:extLst>
  </p:cSld>
  <p:clrMapOvr>
    <a:masterClrMapping/>
  </p:clrMapOvr>
  <p:transition spd="med">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A417957-3F74-4A1A-9129-748651E4DB13}" type="slidenum">
              <a:rPr lang="en-US" altLang="zh-CN"/>
              <a:pPr/>
              <a:t>9</a:t>
            </a:fld>
            <a:endParaRPr lang="en-US" altLang="zh-CN"/>
          </a:p>
        </p:txBody>
      </p:sp>
      <p:sp>
        <p:nvSpPr>
          <p:cNvPr id="630786" name="Rectangle 2"/>
          <p:cNvSpPr>
            <a:spLocks noGrp="1" noChangeArrowheads="1"/>
          </p:cNvSpPr>
          <p:nvPr>
            <p:ph type="title"/>
          </p:nvPr>
        </p:nvSpPr>
        <p:spPr/>
        <p:txBody>
          <a:bodyPr/>
          <a:lstStyle/>
          <a:p>
            <a:r>
              <a:rPr lang="en-US" altLang="zh-CN" dirty="0" err="1" smtClean="0"/>
              <a:t>list_entry</a:t>
            </a:r>
            <a:r>
              <a:rPr lang="zh-CN" altLang="en-US" dirty="0" smtClean="0"/>
              <a:t>的实现机制</a:t>
            </a:r>
            <a:endParaRPr lang="zh-CN" altLang="en-US" dirty="0"/>
          </a:p>
        </p:txBody>
      </p:sp>
      <p:sp>
        <p:nvSpPr>
          <p:cNvPr id="630787" name="Rectangle 3"/>
          <p:cNvSpPr>
            <a:spLocks noGrp="1" noChangeArrowheads="1"/>
          </p:cNvSpPr>
          <p:nvPr>
            <p:ph type="body" idx="1"/>
          </p:nvPr>
        </p:nvSpPr>
        <p:spPr>
          <a:xfrm>
            <a:off x="611188" y="1268413"/>
            <a:ext cx="8532812" cy="5589587"/>
          </a:xfrm>
        </p:spPr>
        <p:txBody>
          <a:bodyPr/>
          <a:lstStyle/>
          <a:p>
            <a:r>
              <a:rPr lang="en-US" altLang="zh-CN" dirty="0" err="1"/>
              <a:t>list_entry</a:t>
            </a:r>
            <a:r>
              <a:rPr lang="zh-CN" altLang="en-US" dirty="0"/>
              <a:t>宏定义</a:t>
            </a:r>
          </a:p>
          <a:p>
            <a:pPr lvl="1"/>
            <a:r>
              <a:rPr lang="en-US" altLang="zh-CN" dirty="0"/>
              <a:t>#define </a:t>
            </a:r>
            <a:r>
              <a:rPr lang="en-US" altLang="zh-CN" dirty="0" err="1"/>
              <a:t>list_entry</a:t>
            </a:r>
            <a:r>
              <a:rPr lang="en-US" altLang="zh-CN" dirty="0"/>
              <a:t>(ptr, type, member) </a:t>
            </a:r>
            <a:r>
              <a:rPr lang="en-US" altLang="zh-CN" dirty="0">
                <a:solidFill>
                  <a:srgbClr val="FF0D0D"/>
                </a:solidFill>
              </a:rPr>
              <a:t>container_of(ptr, type, member)</a:t>
            </a:r>
          </a:p>
          <a:p>
            <a:r>
              <a:rPr lang="en-US" altLang="zh-CN" dirty="0" err="1"/>
              <a:t>container_of</a:t>
            </a:r>
            <a:r>
              <a:rPr lang="zh-CN" altLang="en-US" dirty="0"/>
              <a:t>宏定义</a:t>
            </a:r>
            <a:r>
              <a:rPr lang="en-US" altLang="zh-CN" dirty="0"/>
              <a:t>(include/</a:t>
            </a:r>
            <a:r>
              <a:rPr lang="en-US" altLang="zh-CN" dirty="0" err="1"/>
              <a:t>linux</a:t>
            </a:r>
            <a:r>
              <a:rPr lang="en-US" altLang="zh-CN" dirty="0"/>
              <a:t>/</a:t>
            </a:r>
            <a:r>
              <a:rPr lang="en-US" altLang="zh-CN" dirty="0" err="1"/>
              <a:t>kernel.h</a:t>
            </a:r>
            <a:r>
              <a:rPr lang="en-US" altLang="zh-CN" dirty="0"/>
              <a:t>)</a:t>
            </a:r>
          </a:p>
          <a:p>
            <a:pPr lvl="1"/>
            <a:r>
              <a:rPr lang="en-US" altLang="zh-CN" dirty="0"/>
              <a:t>#define </a:t>
            </a:r>
            <a:r>
              <a:rPr lang="en-US" altLang="zh-CN" dirty="0" err="1"/>
              <a:t>container_of</a:t>
            </a:r>
            <a:r>
              <a:rPr lang="en-US" altLang="zh-CN" dirty="0"/>
              <a:t>(ptr, type, member) ({ \ </a:t>
            </a:r>
          </a:p>
          <a:p>
            <a:pPr lvl="1">
              <a:buFont typeface="Wingdings" pitchFamily="2" charset="2"/>
              <a:buNone/>
            </a:pPr>
            <a:r>
              <a:rPr lang="en-US" altLang="zh-CN" dirty="0">
                <a:solidFill>
                  <a:srgbClr val="CC0066"/>
                </a:solidFill>
              </a:rPr>
              <a:t>	//</a:t>
            </a:r>
            <a:r>
              <a:rPr lang="zh-CN" altLang="en-US" dirty="0">
                <a:solidFill>
                  <a:srgbClr val="CC0066"/>
                </a:solidFill>
              </a:rPr>
              <a:t>将链表</a:t>
            </a:r>
            <a:r>
              <a:rPr lang="zh-CN" altLang="en-US" dirty="0" smtClean="0">
                <a:solidFill>
                  <a:srgbClr val="CC0066"/>
                </a:solidFill>
              </a:rPr>
              <a:t>中</a:t>
            </a:r>
            <a:r>
              <a:rPr lang="en-US" altLang="zh-CN" dirty="0" smtClean="0">
                <a:solidFill>
                  <a:srgbClr val="CC0066"/>
                </a:solidFill>
              </a:rPr>
              <a:t>ptr</a:t>
            </a:r>
            <a:r>
              <a:rPr lang="zh-CN" altLang="en-US" dirty="0">
                <a:solidFill>
                  <a:srgbClr val="CC0066"/>
                </a:solidFill>
              </a:rPr>
              <a:t>转换</a:t>
            </a:r>
            <a:r>
              <a:rPr lang="zh-CN" altLang="en-US" dirty="0" smtClean="0">
                <a:solidFill>
                  <a:srgbClr val="CC0066"/>
                </a:solidFill>
              </a:rPr>
              <a:t>成宿主结构</a:t>
            </a:r>
            <a:r>
              <a:rPr lang="en-US" altLang="zh-CN" dirty="0">
                <a:solidFill>
                  <a:srgbClr val="CC0066"/>
                </a:solidFill>
              </a:rPr>
              <a:t>type</a:t>
            </a:r>
            <a:r>
              <a:rPr lang="zh-CN" altLang="en-US" dirty="0">
                <a:solidFill>
                  <a:srgbClr val="CC0066"/>
                </a:solidFill>
              </a:rPr>
              <a:t>中成员</a:t>
            </a:r>
            <a:r>
              <a:rPr lang="en-US" altLang="zh-CN" dirty="0">
                <a:solidFill>
                  <a:srgbClr val="CC0066"/>
                </a:solidFill>
              </a:rPr>
              <a:t>member</a:t>
            </a:r>
            <a:r>
              <a:rPr lang="zh-CN" altLang="en-US" dirty="0">
                <a:solidFill>
                  <a:srgbClr val="CC0066"/>
                </a:solidFill>
              </a:rPr>
              <a:t>的类型</a:t>
            </a:r>
          </a:p>
          <a:p>
            <a:pPr lvl="1">
              <a:buFont typeface="Wingdings" pitchFamily="2" charset="2"/>
              <a:buNone/>
            </a:pPr>
            <a:r>
              <a:rPr lang="zh-CN" altLang="en-US" dirty="0"/>
              <a:t>    </a:t>
            </a:r>
            <a:r>
              <a:rPr lang="en-US" altLang="zh-CN" dirty="0"/>
              <a:t>const typeof( ((type *)0)-&gt;member ) *__mptr = (ptr);  \</a:t>
            </a:r>
          </a:p>
          <a:p>
            <a:pPr lvl="1">
              <a:buFont typeface="Wingdings" pitchFamily="2" charset="2"/>
              <a:buNone/>
            </a:pPr>
            <a:r>
              <a:rPr lang="en-US" altLang="zh-CN" dirty="0"/>
              <a:t>    </a:t>
            </a:r>
            <a:r>
              <a:rPr lang="en-US" altLang="zh-CN" dirty="0">
                <a:solidFill>
                  <a:srgbClr val="CC0066"/>
                </a:solidFill>
              </a:rPr>
              <a:t>// __mptr</a:t>
            </a:r>
            <a:r>
              <a:rPr lang="zh-CN" altLang="en-US" dirty="0">
                <a:solidFill>
                  <a:srgbClr val="CC0066"/>
                </a:solidFill>
              </a:rPr>
              <a:t>减去</a:t>
            </a:r>
            <a:r>
              <a:rPr lang="en-US" altLang="zh-CN" dirty="0">
                <a:solidFill>
                  <a:srgbClr val="CC0066"/>
                </a:solidFill>
              </a:rPr>
              <a:t>member</a:t>
            </a:r>
            <a:r>
              <a:rPr lang="zh-CN" altLang="en-US" dirty="0">
                <a:solidFill>
                  <a:srgbClr val="CC0066"/>
                </a:solidFill>
              </a:rPr>
              <a:t>成员偏移地址正好是</a:t>
            </a:r>
            <a:r>
              <a:rPr lang="en-US" altLang="zh-CN" dirty="0">
                <a:solidFill>
                  <a:srgbClr val="CC0066"/>
                </a:solidFill>
              </a:rPr>
              <a:t>type</a:t>
            </a:r>
            <a:r>
              <a:rPr lang="zh-CN" altLang="en-US" dirty="0">
                <a:solidFill>
                  <a:srgbClr val="CC0066"/>
                </a:solidFill>
              </a:rPr>
              <a:t>结构地址</a:t>
            </a:r>
          </a:p>
          <a:p>
            <a:pPr lvl="1">
              <a:buFont typeface="Wingdings" pitchFamily="2" charset="2"/>
              <a:buNone/>
            </a:pPr>
            <a:r>
              <a:rPr lang="zh-CN" altLang="en-US" dirty="0"/>
              <a:t>    </a:t>
            </a:r>
            <a:r>
              <a:rPr lang="en-US" altLang="zh-CN" dirty="0"/>
              <a:t>(type *)( (char </a:t>
            </a:r>
            <a:r>
              <a:rPr lang="en-US" altLang="zh-CN" dirty="0" smtClean="0"/>
              <a:t>*) __</a:t>
            </a:r>
            <a:r>
              <a:rPr lang="en-US" altLang="zh-CN" dirty="0"/>
              <a:t>mptr - </a:t>
            </a:r>
            <a:r>
              <a:rPr lang="en-US" altLang="zh-CN" dirty="0">
                <a:solidFill>
                  <a:srgbClr val="FF0D0D"/>
                </a:solidFill>
              </a:rPr>
              <a:t>offsetof(type, member)</a:t>
            </a:r>
            <a:r>
              <a:rPr lang="en-US" altLang="zh-CN" dirty="0"/>
              <a:t> </a:t>
            </a:r>
            <a:r>
              <a:rPr lang="en-US" altLang="zh-CN" dirty="0" smtClean="0"/>
              <a:t>);})</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内核通用链表</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227961006"/>
      </p:ext>
    </p:extLst>
  </p:cSld>
  <p:clrMapOvr>
    <a:masterClrMapping/>
  </p:clrMapOvr>
  <p:transition spd="med">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2F00D049-DF51-411B-88DC-BDDB3640A2C9}" type="slidenum">
              <a:rPr lang="en-US" altLang="zh-CN"/>
              <a:pPr>
                <a:defRPr/>
              </a:pPr>
              <a:t>90</a:t>
            </a:fld>
            <a:endParaRPr lang="en-US" altLang="zh-CN"/>
          </a:p>
        </p:txBody>
      </p:sp>
      <p:sp>
        <p:nvSpPr>
          <p:cNvPr id="573442" name="Rectangle 2"/>
          <p:cNvSpPr>
            <a:spLocks noGrp="1" noChangeArrowheads="1"/>
          </p:cNvSpPr>
          <p:nvPr>
            <p:ph type="title"/>
          </p:nvPr>
        </p:nvSpPr>
        <p:spPr/>
        <p:txBody>
          <a:bodyPr/>
          <a:lstStyle/>
          <a:p>
            <a:pPr eaLnBrk="1" hangingPunct="1">
              <a:defRPr/>
            </a:pPr>
            <a:r>
              <a:rPr lang="en-US" altLang="zh-CN"/>
              <a:t>vfork()</a:t>
            </a:r>
            <a:r>
              <a:rPr lang="zh-CN" altLang="en-US"/>
              <a:t>调用</a:t>
            </a:r>
          </a:p>
        </p:txBody>
      </p:sp>
      <p:sp>
        <p:nvSpPr>
          <p:cNvPr id="573443" name="Rectangle 3"/>
          <p:cNvSpPr>
            <a:spLocks noGrp="1" noChangeArrowheads="1"/>
          </p:cNvSpPr>
          <p:nvPr>
            <p:ph type="body" idx="1"/>
          </p:nvPr>
        </p:nvSpPr>
        <p:spPr>
          <a:xfrm>
            <a:off x="611188" y="1217613"/>
            <a:ext cx="8532812" cy="5761037"/>
          </a:xfrm>
        </p:spPr>
        <p:txBody>
          <a:bodyPr/>
          <a:lstStyle/>
          <a:p>
            <a:pPr eaLnBrk="1" hangingPunct="1">
              <a:lnSpc>
                <a:spcPct val="90000"/>
              </a:lnSpc>
              <a:defRPr/>
            </a:pPr>
            <a:endParaRPr lang="en-US" altLang="zh-CN" sz="2600" dirty="0"/>
          </a:p>
          <a:p>
            <a:pPr eaLnBrk="1" hangingPunct="1">
              <a:lnSpc>
                <a:spcPct val="90000"/>
              </a:lnSpc>
              <a:defRPr/>
            </a:pPr>
            <a:endParaRPr lang="en-US" altLang="zh-CN" dirty="0"/>
          </a:p>
          <a:p>
            <a:pPr eaLnBrk="1" hangingPunct="1">
              <a:lnSpc>
                <a:spcPct val="90000"/>
              </a:lnSpc>
              <a:defRPr/>
            </a:pPr>
            <a:endParaRPr lang="en-US" altLang="zh-CN" sz="2600" dirty="0" smtClean="0"/>
          </a:p>
          <a:p>
            <a:pPr eaLnBrk="1" hangingPunct="1">
              <a:lnSpc>
                <a:spcPct val="90000"/>
              </a:lnSpc>
              <a:defRPr/>
            </a:pPr>
            <a:r>
              <a:rPr lang="zh-CN" altLang="en-US" sz="2600" dirty="0" smtClean="0"/>
              <a:t>说明</a:t>
            </a:r>
            <a:endParaRPr lang="en-US" altLang="zh-CN" sz="2600" dirty="0" smtClean="0"/>
          </a:p>
          <a:p>
            <a:pPr lvl="1" eaLnBrk="1" hangingPunct="1">
              <a:lnSpc>
                <a:spcPct val="90000"/>
              </a:lnSpc>
              <a:defRPr/>
            </a:pPr>
            <a:r>
              <a:rPr lang="en-US" altLang="zh-CN" sz="2200" dirty="0" err="1" smtClean="0"/>
              <a:t>vfork</a:t>
            </a:r>
            <a:r>
              <a:rPr lang="en-US" altLang="zh-CN" sz="2200" dirty="0" smtClean="0"/>
              <a:t>()</a:t>
            </a:r>
            <a:r>
              <a:rPr lang="zh-CN" altLang="en-US" sz="2200" dirty="0" smtClean="0"/>
              <a:t>创建的子进程与父进程</a:t>
            </a:r>
            <a:r>
              <a:rPr lang="zh-CN" altLang="en-US" sz="2200" dirty="0" smtClean="0">
                <a:solidFill>
                  <a:srgbClr val="FF0000"/>
                </a:solidFill>
              </a:rPr>
              <a:t>共享地址空间</a:t>
            </a:r>
          </a:p>
          <a:p>
            <a:pPr lvl="2" eaLnBrk="1" hangingPunct="1">
              <a:lnSpc>
                <a:spcPct val="90000"/>
              </a:lnSpc>
              <a:defRPr/>
            </a:pPr>
            <a:r>
              <a:rPr lang="zh-CN" altLang="en-US" dirty="0" smtClean="0"/>
              <a:t>子进程作为父进程的一个单独线程在其地址空间运行</a:t>
            </a:r>
            <a:endParaRPr lang="en-US" altLang="zh-CN" dirty="0" smtClean="0"/>
          </a:p>
          <a:p>
            <a:pPr lvl="2" eaLnBrk="1" hangingPunct="1">
              <a:lnSpc>
                <a:spcPct val="90000"/>
              </a:lnSpc>
              <a:defRPr/>
            </a:pPr>
            <a:r>
              <a:rPr lang="zh-CN" altLang="en-US" dirty="0" smtClean="0"/>
              <a:t>子进程从父进程继承控制终端、信号标志位、可访问的主存区、环境变量和其他资源分配</a:t>
            </a:r>
          </a:p>
          <a:p>
            <a:pPr lvl="2" eaLnBrk="1" hangingPunct="1">
              <a:lnSpc>
                <a:spcPct val="90000"/>
              </a:lnSpc>
              <a:defRPr/>
            </a:pPr>
            <a:r>
              <a:rPr lang="zh-CN" altLang="en-US" dirty="0" smtClean="0"/>
              <a:t>子进程对虚拟空间任何数据的修改都可为父进程所见 </a:t>
            </a:r>
          </a:p>
          <a:p>
            <a:pPr lvl="2" eaLnBrk="1" hangingPunct="1">
              <a:lnSpc>
                <a:spcPct val="90000"/>
              </a:lnSpc>
              <a:defRPr/>
            </a:pPr>
            <a:r>
              <a:rPr lang="zh-CN" altLang="en-US" sz="2200" dirty="0" smtClean="0"/>
              <a:t>父进程将被阻塞，直到子进程调用</a:t>
            </a:r>
            <a:r>
              <a:rPr lang="en-US" altLang="zh-CN" sz="2200" dirty="0" err="1" smtClean="0">
                <a:solidFill>
                  <a:srgbClr val="FF0000"/>
                </a:solidFill>
              </a:rPr>
              <a:t>execve</a:t>
            </a:r>
            <a:r>
              <a:rPr lang="en-US" altLang="zh-CN" sz="2200" dirty="0" smtClean="0">
                <a:solidFill>
                  <a:srgbClr val="FF0000"/>
                </a:solidFill>
              </a:rPr>
              <a:t>()</a:t>
            </a:r>
            <a:r>
              <a:rPr lang="zh-CN" altLang="en-US" sz="2200" dirty="0" smtClean="0"/>
              <a:t>或</a:t>
            </a:r>
            <a:r>
              <a:rPr lang="en-US" altLang="zh-CN" sz="2200" dirty="0" smtClean="0"/>
              <a:t>exit()</a:t>
            </a:r>
          </a:p>
          <a:p>
            <a:pPr eaLnBrk="1" hangingPunct="1">
              <a:lnSpc>
                <a:spcPct val="90000"/>
              </a:lnSpc>
              <a:defRPr/>
            </a:pPr>
            <a:r>
              <a:rPr lang="zh-CN" altLang="en-US" sz="2600" dirty="0" smtClean="0"/>
              <a:t>与</a:t>
            </a:r>
            <a:r>
              <a:rPr lang="en-US" altLang="zh-CN" sz="2600" dirty="0"/>
              <a:t>fork()</a:t>
            </a:r>
            <a:r>
              <a:rPr lang="zh-CN" altLang="en-US" sz="2600" dirty="0"/>
              <a:t>的关系</a:t>
            </a:r>
          </a:p>
          <a:p>
            <a:pPr lvl="1" eaLnBrk="1" hangingPunct="1">
              <a:lnSpc>
                <a:spcPct val="90000"/>
              </a:lnSpc>
              <a:defRPr/>
            </a:pPr>
            <a:r>
              <a:rPr lang="zh-CN" altLang="en-US" dirty="0"/>
              <a:t>功能相同，但</a:t>
            </a:r>
            <a:r>
              <a:rPr lang="en-US" altLang="zh-CN" dirty="0" err="1"/>
              <a:t>vfork</a:t>
            </a:r>
            <a:r>
              <a:rPr lang="en-US" altLang="zh-CN" dirty="0"/>
              <a:t>()</a:t>
            </a:r>
            <a:r>
              <a:rPr lang="zh-CN" altLang="en-US" dirty="0"/>
              <a:t>但不拷贝父进程的页表项</a:t>
            </a:r>
          </a:p>
          <a:p>
            <a:pPr lvl="1" eaLnBrk="1" hangingPunct="1">
              <a:lnSpc>
                <a:spcPct val="90000"/>
              </a:lnSpc>
              <a:defRPr/>
            </a:pPr>
            <a:r>
              <a:rPr lang="zh-CN" altLang="en-US" dirty="0"/>
              <a:t>子进程只执行</a:t>
            </a:r>
            <a:r>
              <a:rPr lang="en-US" altLang="zh-CN" dirty="0" smtClean="0"/>
              <a:t>exec()</a:t>
            </a:r>
            <a:r>
              <a:rPr lang="zh-CN" altLang="en-US" dirty="0"/>
              <a:t>时，</a:t>
            </a:r>
            <a:r>
              <a:rPr lang="en-US" altLang="zh-CN" dirty="0" err="1"/>
              <a:t>vfork</a:t>
            </a:r>
            <a:r>
              <a:rPr lang="en-US" altLang="zh-CN" dirty="0"/>
              <a:t>()</a:t>
            </a:r>
            <a:r>
              <a:rPr lang="zh-CN" altLang="en-US" dirty="0"/>
              <a:t>为首选</a:t>
            </a:r>
          </a:p>
        </p:txBody>
      </p:sp>
      <p:pic>
        <p:nvPicPr>
          <p:cNvPr id="56325" name="Picture 5"/>
          <p:cNvPicPr>
            <a:picLocks noChangeAspect="1" noChangeArrowheads="1"/>
          </p:cNvPicPr>
          <p:nvPr/>
        </p:nvPicPr>
        <p:blipFill>
          <a:blip r:embed="rId2" cstate="print"/>
          <a:srcRect/>
          <a:stretch>
            <a:fillRect/>
          </a:stretch>
        </p:blipFill>
        <p:spPr bwMode="auto">
          <a:xfrm>
            <a:off x="785813" y="1345580"/>
            <a:ext cx="8208962" cy="1003300"/>
          </a:xfrm>
          <a:prstGeom prst="rect">
            <a:avLst/>
          </a:prstGeom>
          <a:noFill/>
          <a:ln w="9525">
            <a:noFill/>
            <a:miter lim="800000"/>
            <a:headEnd/>
            <a:tailEnd/>
          </a:ln>
        </p:spPr>
      </p:pic>
      <p:sp>
        <p:nvSpPr>
          <p:cNvPr id="6" name="Oval 5"/>
          <p:cNvSpPr>
            <a:spLocks noChangeArrowheads="1"/>
          </p:cNvSpPr>
          <p:nvPr/>
        </p:nvSpPr>
        <p:spPr bwMode="auto">
          <a:xfrm>
            <a:off x="2713038" y="1769442"/>
            <a:ext cx="4286250" cy="433388"/>
          </a:xfrm>
          <a:prstGeom prst="ellipse">
            <a:avLst/>
          </a:prstGeom>
          <a:noFill/>
          <a:ln w="9525">
            <a:solidFill>
              <a:srgbClr val="FF0000"/>
            </a:solidFill>
            <a:round/>
            <a:headEnd/>
            <a:tailEnd/>
          </a:ln>
          <a:effectLst/>
        </p:spPr>
        <p:txBody>
          <a:bodyPr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1912292741"/>
      </p:ext>
    </p:extLst>
  </p:cSld>
  <p:clrMapOvr>
    <a:masterClrMapping/>
  </p:clrMapOvr>
  <p:transition spd="med">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0"/>
          </p:nvPr>
        </p:nvSpPr>
        <p:spPr/>
        <p:txBody>
          <a:bodyPr/>
          <a:lstStyle/>
          <a:p>
            <a:pPr>
              <a:defRPr/>
            </a:pPr>
            <a:fld id="{639D452F-8733-4F75-9137-5E384BDD2897}" type="slidenum">
              <a:rPr lang="en-US" altLang="zh-CN"/>
              <a:pPr>
                <a:defRPr/>
              </a:pPr>
              <a:t>91</a:t>
            </a:fld>
            <a:endParaRPr lang="en-US" altLang="zh-CN"/>
          </a:p>
        </p:txBody>
      </p:sp>
      <p:sp>
        <p:nvSpPr>
          <p:cNvPr id="574466" name="Rectangle 2"/>
          <p:cNvSpPr>
            <a:spLocks noGrp="1" noChangeArrowheads="1"/>
          </p:cNvSpPr>
          <p:nvPr>
            <p:ph type="title"/>
          </p:nvPr>
        </p:nvSpPr>
        <p:spPr/>
        <p:txBody>
          <a:bodyPr/>
          <a:lstStyle/>
          <a:p>
            <a:pPr eaLnBrk="1" hangingPunct="1">
              <a:defRPr/>
            </a:pPr>
            <a:r>
              <a:rPr lang="en-US" altLang="zh-CN"/>
              <a:t>vfork()</a:t>
            </a:r>
            <a:r>
              <a:rPr lang="zh-CN" altLang="en-US"/>
              <a:t>系统调用示例</a:t>
            </a:r>
          </a:p>
        </p:txBody>
      </p:sp>
      <p:sp>
        <p:nvSpPr>
          <p:cNvPr id="574467" name="Rectangle 3"/>
          <p:cNvSpPr>
            <a:spLocks noGrp="1" noChangeArrowheads="1"/>
          </p:cNvSpPr>
          <p:nvPr>
            <p:ph type="body" idx="1"/>
          </p:nvPr>
        </p:nvSpPr>
        <p:spPr/>
        <p:txBody>
          <a:bodyPr/>
          <a:lstStyle/>
          <a:p>
            <a:pPr eaLnBrk="1" hangingPunct="1">
              <a:defRPr/>
            </a:pPr>
            <a:endParaRPr lang="zh-CN" altLang="zh-CN"/>
          </a:p>
        </p:txBody>
      </p:sp>
      <p:pic>
        <p:nvPicPr>
          <p:cNvPr id="59397" name="Picture 4"/>
          <p:cNvPicPr>
            <a:picLocks noChangeAspect="1" noChangeArrowheads="1"/>
          </p:cNvPicPr>
          <p:nvPr/>
        </p:nvPicPr>
        <p:blipFill>
          <a:blip r:embed="rId2" cstate="print"/>
          <a:srcRect/>
          <a:stretch>
            <a:fillRect/>
          </a:stretch>
        </p:blipFill>
        <p:spPr bwMode="auto">
          <a:xfrm>
            <a:off x="684213" y="1443038"/>
            <a:ext cx="4113212" cy="5084762"/>
          </a:xfrm>
          <a:prstGeom prst="rect">
            <a:avLst/>
          </a:prstGeom>
          <a:noFill/>
          <a:ln w="9525">
            <a:noFill/>
            <a:miter lim="800000"/>
            <a:headEnd/>
            <a:tailEnd/>
          </a:ln>
        </p:spPr>
      </p:pic>
      <p:pic>
        <p:nvPicPr>
          <p:cNvPr id="59398" name="Picture 5"/>
          <p:cNvPicPr>
            <a:picLocks noChangeAspect="1" noChangeArrowheads="1"/>
          </p:cNvPicPr>
          <p:nvPr/>
        </p:nvPicPr>
        <p:blipFill>
          <a:blip r:embed="rId3" cstate="print"/>
          <a:srcRect/>
          <a:stretch>
            <a:fillRect/>
          </a:stretch>
        </p:blipFill>
        <p:spPr bwMode="auto">
          <a:xfrm>
            <a:off x="4843463" y="1443038"/>
            <a:ext cx="4287837" cy="4464050"/>
          </a:xfrm>
          <a:prstGeom prst="rect">
            <a:avLst/>
          </a:prstGeom>
          <a:noFill/>
          <a:ln w="9525">
            <a:noFill/>
            <a:miter lim="800000"/>
            <a:headEnd/>
            <a:tailEnd/>
          </a:ln>
        </p:spPr>
      </p:pic>
      <p:sp>
        <p:nvSpPr>
          <p:cNvPr id="574470" name="Line 6"/>
          <p:cNvSpPr>
            <a:spLocks noChangeShapeType="1"/>
          </p:cNvSpPr>
          <p:nvPr/>
        </p:nvSpPr>
        <p:spPr bwMode="auto">
          <a:xfrm>
            <a:off x="4818063" y="1341438"/>
            <a:ext cx="0" cy="5256212"/>
          </a:xfrm>
          <a:prstGeom prst="line">
            <a:avLst/>
          </a:prstGeom>
          <a:noFill/>
          <a:ln w="28575">
            <a:solidFill>
              <a:srgbClr val="0000FF"/>
            </a:solidFill>
            <a:prstDash val="sysDot"/>
            <a:round/>
            <a:headEnd/>
            <a:tailEnd/>
          </a:ln>
          <a:effectLst/>
        </p:spPr>
        <p:txBody>
          <a:bodyP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74471" name="Oval 7"/>
          <p:cNvSpPr>
            <a:spLocks noChangeArrowheads="1"/>
          </p:cNvSpPr>
          <p:nvPr/>
        </p:nvSpPr>
        <p:spPr bwMode="auto">
          <a:xfrm>
            <a:off x="971550" y="3644900"/>
            <a:ext cx="2232025" cy="288925"/>
          </a:xfrm>
          <a:prstGeom prst="ellipse">
            <a:avLst/>
          </a:prstGeom>
          <a:noFill/>
          <a:ln w="28575">
            <a:solidFill>
              <a:srgbClr val="FF0D0D"/>
            </a:solidFill>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74472" name="Oval 8"/>
          <p:cNvSpPr>
            <a:spLocks noChangeArrowheads="1"/>
          </p:cNvSpPr>
          <p:nvPr/>
        </p:nvSpPr>
        <p:spPr bwMode="auto">
          <a:xfrm>
            <a:off x="5292725" y="1700213"/>
            <a:ext cx="2303463" cy="215900"/>
          </a:xfrm>
          <a:prstGeom prst="ellipse">
            <a:avLst/>
          </a:prstGeom>
          <a:noFill/>
          <a:ln w="28575">
            <a:solidFill>
              <a:srgbClr val="FF0D0D"/>
            </a:solidFill>
            <a:round/>
            <a:headEnd/>
            <a:tailEnd/>
          </a:ln>
          <a:effectLst/>
        </p:spPr>
        <p:txBody>
          <a:bodyPr wrap="none" anchor="ctr">
            <a:spAutoFit/>
          </a:bodyPr>
          <a:lstStyle/>
          <a:p>
            <a:pPr>
              <a:spcBef>
                <a:spcPct val="20000"/>
              </a:spcBef>
              <a:buClr>
                <a:srgbClr val="FF9900"/>
              </a:buClr>
              <a:buFont typeface="Wingdings" pitchFamily="2" charset="2"/>
              <a:buNone/>
              <a:defRPr/>
            </a:pPr>
            <a:endParaRPr lang="zh-CN" altLang="en-US">
              <a:effectLst>
                <a:outerShdw blurRad="38100" dist="38100" dir="2700000" algn="tl">
                  <a:srgbClr val="000000">
                    <a:alpha val="43137"/>
                  </a:srgbClr>
                </a:outerShdw>
              </a:effectLst>
            </a:endParaRPr>
          </a:p>
        </p:txBody>
      </p:sp>
      <p:sp>
        <p:nvSpPr>
          <p:cNvPr id="59402" name="Rectangle 11"/>
          <p:cNvSpPr>
            <a:spLocks noChangeArrowheads="1"/>
          </p:cNvSpPr>
          <p:nvPr/>
        </p:nvSpPr>
        <p:spPr bwMode="auto">
          <a:xfrm>
            <a:off x="5651500" y="5300663"/>
            <a:ext cx="2952750" cy="1311275"/>
          </a:xfrm>
          <a:prstGeom prst="rect">
            <a:avLst/>
          </a:prstGeom>
          <a:solidFill>
            <a:srgbClr val="FFFF99"/>
          </a:solidFill>
          <a:ln w="9525">
            <a:noFill/>
            <a:miter lim="800000"/>
            <a:headEnd/>
            <a:tailEnd/>
          </a:ln>
        </p:spPr>
        <p:txBody>
          <a:bodyPr>
            <a:spAutoFit/>
          </a:bodyPr>
          <a:lstStyle/>
          <a:p>
            <a:pPr>
              <a:buClr>
                <a:srgbClr val="FF9900"/>
              </a:buClr>
              <a:buFont typeface="Wingdings" pitchFamily="2" charset="2"/>
              <a:buNone/>
            </a:pPr>
            <a:r>
              <a:rPr lang="en-US" altLang="zh-CN" sz="2000" b="1"/>
              <a:t>1 </a:t>
            </a:r>
          </a:p>
          <a:p>
            <a:pPr>
              <a:buClr>
                <a:srgbClr val="FF9900"/>
              </a:buClr>
              <a:buFont typeface="Wingdings" pitchFamily="2" charset="2"/>
              <a:buNone/>
            </a:pPr>
            <a:r>
              <a:rPr lang="en-US" altLang="zh-CN" sz="2000" b="1"/>
              <a:t>data is 0 </a:t>
            </a:r>
          </a:p>
          <a:p>
            <a:pPr>
              <a:buClr>
                <a:srgbClr val="FF9900"/>
              </a:buClr>
              <a:buFont typeface="Wingdings" pitchFamily="2" charset="2"/>
              <a:buNone/>
            </a:pPr>
            <a:r>
              <a:rPr lang="en-US" altLang="zh-CN" sz="2000" b="1"/>
              <a:t>2 </a:t>
            </a:r>
          </a:p>
          <a:p>
            <a:pPr>
              <a:buClr>
                <a:srgbClr val="FF9900"/>
              </a:buClr>
              <a:buFont typeface="Wingdings" pitchFamily="2" charset="2"/>
              <a:buNone/>
            </a:pPr>
            <a:r>
              <a:rPr lang="en-US" altLang="zh-CN" sz="2000" b="1"/>
              <a:t>data is 1 </a:t>
            </a:r>
          </a:p>
        </p:txBody>
      </p:sp>
      <p:cxnSp>
        <p:nvCxnSpPr>
          <p:cNvPr id="59403" name="直接连接符 11"/>
          <p:cNvCxnSpPr>
            <a:cxnSpLocks noChangeShapeType="1"/>
          </p:cNvCxnSpPr>
          <p:nvPr/>
        </p:nvCxnSpPr>
        <p:spPr bwMode="auto">
          <a:xfrm>
            <a:off x="1214438" y="4999038"/>
            <a:ext cx="1285875" cy="1587"/>
          </a:xfrm>
          <a:prstGeom prst="line">
            <a:avLst/>
          </a:prstGeom>
          <a:noFill/>
          <a:ln w="22225" algn="ctr">
            <a:solidFill>
              <a:srgbClr val="CC0000"/>
            </a:solidFill>
            <a:prstDash val="sysDash"/>
            <a:round/>
            <a:headEnd/>
            <a:tailEnd/>
          </a:ln>
        </p:spPr>
      </p:cxnSp>
      <p:cxnSp>
        <p:nvCxnSpPr>
          <p:cNvPr id="59404" name="直接连接符 12"/>
          <p:cNvCxnSpPr>
            <a:cxnSpLocks noChangeShapeType="1"/>
          </p:cNvCxnSpPr>
          <p:nvPr/>
        </p:nvCxnSpPr>
        <p:spPr bwMode="auto">
          <a:xfrm>
            <a:off x="5643563" y="3071813"/>
            <a:ext cx="1285875" cy="1587"/>
          </a:xfrm>
          <a:prstGeom prst="line">
            <a:avLst/>
          </a:prstGeom>
          <a:noFill/>
          <a:ln w="22225" algn="ctr">
            <a:solidFill>
              <a:srgbClr val="CC0000"/>
            </a:solidFill>
            <a:prstDash val="sysDash"/>
            <a:round/>
            <a:headEnd/>
            <a:tailEnd/>
          </a:ln>
        </p:spPr>
      </p:cxnSp>
      <p:sp>
        <p:nvSpPr>
          <p:cNvPr id="13"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00983947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402"/>
                                        </p:tgtEl>
                                        <p:attrNameLst>
                                          <p:attrName>style.visibility</p:attrName>
                                        </p:attrNameLst>
                                      </p:cBhvr>
                                      <p:to>
                                        <p:strVal val="visible"/>
                                      </p:to>
                                    </p:set>
                                    <p:anim calcmode="lin" valueType="num">
                                      <p:cBhvr additive="base">
                                        <p:cTn id="7" dur="500" fill="hold"/>
                                        <p:tgtEl>
                                          <p:spTgt spid="59402"/>
                                        </p:tgtEl>
                                        <p:attrNameLst>
                                          <p:attrName>ppt_x</p:attrName>
                                        </p:attrNameLst>
                                      </p:cBhvr>
                                      <p:tavLst>
                                        <p:tav tm="0">
                                          <p:val>
                                            <p:strVal val="#ppt_x"/>
                                          </p:val>
                                        </p:tav>
                                        <p:tav tm="100000">
                                          <p:val>
                                            <p:strVal val="#ppt_x"/>
                                          </p:val>
                                        </p:tav>
                                      </p:tavLst>
                                    </p:anim>
                                    <p:anim calcmode="lin" valueType="num">
                                      <p:cBhvr additive="base">
                                        <p:cTn id="8" dur="500" fill="hold"/>
                                        <p:tgtEl>
                                          <p:spTgt spid="59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7026ECF-3DDB-4CB3-8443-61EC3684EAA8}" type="slidenum">
              <a:rPr lang="en-US" altLang="zh-CN"/>
              <a:pPr>
                <a:defRPr/>
              </a:pPr>
              <a:t>92</a:t>
            </a:fld>
            <a:endParaRPr lang="en-US" altLang="zh-CN"/>
          </a:p>
        </p:txBody>
      </p:sp>
      <p:sp>
        <p:nvSpPr>
          <p:cNvPr id="564226" name="Rectangle 2"/>
          <p:cNvSpPr>
            <a:spLocks noGrp="1" noChangeArrowheads="1"/>
          </p:cNvSpPr>
          <p:nvPr>
            <p:ph type="title"/>
          </p:nvPr>
        </p:nvSpPr>
        <p:spPr/>
        <p:txBody>
          <a:bodyPr/>
          <a:lstStyle/>
          <a:p>
            <a:pPr eaLnBrk="1" hangingPunct="1">
              <a:defRPr/>
            </a:pPr>
            <a:r>
              <a:rPr lang="en-US" altLang="zh-CN" dirty="0" err="1"/>
              <a:t>do_fork</a:t>
            </a:r>
            <a:r>
              <a:rPr lang="en-US" altLang="zh-CN" dirty="0" smtClean="0"/>
              <a:t>()</a:t>
            </a:r>
            <a:r>
              <a:rPr lang="zh-CN" altLang="en-US" dirty="0" smtClean="0"/>
              <a:t>内核函数</a:t>
            </a:r>
            <a:r>
              <a:rPr lang="zh-CN" altLang="en-US" dirty="0"/>
              <a:t>原型</a:t>
            </a:r>
          </a:p>
        </p:txBody>
      </p:sp>
      <p:sp>
        <p:nvSpPr>
          <p:cNvPr id="564227" name="Rectangle 3"/>
          <p:cNvSpPr>
            <a:spLocks noGrp="1" noChangeArrowheads="1"/>
          </p:cNvSpPr>
          <p:nvPr>
            <p:ph type="body" idx="1"/>
          </p:nvPr>
        </p:nvSpPr>
        <p:spPr/>
        <p:txBody>
          <a:bodyPr/>
          <a:lstStyle/>
          <a:p>
            <a:pPr eaLnBrk="1" hangingPunct="1">
              <a:spcBef>
                <a:spcPts val="300"/>
              </a:spcBef>
              <a:defRPr/>
            </a:pPr>
            <a:r>
              <a:rPr lang="zh-CN" altLang="en-US" dirty="0"/>
              <a:t>函数调用形式</a:t>
            </a:r>
          </a:p>
          <a:p>
            <a:pPr lvl="1" eaLnBrk="1" hangingPunct="1">
              <a:spcBef>
                <a:spcPts val="300"/>
              </a:spcBef>
              <a:defRPr/>
            </a:pPr>
            <a:r>
              <a:rPr lang="en-US" altLang="zh-CN" dirty="0" err="1"/>
              <a:t>do_fork</a:t>
            </a:r>
            <a:r>
              <a:rPr lang="en-US" altLang="zh-CN" dirty="0"/>
              <a:t>(unsigned long </a:t>
            </a:r>
            <a:r>
              <a:rPr lang="en-US" altLang="zh-CN" dirty="0" err="1">
                <a:solidFill>
                  <a:srgbClr val="FF0D0D"/>
                </a:solidFill>
              </a:rPr>
              <a:t>clone_flag</a:t>
            </a:r>
            <a:r>
              <a:rPr lang="en-US" altLang="zh-CN" dirty="0"/>
              <a:t>, </a:t>
            </a:r>
            <a:r>
              <a:rPr lang="en-US" altLang="en-US" dirty="0"/>
              <a:t>unsigned long </a:t>
            </a:r>
            <a:r>
              <a:rPr lang="en-US" altLang="en-US" dirty="0" err="1"/>
              <a:t>stack_start</a:t>
            </a:r>
            <a:r>
              <a:rPr lang="en-US" altLang="en-US" dirty="0"/>
              <a:t>, </a:t>
            </a:r>
            <a:r>
              <a:rPr lang="en-US" altLang="en-US" dirty="0" err="1"/>
              <a:t>struct</a:t>
            </a:r>
            <a:r>
              <a:rPr lang="en-US" altLang="en-US" dirty="0"/>
              <a:t> </a:t>
            </a:r>
            <a:r>
              <a:rPr lang="en-US" altLang="en-US" dirty="0" err="1"/>
              <a:t>pt_regs</a:t>
            </a:r>
            <a:r>
              <a:rPr lang="en-US" altLang="en-US" dirty="0"/>
              <a:t> *</a:t>
            </a:r>
            <a:r>
              <a:rPr lang="en-US" altLang="en-US" dirty="0" err="1"/>
              <a:t>regs</a:t>
            </a:r>
            <a:r>
              <a:rPr lang="en-US" altLang="en-US" dirty="0"/>
              <a:t>, unsigned long </a:t>
            </a:r>
            <a:r>
              <a:rPr lang="en-US" altLang="en-US" dirty="0" err="1"/>
              <a:t>stack_size</a:t>
            </a:r>
            <a:r>
              <a:rPr lang="en-US" altLang="en-US" dirty="0"/>
              <a:t>,</a:t>
            </a:r>
            <a:r>
              <a:rPr lang="en-US" altLang="zh-CN" dirty="0"/>
              <a:t> </a:t>
            </a:r>
            <a:r>
              <a:rPr lang="en-US" altLang="en-US" dirty="0" err="1"/>
              <a:t>int</a:t>
            </a:r>
            <a:r>
              <a:rPr lang="en-US" altLang="en-US" dirty="0"/>
              <a:t> _user *</a:t>
            </a:r>
            <a:r>
              <a:rPr lang="en-US" altLang="en-US" dirty="0" err="1"/>
              <a:t>parent_tidptr</a:t>
            </a:r>
            <a:r>
              <a:rPr lang="en-US" altLang="en-US" dirty="0"/>
              <a:t>, </a:t>
            </a:r>
            <a:r>
              <a:rPr lang="en-US" altLang="en-US" dirty="0" err="1"/>
              <a:t>int</a:t>
            </a:r>
            <a:r>
              <a:rPr lang="en-US" altLang="en-US" dirty="0"/>
              <a:t> _user *</a:t>
            </a:r>
            <a:r>
              <a:rPr lang="en-US" altLang="en-US" dirty="0" err="1"/>
              <a:t>child_tidptr</a:t>
            </a:r>
            <a:r>
              <a:rPr lang="en-US" altLang="en-US" dirty="0"/>
              <a:t>)</a:t>
            </a:r>
            <a:r>
              <a:rPr lang="zh-CN" altLang="en-US" dirty="0"/>
              <a:t>；</a:t>
            </a:r>
          </a:p>
          <a:p>
            <a:pPr eaLnBrk="1" hangingPunct="1">
              <a:spcBef>
                <a:spcPts val="300"/>
              </a:spcBef>
              <a:defRPr/>
            </a:pPr>
            <a:r>
              <a:rPr lang="zh-CN" altLang="en-US" dirty="0" smtClean="0"/>
              <a:t>参数说明</a:t>
            </a:r>
            <a:endParaRPr lang="en-US" altLang="zh-CN" dirty="0" smtClean="0"/>
          </a:p>
          <a:p>
            <a:pPr lvl="1" eaLnBrk="1" hangingPunct="1">
              <a:spcBef>
                <a:spcPts val="300"/>
              </a:spcBef>
              <a:defRPr/>
            </a:pPr>
            <a:r>
              <a:rPr lang="en-US" altLang="zh-CN" sz="2200" dirty="0" err="1" smtClean="0"/>
              <a:t>clone_flag</a:t>
            </a:r>
            <a:r>
              <a:rPr lang="zh-CN" altLang="en-US" sz="2200" dirty="0" smtClean="0"/>
              <a:t>：子进程创建相关标志</a:t>
            </a:r>
            <a:endParaRPr lang="en-US" altLang="zh-CN" sz="2200" dirty="0" smtClean="0"/>
          </a:p>
          <a:p>
            <a:pPr lvl="1" eaLnBrk="1" hangingPunct="1">
              <a:spcBef>
                <a:spcPts val="300"/>
              </a:spcBef>
              <a:defRPr/>
            </a:pPr>
            <a:r>
              <a:rPr lang="en-US" altLang="zh-CN" sz="2200" dirty="0" err="1" smtClean="0"/>
              <a:t>stact_start</a:t>
            </a:r>
            <a:r>
              <a:rPr lang="zh-CN" altLang="en-US" sz="2200" dirty="0" smtClean="0"/>
              <a:t>：将用户态堆栈指针赋给子进程的</a:t>
            </a:r>
            <a:r>
              <a:rPr lang="en-US" altLang="zh-CN" sz="2200" dirty="0" smtClean="0"/>
              <a:t>esp</a:t>
            </a:r>
          </a:p>
          <a:p>
            <a:pPr lvl="1" eaLnBrk="1" hangingPunct="1">
              <a:spcBef>
                <a:spcPts val="300"/>
              </a:spcBef>
              <a:defRPr/>
            </a:pPr>
            <a:r>
              <a:rPr lang="en-US" altLang="zh-CN" sz="2200" dirty="0" err="1" smtClean="0"/>
              <a:t>regs</a:t>
            </a:r>
            <a:r>
              <a:rPr lang="zh-CN" altLang="en-US" sz="2200" dirty="0" smtClean="0"/>
              <a:t>：指向通用寄存器值的指针</a:t>
            </a:r>
            <a:endParaRPr lang="en-US" altLang="zh-CN" sz="2200" dirty="0" smtClean="0"/>
          </a:p>
          <a:p>
            <a:pPr lvl="1" eaLnBrk="1" hangingPunct="1">
              <a:spcBef>
                <a:spcPts val="300"/>
              </a:spcBef>
              <a:defRPr/>
            </a:pPr>
            <a:r>
              <a:rPr lang="en-US" altLang="zh-CN" sz="2200" dirty="0" err="1" smtClean="0"/>
              <a:t>stack_size</a:t>
            </a:r>
            <a:r>
              <a:rPr lang="zh-CN" altLang="en-US" sz="2200" dirty="0" smtClean="0"/>
              <a:t>：未使用（总设为</a:t>
            </a:r>
            <a:r>
              <a:rPr lang="en-US" altLang="zh-CN" sz="2200" dirty="0" smtClean="0"/>
              <a:t>0</a:t>
            </a:r>
            <a:r>
              <a:rPr lang="zh-CN" altLang="en-US" sz="2200" dirty="0" smtClean="0"/>
              <a:t>）</a:t>
            </a:r>
            <a:endParaRPr lang="en-US" altLang="zh-CN" sz="2200" dirty="0" smtClean="0"/>
          </a:p>
          <a:p>
            <a:pPr lvl="1" eaLnBrk="1" hangingPunct="1">
              <a:spcBef>
                <a:spcPts val="300"/>
              </a:spcBef>
              <a:defRPr/>
            </a:pPr>
            <a:r>
              <a:rPr lang="en-US" altLang="zh-CN" sz="2200" dirty="0" err="1" smtClean="0"/>
              <a:t>parent_tidptr</a:t>
            </a:r>
            <a:r>
              <a:rPr lang="zh-CN" altLang="en-US" sz="2200" dirty="0" smtClean="0"/>
              <a:t>：父进程的用户态变量地址，若需父进程与新轻量级进程有相同</a:t>
            </a:r>
            <a:r>
              <a:rPr lang="en-US" altLang="zh-CN" sz="2200" dirty="0" smtClean="0"/>
              <a:t>PID</a:t>
            </a:r>
            <a:r>
              <a:rPr lang="zh-CN" altLang="en-US" sz="2200" dirty="0" smtClean="0"/>
              <a:t>，则需设置</a:t>
            </a:r>
            <a:r>
              <a:rPr lang="en-US" altLang="zh-CN" sz="2200" dirty="0" smtClean="0"/>
              <a:t>CLONE_PARENT_SETTID</a:t>
            </a:r>
          </a:p>
          <a:p>
            <a:pPr lvl="1" eaLnBrk="1" hangingPunct="1">
              <a:spcBef>
                <a:spcPts val="300"/>
              </a:spcBef>
              <a:defRPr/>
            </a:pPr>
            <a:r>
              <a:rPr lang="en-US" altLang="zh-CN" sz="2200" dirty="0" err="1" smtClean="0"/>
              <a:t>child_tidptr</a:t>
            </a:r>
            <a:r>
              <a:rPr lang="zh-CN" altLang="en-US" sz="2200" dirty="0" smtClean="0"/>
              <a:t>：新轻量级进程的用户态变量地址，若需让新进程具有同类进程的</a:t>
            </a:r>
            <a:r>
              <a:rPr lang="en-US" altLang="zh-CN" sz="2200" dirty="0" smtClean="0"/>
              <a:t>PID</a:t>
            </a:r>
            <a:r>
              <a:rPr lang="zh-CN" altLang="en-US" sz="2200" dirty="0" smtClean="0"/>
              <a:t> ，需设置</a:t>
            </a:r>
            <a:r>
              <a:rPr lang="en-US" altLang="zh-CN" sz="2200" dirty="0" smtClean="0"/>
              <a:t>CLONE_CHILD_SETTID</a:t>
            </a:r>
            <a:endParaRPr lang="zh-CN" altLang="en-US" sz="22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55A894F8-03FE-4730-9A68-88EF1B16D2E1}" type="slidenum">
              <a:rPr lang="en-US" altLang="zh-CN"/>
              <a:pPr>
                <a:defRPr/>
              </a:pPr>
              <a:t>93</a:t>
            </a:fld>
            <a:endParaRPr lang="en-US" altLang="zh-CN"/>
          </a:p>
        </p:txBody>
      </p:sp>
      <p:sp>
        <p:nvSpPr>
          <p:cNvPr id="583682" name="Rectangle 2"/>
          <p:cNvSpPr>
            <a:spLocks noGrp="1" noChangeArrowheads="1"/>
          </p:cNvSpPr>
          <p:nvPr>
            <p:ph type="title"/>
          </p:nvPr>
        </p:nvSpPr>
        <p:spPr/>
        <p:txBody>
          <a:bodyPr/>
          <a:lstStyle/>
          <a:p>
            <a:pPr eaLnBrk="1" hangingPunct="1">
              <a:defRPr/>
            </a:pPr>
            <a:r>
              <a:rPr lang="en-US" altLang="zh-CN" dirty="0" smtClean="0"/>
              <a:t>CLONE</a:t>
            </a:r>
            <a:r>
              <a:rPr lang="zh-CN" altLang="en-US" dirty="0" smtClean="0"/>
              <a:t>参数标志说明</a:t>
            </a:r>
            <a:endParaRPr lang="zh-CN" altLang="en-US" dirty="0"/>
          </a:p>
        </p:txBody>
      </p:sp>
      <p:sp>
        <p:nvSpPr>
          <p:cNvPr id="583683" name="Rectangle 3"/>
          <p:cNvSpPr>
            <a:spLocks noGrp="1" noChangeArrowheads="1"/>
          </p:cNvSpPr>
          <p:nvPr>
            <p:ph type="body" idx="1"/>
          </p:nvPr>
        </p:nvSpPr>
        <p:spPr/>
        <p:txBody>
          <a:bodyPr/>
          <a:lstStyle/>
          <a:p>
            <a:pPr eaLnBrk="1" hangingPunct="1">
              <a:defRPr/>
            </a:pPr>
            <a:endParaRPr lang="zh-CN" altLang="zh-CN" dirty="0"/>
          </a:p>
        </p:txBody>
      </p:sp>
      <p:pic>
        <p:nvPicPr>
          <p:cNvPr id="52229" name="Picture 4"/>
          <p:cNvPicPr>
            <a:picLocks noChangeAspect="1" noChangeArrowheads="1"/>
          </p:cNvPicPr>
          <p:nvPr/>
        </p:nvPicPr>
        <p:blipFill>
          <a:blip r:embed="rId2" cstate="print"/>
          <a:srcRect/>
          <a:stretch>
            <a:fillRect/>
          </a:stretch>
        </p:blipFill>
        <p:spPr bwMode="auto">
          <a:xfrm>
            <a:off x="971550" y="1341438"/>
            <a:ext cx="7848600" cy="5427662"/>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CLONE</a:t>
            </a:r>
            <a:r>
              <a:rPr lang="zh-CN" altLang="en-US" dirty="0" smtClean="0"/>
              <a:t>参数标志分类</a:t>
            </a:r>
            <a:endParaRPr lang="zh-CN" altLang="en-US" dirty="0"/>
          </a:p>
        </p:txBody>
      </p:sp>
      <p:sp>
        <p:nvSpPr>
          <p:cNvPr id="3" name="内容占位符 2"/>
          <p:cNvSpPr>
            <a:spLocks noGrp="1"/>
          </p:cNvSpPr>
          <p:nvPr>
            <p:ph idx="1"/>
          </p:nvPr>
        </p:nvSpPr>
        <p:spPr/>
        <p:txBody>
          <a:bodyPr/>
          <a:lstStyle/>
          <a:p>
            <a:pPr marL="342900" lvl="4" indent="-342900" eaLnBrk="1" hangingPunct="1">
              <a:spcBef>
                <a:spcPts val="0"/>
              </a:spcBef>
              <a:buClr>
                <a:srgbClr val="0000FF"/>
              </a:buClr>
              <a:buSzPct val="100000"/>
              <a:buFont typeface="Wingdings" pitchFamily="2" charset="2"/>
              <a:buChar char="v"/>
              <a:defRPr/>
            </a:pPr>
            <a:r>
              <a:rPr lang="zh-CN" altLang="en-US" sz="2800" dirty="0" smtClean="0">
                <a:solidFill>
                  <a:srgbClr val="0000FF"/>
                </a:solidFill>
                <a:cs typeface="+mn-cs"/>
              </a:rPr>
              <a:t>资源共享（段、页、打开文件共享）</a:t>
            </a:r>
            <a:r>
              <a:rPr lang="en-US" altLang="zh-CN" sz="2800" dirty="0" smtClean="0">
                <a:solidFill>
                  <a:srgbClr val="0000FF"/>
                </a:solidFill>
                <a:cs typeface="+mn-cs"/>
              </a:rPr>
              <a:t> </a:t>
            </a:r>
          </a:p>
          <a:p>
            <a:pPr lvl="1" eaLnBrk="1" hangingPunct="1">
              <a:spcBef>
                <a:spcPts val="0"/>
              </a:spcBef>
              <a:defRPr/>
            </a:pPr>
            <a:r>
              <a:rPr lang="en-US" altLang="zh-CN" sz="2200" dirty="0" smtClean="0"/>
              <a:t>CLONE_VM</a:t>
            </a:r>
            <a:r>
              <a:rPr lang="zh-CN" altLang="en-US" sz="2200" dirty="0" smtClean="0"/>
              <a:t>：子进程共享父进程的内存描述符和进程页表</a:t>
            </a:r>
            <a:r>
              <a:rPr lang="en-US" altLang="zh-CN" sz="2200" dirty="0" err="1" smtClean="0"/>
              <a:t>(</a:t>
            </a:r>
            <a:r>
              <a:rPr lang="zh-CN" altLang="en-US" sz="2200" dirty="0" smtClean="0"/>
              <a:t>不是页</a:t>
            </a:r>
            <a:r>
              <a:rPr lang="en-US" altLang="zh-CN" sz="2200" dirty="0" smtClean="0"/>
              <a:t>)</a:t>
            </a:r>
            <a:r>
              <a:rPr lang="zh-CN" altLang="en-US" sz="2200" dirty="0" smtClean="0"/>
              <a:t>，即共享父进程的整个地址空间</a:t>
            </a:r>
            <a:endParaRPr lang="en-US" altLang="zh-CN" sz="2200" dirty="0" smtClean="0"/>
          </a:p>
          <a:p>
            <a:pPr lvl="1" eaLnBrk="1" hangingPunct="1">
              <a:spcBef>
                <a:spcPts val="0"/>
              </a:spcBef>
              <a:defRPr/>
            </a:pPr>
            <a:r>
              <a:rPr lang="en-US" altLang="zh-CN" sz="2200" dirty="0" smtClean="0"/>
              <a:t>CLONE_FILES</a:t>
            </a:r>
            <a:r>
              <a:rPr lang="zh-CN" altLang="en-US" sz="2200" dirty="0" smtClean="0"/>
              <a:t>：子进程共享父进程打开的文件（即共享文件描述表）</a:t>
            </a:r>
            <a:endParaRPr lang="en-US" altLang="zh-CN" sz="2200" dirty="0" smtClean="0"/>
          </a:p>
          <a:p>
            <a:pPr lvl="1" eaLnBrk="1" hangingPunct="1">
              <a:spcBef>
                <a:spcPts val="0"/>
              </a:spcBef>
              <a:defRPr/>
            </a:pPr>
            <a:r>
              <a:rPr lang="en-US" altLang="zh-CN" sz="2200" dirty="0" smtClean="0"/>
              <a:t>CLONE_SETTLS</a:t>
            </a:r>
            <a:r>
              <a:rPr lang="zh-CN" altLang="en-US" sz="2200" dirty="0" smtClean="0"/>
              <a:t>：为子进程设置一个新</a:t>
            </a:r>
            <a:r>
              <a:rPr lang="en-US" altLang="zh-CN" sz="2200" dirty="0" smtClean="0"/>
              <a:t>TLS(Thread Local Storage)</a:t>
            </a:r>
            <a:r>
              <a:rPr lang="zh-CN" altLang="en-US" sz="2200" dirty="0" smtClean="0"/>
              <a:t>段</a:t>
            </a:r>
            <a:endParaRPr lang="en-US" altLang="zh-CN" sz="2200" dirty="0" smtClean="0"/>
          </a:p>
          <a:p>
            <a:pPr marL="342900" lvl="5" indent="-342900">
              <a:spcBef>
                <a:spcPts val="0"/>
              </a:spcBef>
              <a:buClr>
                <a:srgbClr val="0000FF"/>
              </a:buClr>
              <a:buSzPct val="100000"/>
              <a:buFont typeface="Wingdings" pitchFamily="2" charset="2"/>
              <a:buChar char="v"/>
              <a:defRPr/>
            </a:pPr>
            <a:r>
              <a:rPr lang="zh-CN" altLang="en-US" sz="2800" dirty="0" smtClean="0">
                <a:solidFill>
                  <a:srgbClr val="0000FF"/>
                </a:solidFill>
                <a:cs typeface="+mn-cs"/>
              </a:rPr>
              <a:t>路径和权限设置</a:t>
            </a:r>
            <a:endParaRPr lang="en-US" altLang="zh-CN" sz="2800" dirty="0" smtClean="0">
              <a:solidFill>
                <a:srgbClr val="0000FF"/>
              </a:solidFill>
              <a:cs typeface="+mn-cs"/>
            </a:endParaRPr>
          </a:p>
          <a:p>
            <a:pPr lvl="1" eaLnBrk="1" hangingPunct="1">
              <a:spcBef>
                <a:spcPts val="0"/>
              </a:spcBef>
              <a:defRPr/>
            </a:pPr>
            <a:r>
              <a:rPr lang="en-US" altLang="zh-CN" sz="2200" dirty="0" smtClean="0"/>
              <a:t>CLONE_FS: </a:t>
            </a:r>
            <a:r>
              <a:rPr lang="zh-CN" altLang="en-US" sz="2200" dirty="0" smtClean="0"/>
              <a:t>子进程共享父进程的根文件系统和当前工作目录信息，同时子进程使用父进程一样的</a:t>
            </a:r>
            <a:r>
              <a:rPr lang="en-US" altLang="zh-CN" sz="2200" dirty="0" err="1" smtClean="0"/>
              <a:t>umask</a:t>
            </a:r>
            <a:r>
              <a:rPr lang="zh-CN" altLang="en-US" sz="2200" dirty="0" smtClean="0"/>
              <a:t>值（</a:t>
            </a:r>
            <a:r>
              <a:rPr lang="en-US" altLang="zh-CN" sz="2200" dirty="0"/>
              <a:t> </a:t>
            </a:r>
            <a:r>
              <a:rPr lang="en-US" altLang="zh-CN" sz="2200" dirty="0" err="1"/>
              <a:t>umask</a:t>
            </a:r>
            <a:r>
              <a:rPr lang="en-US" altLang="zh-CN" sz="2200" dirty="0"/>
              <a:t> </a:t>
            </a:r>
            <a:r>
              <a:rPr lang="zh-CN" altLang="en-US" sz="2200" dirty="0" smtClean="0"/>
              <a:t>指定新建文件的默认权限）</a:t>
            </a:r>
            <a:endParaRPr lang="en-US" altLang="zh-CN" sz="2200" dirty="0" smtClean="0"/>
          </a:p>
          <a:p>
            <a:pPr lvl="1" eaLnBrk="1" hangingPunct="1">
              <a:spcBef>
                <a:spcPts val="0"/>
              </a:spcBef>
              <a:defRPr/>
            </a:pPr>
            <a:r>
              <a:rPr lang="en-US" altLang="zh-CN" sz="2200" dirty="0" smtClean="0"/>
              <a:t>CLONE_NEWNS: </a:t>
            </a:r>
            <a:r>
              <a:rPr lang="zh-CN" altLang="en-US" sz="2200" dirty="0" smtClean="0"/>
              <a:t>子进程在一个新的命名空间中运行</a:t>
            </a:r>
            <a:endParaRPr lang="en-US" altLang="zh-CN" sz="2200" dirty="0" smtClean="0"/>
          </a:p>
          <a:p>
            <a:pPr lvl="2" eaLnBrk="1" hangingPunct="1">
              <a:spcBef>
                <a:spcPts val="0"/>
              </a:spcBef>
              <a:defRPr/>
            </a:pPr>
            <a:r>
              <a:rPr lang="en-US" altLang="zh-CN" sz="2200" dirty="0" smtClean="0"/>
              <a:t>Linux 2.6</a:t>
            </a:r>
            <a:r>
              <a:rPr lang="zh-CN" altLang="en-US" sz="2200" dirty="0" smtClean="0"/>
              <a:t>中每个进程都可有自己的命名空间，挂载、卸载一个文件系统只影响同一命名空间中进程对该文件系统的可见性</a:t>
            </a:r>
            <a:endParaRPr lang="en-US" altLang="zh-CN" sz="2200" dirty="0" smtClean="0"/>
          </a:p>
          <a:p>
            <a:pPr lvl="2" eaLnBrk="1" hangingPunct="1">
              <a:spcBef>
                <a:spcPts val="0"/>
              </a:spcBef>
              <a:defRPr/>
            </a:pPr>
            <a:r>
              <a:rPr lang="zh-CN" altLang="en-US" sz="2200" dirty="0" smtClean="0"/>
              <a:t>该标记与</a:t>
            </a:r>
            <a:r>
              <a:rPr lang="en-US" altLang="zh-CN" sz="2200" dirty="0" smtClean="0">
                <a:solidFill>
                  <a:srgbClr val="FF0000"/>
                </a:solidFill>
              </a:rPr>
              <a:t>CLONE_FS</a:t>
            </a:r>
            <a:r>
              <a:rPr lang="zh-CN" altLang="en-US" sz="2200" dirty="0" smtClean="0"/>
              <a:t>互斥</a:t>
            </a:r>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94</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CLONE</a:t>
            </a:r>
            <a:r>
              <a:rPr lang="zh-CN" altLang="en-US" dirty="0" smtClean="0"/>
              <a:t>参数标志分类</a:t>
            </a:r>
            <a:endParaRPr lang="zh-CN" altLang="en-US" dirty="0"/>
          </a:p>
        </p:txBody>
      </p:sp>
      <p:sp>
        <p:nvSpPr>
          <p:cNvPr id="3" name="内容占位符 2"/>
          <p:cNvSpPr>
            <a:spLocks noGrp="1"/>
          </p:cNvSpPr>
          <p:nvPr>
            <p:ph idx="1"/>
          </p:nvPr>
        </p:nvSpPr>
        <p:spPr/>
        <p:txBody>
          <a:bodyPr/>
          <a:lstStyle/>
          <a:p>
            <a:pPr marL="342900" lvl="5" indent="-342900">
              <a:spcBef>
                <a:spcPts val="300"/>
              </a:spcBef>
              <a:buClr>
                <a:srgbClr val="0000FF"/>
              </a:buClr>
              <a:buSzPct val="100000"/>
              <a:buFont typeface="Wingdings" pitchFamily="2" charset="2"/>
              <a:buChar char="v"/>
              <a:defRPr/>
            </a:pPr>
            <a:r>
              <a:rPr lang="zh-CN" altLang="en-US" sz="2800" dirty="0" smtClean="0">
                <a:solidFill>
                  <a:srgbClr val="0000FF"/>
                </a:solidFill>
                <a:cs typeface="+mn-cs"/>
              </a:rPr>
              <a:t>线程通信 </a:t>
            </a:r>
          </a:p>
          <a:p>
            <a:pPr lvl="1" eaLnBrk="1" hangingPunct="1">
              <a:spcBef>
                <a:spcPts val="300"/>
              </a:spcBef>
              <a:defRPr/>
            </a:pPr>
            <a:r>
              <a:rPr lang="en-US" altLang="zh-CN" dirty="0" smtClean="0"/>
              <a:t>CLONE_VFORK</a:t>
            </a:r>
            <a:r>
              <a:rPr lang="zh-CN" altLang="en-US" dirty="0" smtClean="0"/>
              <a:t>：标记</a:t>
            </a:r>
            <a:r>
              <a:rPr lang="en-US" altLang="zh-CN" dirty="0" err="1" smtClean="0"/>
              <a:t>vfork</a:t>
            </a:r>
            <a:r>
              <a:rPr lang="zh-CN" altLang="en-US" dirty="0" smtClean="0"/>
              <a:t>系统调用，表示进程退出时，要提醒处于阻塞态的父进程</a:t>
            </a:r>
            <a:endParaRPr lang="en-US" altLang="zh-CN" dirty="0" smtClean="0"/>
          </a:p>
          <a:p>
            <a:pPr lvl="1" eaLnBrk="1" hangingPunct="1">
              <a:spcBef>
                <a:spcPts val="300"/>
              </a:spcBef>
              <a:defRPr/>
            </a:pPr>
            <a:r>
              <a:rPr lang="en-US" altLang="zh-CN" dirty="0" smtClean="0"/>
              <a:t>CLONE_SIGHAND</a:t>
            </a:r>
            <a:r>
              <a:rPr lang="zh-CN" altLang="en-US" dirty="0" smtClean="0"/>
              <a:t>：子进程共享父进程的信号处理函数及父进程处于的待处理信号列表</a:t>
            </a:r>
            <a:endParaRPr lang="en-US" altLang="zh-CN" dirty="0" smtClean="0"/>
          </a:p>
          <a:p>
            <a:pPr lvl="2" eaLnBrk="1" hangingPunct="1">
              <a:spcBef>
                <a:spcPts val="300"/>
              </a:spcBef>
              <a:defRPr/>
            </a:pPr>
            <a:r>
              <a:rPr lang="zh-CN" altLang="en-US" dirty="0" smtClean="0"/>
              <a:t>该选项必须和</a:t>
            </a:r>
            <a:r>
              <a:rPr lang="en-US" altLang="zh-CN" dirty="0" smtClean="0">
                <a:solidFill>
                  <a:srgbClr val="FF0000"/>
                </a:solidFill>
              </a:rPr>
              <a:t>CLONE_VM</a:t>
            </a:r>
            <a:r>
              <a:rPr lang="zh-CN" altLang="en-US" dirty="0" smtClean="0"/>
              <a:t>联合使用 </a:t>
            </a:r>
          </a:p>
          <a:p>
            <a:pPr lvl="1" eaLnBrk="1" hangingPunct="1">
              <a:spcBef>
                <a:spcPts val="300"/>
              </a:spcBef>
              <a:defRPr/>
            </a:pPr>
            <a:r>
              <a:rPr lang="zh-CN" altLang="en-US" dirty="0" smtClean="0"/>
              <a:t> </a:t>
            </a:r>
            <a:r>
              <a:rPr lang="en-US" altLang="zh-CN" dirty="0" smtClean="0"/>
              <a:t>CLONE_SYSVSEM</a:t>
            </a:r>
            <a:r>
              <a:rPr lang="zh-CN" altLang="en-US" dirty="0"/>
              <a:t>：子进程共享父进程</a:t>
            </a:r>
            <a:r>
              <a:rPr lang="zh-CN" altLang="en-US" dirty="0" smtClean="0"/>
              <a:t>的“可撤销信号量”链表</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95</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086530723"/>
      </p:ext>
    </p:extLst>
  </p:cSld>
  <p:clrMapOvr>
    <a:masterClrMapping/>
  </p:clrMapOvr>
  <p:transition spd="med">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CLONE</a:t>
            </a:r>
            <a:r>
              <a:rPr lang="zh-CN" altLang="en-US" dirty="0" smtClean="0"/>
              <a:t>参数标志分类</a:t>
            </a:r>
            <a:endParaRPr lang="zh-CN" altLang="en-US" dirty="0"/>
          </a:p>
        </p:txBody>
      </p:sp>
      <p:sp>
        <p:nvSpPr>
          <p:cNvPr id="3" name="内容占位符 2"/>
          <p:cNvSpPr>
            <a:spLocks noGrp="1"/>
          </p:cNvSpPr>
          <p:nvPr>
            <p:ph idx="1"/>
          </p:nvPr>
        </p:nvSpPr>
        <p:spPr/>
        <p:txBody>
          <a:bodyPr/>
          <a:lstStyle/>
          <a:p>
            <a:pPr marL="342900" lvl="4" indent="-342900" eaLnBrk="1" hangingPunct="1">
              <a:spcBef>
                <a:spcPts val="300"/>
              </a:spcBef>
              <a:buClr>
                <a:srgbClr val="0000FF"/>
              </a:buClr>
              <a:buSzPct val="100000"/>
              <a:buFont typeface="Wingdings" pitchFamily="2" charset="2"/>
              <a:buChar char="v"/>
              <a:defRPr/>
            </a:pPr>
            <a:r>
              <a:rPr lang="zh-CN" altLang="en-US" sz="2800" dirty="0" smtClean="0">
                <a:solidFill>
                  <a:srgbClr val="0000FF"/>
                </a:solidFill>
                <a:cs typeface="+mn-cs"/>
              </a:rPr>
              <a:t>进程关系 </a:t>
            </a:r>
          </a:p>
          <a:p>
            <a:pPr lvl="1" eaLnBrk="1" hangingPunct="1">
              <a:spcBef>
                <a:spcPts val="300"/>
              </a:spcBef>
              <a:defRPr/>
            </a:pPr>
            <a:r>
              <a:rPr lang="en-US" altLang="zh-CN" dirty="0"/>
              <a:t>CLONE_THREAD</a:t>
            </a:r>
            <a:r>
              <a:rPr lang="zh-CN" altLang="en-US" dirty="0" smtClean="0"/>
              <a:t>：子进程和父进程处于同一个线程组 </a:t>
            </a:r>
            <a:r>
              <a:rPr lang="en-US" altLang="zh-CN" dirty="0" smtClean="0"/>
              <a:t>(</a:t>
            </a:r>
            <a:r>
              <a:rPr lang="zh-CN" altLang="en-US" dirty="0" smtClean="0"/>
              <a:t>即</a:t>
            </a:r>
            <a:r>
              <a:rPr lang="en-US" altLang="zh-CN" dirty="0" smtClean="0"/>
              <a:t>PCB</a:t>
            </a:r>
            <a:r>
              <a:rPr lang="zh-CN" altLang="en-US" dirty="0" smtClean="0"/>
              <a:t>中的</a:t>
            </a:r>
            <a:r>
              <a:rPr lang="en-US" altLang="zh-CN" dirty="0" err="1" smtClean="0"/>
              <a:t>tgid</a:t>
            </a:r>
            <a:r>
              <a:rPr lang="zh-CN" altLang="en-US" dirty="0" smtClean="0"/>
              <a:t>值相同</a:t>
            </a:r>
            <a:r>
              <a:rPr lang="en-US" altLang="zh-CN" dirty="0" smtClean="0"/>
              <a:t>) </a:t>
            </a:r>
          </a:p>
          <a:p>
            <a:pPr lvl="2" eaLnBrk="1" hangingPunct="1">
              <a:spcBef>
                <a:spcPts val="300"/>
              </a:spcBef>
              <a:defRPr/>
            </a:pPr>
            <a:r>
              <a:rPr lang="zh-CN" altLang="en-US" dirty="0" smtClean="0"/>
              <a:t>该标记必须和</a:t>
            </a:r>
            <a:r>
              <a:rPr lang="en-US" altLang="zh-CN" dirty="0" smtClean="0">
                <a:solidFill>
                  <a:srgbClr val="FF0000"/>
                </a:solidFill>
              </a:rPr>
              <a:t>CLONE_SIGHAND</a:t>
            </a:r>
            <a:r>
              <a:rPr lang="zh-CN" altLang="en-US" dirty="0" smtClean="0"/>
              <a:t>及</a:t>
            </a:r>
            <a:r>
              <a:rPr lang="en-US" altLang="zh-CN" dirty="0" smtClean="0">
                <a:solidFill>
                  <a:srgbClr val="FF0000"/>
                </a:solidFill>
              </a:rPr>
              <a:t>CLONE_VM</a:t>
            </a:r>
            <a:r>
              <a:rPr lang="zh-CN" altLang="en-US" dirty="0" smtClean="0"/>
              <a:t>联合使用</a:t>
            </a:r>
            <a:endParaRPr lang="en-US" altLang="zh-CN" dirty="0">
              <a:solidFill>
                <a:srgbClr val="6600CC"/>
              </a:solidFill>
              <a:ea typeface="华文新魏" pitchFamily="2" charset="-122"/>
            </a:endParaRPr>
          </a:p>
          <a:p>
            <a:pPr lvl="1" eaLnBrk="1" hangingPunct="1">
              <a:spcBef>
                <a:spcPts val="300"/>
              </a:spcBef>
              <a:defRPr/>
            </a:pPr>
            <a:r>
              <a:rPr lang="en-US" altLang="zh-CN" dirty="0" smtClean="0"/>
              <a:t>CLONE_PARENT</a:t>
            </a:r>
            <a:r>
              <a:rPr lang="zh-CN" altLang="en-US" dirty="0" smtClean="0"/>
              <a:t>：同父，创建者进程与新建进程是兄弟 ，新进程不是创建进程的子进程 </a:t>
            </a:r>
            <a:endParaRPr lang="en-US" altLang="zh-CN" dirty="0" smtClean="0"/>
          </a:p>
          <a:p>
            <a:pPr lvl="2" eaLnBrk="1" hangingPunct="1">
              <a:spcBef>
                <a:spcPts val="300"/>
              </a:spcBef>
              <a:defRPr/>
            </a:pPr>
            <a:r>
              <a:rPr lang="zh-CN" altLang="en-US" dirty="0" smtClean="0"/>
              <a:t>即两进程</a:t>
            </a:r>
            <a:r>
              <a:rPr lang="en-US" altLang="zh-CN" dirty="0" smtClean="0"/>
              <a:t>PCB</a:t>
            </a:r>
            <a:r>
              <a:rPr lang="zh-CN" altLang="en-US" dirty="0" smtClean="0"/>
              <a:t>的</a:t>
            </a:r>
            <a:r>
              <a:rPr lang="en-US" altLang="zh-CN" dirty="0" err="1" smtClean="0"/>
              <a:t>real_parent</a:t>
            </a:r>
            <a:r>
              <a:rPr lang="zh-CN" altLang="en-US" dirty="0" smtClean="0"/>
              <a:t>相同</a:t>
            </a:r>
          </a:p>
          <a:p>
            <a:pPr lvl="1" eaLnBrk="1" hangingPunct="1">
              <a:spcBef>
                <a:spcPts val="300"/>
              </a:spcBef>
              <a:defRPr/>
            </a:pPr>
            <a:r>
              <a:rPr lang="en-US" altLang="zh-CN" dirty="0" smtClean="0"/>
              <a:t>CLONE_PTRACE</a:t>
            </a:r>
            <a:r>
              <a:rPr lang="zh-CN" altLang="en-US" dirty="0" smtClean="0"/>
              <a:t>：</a:t>
            </a:r>
            <a:r>
              <a:rPr lang="zh-CN" altLang="en-US" dirty="0"/>
              <a:t>父</a:t>
            </a:r>
            <a:r>
              <a:rPr lang="zh-CN" altLang="en-US" dirty="0" smtClean="0"/>
              <a:t>进程处于被调试器跟踪状态时可以使用此标志，表示希望子进程也被调试</a:t>
            </a:r>
            <a:endParaRPr lang="en-US" altLang="zh-CN" dirty="0" smtClean="0"/>
          </a:p>
          <a:p>
            <a:pPr lvl="1" eaLnBrk="1" hangingPunct="1">
              <a:spcBef>
                <a:spcPts val="300"/>
              </a:spcBef>
              <a:defRPr/>
            </a:pPr>
            <a:r>
              <a:rPr lang="en-US" altLang="zh-CN" dirty="0" smtClean="0"/>
              <a:t>CLONE_UNTRACE</a:t>
            </a:r>
            <a:r>
              <a:rPr lang="zh-CN" altLang="en-US" dirty="0"/>
              <a:t>：不论父</a:t>
            </a:r>
            <a:r>
              <a:rPr lang="zh-CN" altLang="en-US" dirty="0" smtClean="0"/>
              <a:t>进程是否处于</a:t>
            </a:r>
            <a:r>
              <a:rPr lang="zh-CN" altLang="en-US" dirty="0"/>
              <a:t>被调试器跟踪</a:t>
            </a:r>
            <a:r>
              <a:rPr lang="zh-CN" altLang="en-US" dirty="0" smtClean="0"/>
              <a:t>状态，子进程不被跟踪</a:t>
            </a:r>
            <a:endParaRPr lang="en-US" altLang="zh-CN" dirty="0" smtClean="0"/>
          </a:p>
          <a:p>
            <a:pPr lvl="2" eaLnBrk="1" hangingPunct="1">
              <a:spcBef>
                <a:spcPts val="300"/>
              </a:spcBef>
              <a:defRPr/>
            </a:pPr>
            <a:r>
              <a:rPr lang="zh-CN" altLang="en-US" dirty="0" smtClean="0"/>
              <a:t>通常</a:t>
            </a:r>
            <a:r>
              <a:rPr lang="zh-CN" altLang="en-US" dirty="0"/>
              <a:t>用于</a:t>
            </a:r>
            <a:r>
              <a:rPr lang="zh-CN" altLang="en-US" dirty="0" smtClean="0"/>
              <a:t>创建内核线程</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96</a:t>
            </a:fld>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CLONE</a:t>
            </a:r>
            <a:r>
              <a:rPr lang="zh-CN" altLang="en-US" dirty="0" smtClean="0"/>
              <a:t>参数标志分类</a:t>
            </a:r>
            <a:endParaRPr lang="zh-CN" altLang="en-US" dirty="0"/>
          </a:p>
        </p:txBody>
      </p:sp>
      <p:sp>
        <p:nvSpPr>
          <p:cNvPr id="3" name="内容占位符 2"/>
          <p:cNvSpPr>
            <a:spLocks noGrp="1"/>
          </p:cNvSpPr>
          <p:nvPr>
            <p:ph idx="1"/>
          </p:nvPr>
        </p:nvSpPr>
        <p:spPr/>
        <p:txBody>
          <a:bodyPr/>
          <a:lstStyle/>
          <a:p>
            <a:pPr marL="342900" lvl="4" indent="-342900" eaLnBrk="1" hangingPunct="1">
              <a:spcBef>
                <a:spcPts val="300"/>
              </a:spcBef>
              <a:buClr>
                <a:srgbClr val="0000FF"/>
              </a:buClr>
              <a:buSzPct val="100000"/>
              <a:buFont typeface="Wingdings" pitchFamily="2" charset="2"/>
              <a:buChar char="v"/>
              <a:defRPr/>
            </a:pPr>
            <a:r>
              <a:rPr lang="en-US" altLang="zh-CN" sz="2800" dirty="0" smtClean="0">
                <a:solidFill>
                  <a:srgbClr val="0000FF"/>
                </a:solidFill>
                <a:cs typeface="+mn-cs"/>
              </a:rPr>
              <a:t> </a:t>
            </a:r>
            <a:r>
              <a:rPr lang="zh-CN" altLang="en-US" sz="2800" dirty="0" smtClean="0">
                <a:solidFill>
                  <a:srgbClr val="0000FF"/>
                </a:solidFill>
                <a:cs typeface="+mn-cs"/>
              </a:rPr>
              <a:t>返回用户态变量地址</a:t>
            </a:r>
            <a:r>
              <a:rPr lang="en-US" altLang="zh-CN" sz="2800" dirty="0" err="1" smtClean="0">
                <a:solidFill>
                  <a:srgbClr val="0000FF"/>
                </a:solidFill>
                <a:cs typeface="+mn-cs"/>
              </a:rPr>
              <a:t>tid</a:t>
            </a:r>
            <a:r>
              <a:rPr lang="en-US" altLang="zh-CN" sz="2800" dirty="0" smtClean="0">
                <a:solidFill>
                  <a:srgbClr val="0000FF"/>
                </a:solidFill>
                <a:cs typeface="+mn-cs"/>
              </a:rPr>
              <a:t> </a:t>
            </a:r>
          </a:p>
          <a:p>
            <a:pPr lvl="1" eaLnBrk="1" hangingPunct="1">
              <a:spcBef>
                <a:spcPts val="300"/>
              </a:spcBef>
              <a:defRPr/>
            </a:pPr>
            <a:r>
              <a:rPr lang="en-US" altLang="zh-CN" dirty="0" smtClean="0"/>
              <a:t>CLONE_PARENT_SETTID</a:t>
            </a:r>
            <a:r>
              <a:rPr lang="zh-CN" altLang="en-US" dirty="0" smtClean="0"/>
              <a:t>：将新创建子进程的进程号写入到父进程的用户空间，具体位置由</a:t>
            </a:r>
            <a:r>
              <a:rPr lang="en-US" altLang="zh-CN" dirty="0" err="1" smtClean="0"/>
              <a:t>do_fork</a:t>
            </a:r>
            <a:r>
              <a:rPr lang="en-US" altLang="zh-CN" dirty="0" smtClean="0"/>
              <a:t>()</a:t>
            </a:r>
            <a:r>
              <a:rPr lang="zh-CN" altLang="en-US" dirty="0" smtClean="0"/>
              <a:t>的参数</a:t>
            </a:r>
            <a:r>
              <a:rPr lang="en-US" altLang="zh-CN" dirty="0" err="1" smtClean="0"/>
              <a:t>parent_tidptr</a:t>
            </a:r>
            <a:r>
              <a:rPr lang="zh-CN" altLang="en-US" dirty="0"/>
              <a:t>指示</a:t>
            </a:r>
            <a:endParaRPr lang="en-US" altLang="zh-CN" dirty="0" smtClean="0"/>
          </a:p>
          <a:p>
            <a:pPr lvl="1" eaLnBrk="1" hangingPunct="1">
              <a:spcBef>
                <a:spcPts val="300"/>
              </a:spcBef>
              <a:defRPr/>
            </a:pPr>
            <a:r>
              <a:rPr lang="en-US" altLang="zh-CN" dirty="0" smtClean="0"/>
              <a:t>CLONE_CHILD_SETTID</a:t>
            </a:r>
            <a:r>
              <a:rPr lang="zh-CN" altLang="en-US" dirty="0" smtClean="0"/>
              <a:t>：新建子进程</a:t>
            </a:r>
            <a:r>
              <a:rPr lang="en-US" altLang="zh-CN" dirty="0" smtClean="0"/>
              <a:t>PCB</a:t>
            </a:r>
            <a:r>
              <a:rPr lang="zh-CN" altLang="en-US" dirty="0" smtClean="0"/>
              <a:t>的成员变量</a:t>
            </a:r>
            <a:r>
              <a:rPr lang="en-US" altLang="zh-CN" dirty="0" err="1" smtClean="0"/>
              <a:t>set_child_id</a:t>
            </a:r>
            <a:r>
              <a:rPr lang="zh-CN" altLang="en-US" dirty="0" smtClean="0"/>
              <a:t>会被设置指向</a:t>
            </a:r>
            <a:r>
              <a:rPr lang="en-US" altLang="zh-CN" dirty="0" err="1"/>
              <a:t>do_fork</a:t>
            </a:r>
            <a:r>
              <a:rPr lang="en-US" altLang="zh-CN" dirty="0" smtClean="0"/>
              <a:t>()</a:t>
            </a:r>
            <a:r>
              <a:rPr lang="zh-CN" altLang="en-US" dirty="0" smtClean="0"/>
              <a:t>的</a:t>
            </a:r>
            <a:r>
              <a:rPr lang="en-US" altLang="zh-CN" dirty="0" err="1" smtClean="0"/>
              <a:t>child_tidptr</a:t>
            </a:r>
            <a:r>
              <a:rPr lang="zh-CN" altLang="en-US" dirty="0" smtClean="0"/>
              <a:t>所指示的用户空间</a:t>
            </a:r>
            <a:endParaRPr lang="en-US" altLang="zh-CN" dirty="0" smtClean="0"/>
          </a:p>
          <a:p>
            <a:pPr eaLnBrk="1" hangingPunct="1">
              <a:spcBef>
                <a:spcPts val="300"/>
              </a:spcBef>
              <a:defRPr/>
            </a:pPr>
            <a:r>
              <a:rPr lang="zh-CN" altLang="en-US" dirty="0" smtClean="0"/>
              <a:t>子进程的状态</a:t>
            </a:r>
            <a:endParaRPr lang="en-US" altLang="zh-CN" dirty="0" smtClean="0"/>
          </a:p>
          <a:p>
            <a:pPr lvl="1" eaLnBrk="1" hangingPunct="1">
              <a:spcBef>
                <a:spcPts val="300"/>
              </a:spcBef>
              <a:defRPr/>
            </a:pPr>
            <a:r>
              <a:rPr lang="en-US" altLang="zh-CN" dirty="0" smtClean="0"/>
              <a:t>CLONE_STOPPED</a:t>
            </a:r>
            <a:r>
              <a:rPr lang="zh-CN" altLang="en-US" dirty="0" smtClean="0"/>
              <a:t>：新建子进程处于</a:t>
            </a:r>
            <a:r>
              <a:rPr lang="en-US" altLang="zh-CN" dirty="0" smtClean="0"/>
              <a:t>TASK_STOPPED</a:t>
            </a:r>
            <a:r>
              <a:rPr lang="zh-CN" altLang="en-US" dirty="0" smtClean="0"/>
              <a:t>状态，不让其创建完毕后可以立即执行</a:t>
            </a:r>
            <a:endParaRPr lang="zh-CN" altLang="en-US" dirty="0"/>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97</a:t>
            </a:fld>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147365598"/>
      </p:ext>
    </p:extLst>
  </p:cSld>
  <p:clrMapOvr>
    <a:masterClrMapping/>
  </p:clrMapOvr>
  <p:transition spd="med">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进程创建的主要任务</a:t>
            </a:r>
            <a:endParaRPr lang="zh-CN" altLang="en-US" dirty="0"/>
          </a:p>
        </p:txBody>
      </p:sp>
      <p:sp>
        <p:nvSpPr>
          <p:cNvPr id="3" name="内容占位符 2"/>
          <p:cNvSpPr>
            <a:spLocks noGrp="1"/>
          </p:cNvSpPr>
          <p:nvPr>
            <p:ph idx="1"/>
          </p:nvPr>
        </p:nvSpPr>
        <p:spPr/>
        <p:txBody>
          <a:bodyPr/>
          <a:lstStyle/>
          <a:p>
            <a:pPr marL="342900" lvl="4" indent="-342900" eaLnBrk="1" hangingPunct="1">
              <a:spcBef>
                <a:spcPts val="0"/>
              </a:spcBef>
              <a:buClr>
                <a:srgbClr val="0000FF"/>
              </a:buClr>
              <a:buSzPct val="100000"/>
              <a:buFont typeface="Wingdings" pitchFamily="2" charset="2"/>
              <a:buChar char="v"/>
              <a:defRPr/>
            </a:pPr>
            <a:r>
              <a:rPr lang="zh-CN" altLang="en-US" sz="2800" dirty="0" smtClean="0">
                <a:solidFill>
                  <a:srgbClr val="0000FF"/>
                </a:solidFill>
              </a:rPr>
              <a:t>创建</a:t>
            </a:r>
            <a:r>
              <a:rPr lang="en-US" altLang="zh-CN" sz="2800" dirty="0" smtClean="0">
                <a:solidFill>
                  <a:srgbClr val="0000FF"/>
                </a:solidFill>
              </a:rPr>
              <a:t>PID</a:t>
            </a:r>
            <a:r>
              <a:rPr lang="zh-CN" altLang="en-US" sz="2800" dirty="0" smtClean="0">
                <a:solidFill>
                  <a:srgbClr val="0000FF"/>
                </a:solidFill>
              </a:rPr>
              <a:t>，分配内核堆栈</a:t>
            </a:r>
            <a:endParaRPr lang="en-US" altLang="zh-CN" sz="2800" dirty="0" smtClean="0">
              <a:solidFill>
                <a:srgbClr val="0000FF"/>
              </a:solidFill>
            </a:endParaRPr>
          </a:p>
          <a:p>
            <a:pPr marL="342900" lvl="4" indent="-342900" eaLnBrk="1" hangingPunct="1">
              <a:spcBef>
                <a:spcPts val="0"/>
              </a:spcBef>
              <a:buClr>
                <a:srgbClr val="0000FF"/>
              </a:buClr>
              <a:buSzPct val="100000"/>
              <a:buFont typeface="Wingdings" pitchFamily="2" charset="2"/>
              <a:buChar char="v"/>
              <a:defRPr/>
            </a:pPr>
            <a:r>
              <a:rPr lang="zh-CN" altLang="en-US" sz="2800" dirty="0" smtClean="0">
                <a:solidFill>
                  <a:srgbClr val="0000FF"/>
                </a:solidFill>
              </a:rPr>
              <a:t>创建进程控制块</a:t>
            </a:r>
            <a:r>
              <a:rPr lang="en-US" altLang="zh-CN" sz="2800" dirty="0" err="1" smtClean="0">
                <a:solidFill>
                  <a:srgbClr val="0000FF"/>
                </a:solidFill>
              </a:rPr>
              <a:t>task_struct</a:t>
            </a:r>
            <a:endParaRPr lang="en-US" altLang="zh-CN" sz="2800" dirty="0" smtClean="0">
              <a:solidFill>
                <a:srgbClr val="0000FF"/>
              </a:solidFill>
            </a:endParaRPr>
          </a:p>
          <a:p>
            <a:pPr lvl="1" eaLnBrk="1" hangingPunct="1">
              <a:spcBef>
                <a:spcPts val="0"/>
              </a:spcBef>
              <a:defRPr/>
            </a:pPr>
            <a:r>
              <a:rPr lang="zh-CN" altLang="en-US" dirty="0" smtClean="0"/>
              <a:t>进程</a:t>
            </a:r>
            <a:r>
              <a:rPr lang="en-US" altLang="zh-CN" dirty="0" smtClean="0"/>
              <a:t>ID</a:t>
            </a:r>
            <a:r>
              <a:rPr lang="zh-CN" altLang="en-US" dirty="0" smtClean="0"/>
              <a:t>信息（</a:t>
            </a:r>
            <a:r>
              <a:rPr lang="zh-CN" altLang="zh-CN" dirty="0" smtClean="0"/>
              <a:t>线程组</a:t>
            </a:r>
            <a:r>
              <a:rPr lang="en-US" altLang="zh-CN" dirty="0" smtClean="0"/>
              <a:t>ID</a:t>
            </a:r>
            <a:r>
              <a:rPr lang="zh-CN" altLang="en-US" dirty="0" smtClean="0"/>
              <a:t>、</a:t>
            </a:r>
            <a:r>
              <a:rPr lang="zh-CN" altLang="zh-CN" dirty="0" smtClean="0"/>
              <a:t>进程组</a:t>
            </a:r>
            <a:r>
              <a:rPr lang="en-US" altLang="zh-CN" dirty="0" smtClean="0"/>
              <a:t>ID</a:t>
            </a:r>
            <a:r>
              <a:rPr lang="zh-CN" altLang="en-US" dirty="0" smtClean="0"/>
              <a:t>、会话</a:t>
            </a:r>
            <a:r>
              <a:rPr lang="en-US" altLang="zh-CN" dirty="0" smtClean="0"/>
              <a:t>ID</a:t>
            </a:r>
            <a:r>
              <a:rPr lang="zh-CN" altLang="en-US" dirty="0" smtClean="0"/>
              <a:t>）</a:t>
            </a:r>
            <a:endParaRPr lang="en-US" altLang="zh-CN" dirty="0" smtClean="0"/>
          </a:p>
          <a:p>
            <a:pPr lvl="1" eaLnBrk="1" hangingPunct="1">
              <a:spcBef>
                <a:spcPts val="0"/>
              </a:spcBef>
              <a:defRPr/>
            </a:pPr>
            <a:r>
              <a:rPr lang="zh-CN" altLang="en-US" dirty="0" smtClean="0"/>
              <a:t>进程家族关系</a:t>
            </a:r>
            <a:endParaRPr lang="en-US" altLang="zh-CN" dirty="0" smtClean="0"/>
          </a:p>
          <a:p>
            <a:pPr lvl="1" eaLnBrk="1" hangingPunct="1">
              <a:spcBef>
                <a:spcPts val="0"/>
              </a:spcBef>
              <a:defRPr/>
            </a:pPr>
            <a:r>
              <a:rPr lang="zh-CN" altLang="en-US" dirty="0" smtClean="0"/>
              <a:t>进程资源及资源限制</a:t>
            </a:r>
            <a:endParaRPr lang="en-US" altLang="zh-CN" dirty="0" smtClean="0"/>
          </a:p>
          <a:p>
            <a:pPr lvl="1" eaLnBrk="1" hangingPunct="1">
              <a:spcBef>
                <a:spcPts val="0"/>
              </a:spcBef>
              <a:defRPr/>
            </a:pPr>
            <a:r>
              <a:rPr lang="zh-CN" altLang="en-US" dirty="0" smtClean="0"/>
              <a:t>进程状态</a:t>
            </a:r>
            <a:endParaRPr lang="en-US" altLang="zh-CN" dirty="0" smtClean="0"/>
          </a:p>
          <a:p>
            <a:pPr eaLnBrk="1" hangingPunct="1">
              <a:spcBef>
                <a:spcPts val="0"/>
              </a:spcBef>
              <a:defRPr/>
            </a:pPr>
            <a:r>
              <a:rPr lang="zh-CN" altLang="en-US" dirty="0" smtClean="0"/>
              <a:t>父子进程之间的通信</a:t>
            </a:r>
            <a:endParaRPr lang="en-US" altLang="zh-CN" dirty="0" smtClean="0"/>
          </a:p>
          <a:p>
            <a:pPr lvl="1" eaLnBrk="1" hangingPunct="1">
              <a:spcBef>
                <a:spcPts val="0"/>
              </a:spcBef>
              <a:defRPr/>
            </a:pPr>
            <a:r>
              <a:rPr lang="zh-CN" altLang="en-US" dirty="0" smtClean="0"/>
              <a:t>赋给子进程的资源 </a:t>
            </a:r>
          </a:p>
          <a:p>
            <a:pPr lvl="2" eaLnBrk="1" hangingPunct="1">
              <a:spcBef>
                <a:spcPts val="0"/>
              </a:spcBef>
              <a:defRPr/>
            </a:pPr>
            <a:r>
              <a:rPr lang="zh-CN" altLang="en-US" dirty="0" smtClean="0"/>
              <a:t>子进程的栈</a:t>
            </a:r>
            <a:r>
              <a:rPr lang="en-US" altLang="zh-CN" dirty="0" smtClean="0"/>
              <a:t>(</a:t>
            </a:r>
            <a:r>
              <a:rPr lang="zh-CN" altLang="en-US" dirty="0" smtClean="0"/>
              <a:t>父进程</a:t>
            </a:r>
            <a:r>
              <a:rPr lang="en-US" altLang="zh-CN" dirty="0" err="1" smtClean="0"/>
              <a:t>alloc</a:t>
            </a:r>
            <a:r>
              <a:rPr lang="zh-CN" altLang="en-US" dirty="0" smtClean="0"/>
              <a:t>的内存地址</a:t>
            </a:r>
            <a:r>
              <a:rPr lang="en-US" altLang="zh-CN" dirty="0" smtClean="0"/>
              <a:t>) </a:t>
            </a:r>
          </a:p>
          <a:p>
            <a:pPr lvl="2" eaLnBrk="1" hangingPunct="1">
              <a:spcBef>
                <a:spcPts val="0"/>
              </a:spcBef>
              <a:defRPr/>
            </a:pPr>
            <a:r>
              <a:rPr lang="zh-CN" altLang="en-US" dirty="0" smtClean="0"/>
              <a:t>线程局部存储段</a:t>
            </a:r>
            <a:r>
              <a:rPr lang="en-US" altLang="zh-CN" dirty="0" smtClean="0"/>
              <a:t>(</a:t>
            </a:r>
            <a:r>
              <a:rPr lang="en-US" altLang="zh-CN" dirty="0" err="1" smtClean="0"/>
              <a:t>tls</a:t>
            </a:r>
            <a:r>
              <a:rPr lang="en-US" altLang="zh-CN" dirty="0" smtClean="0"/>
              <a:t>)</a:t>
            </a:r>
          </a:p>
          <a:p>
            <a:pPr lvl="1" eaLnBrk="1" hangingPunct="1">
              <a:spcBef>
                <a:spcPts val="0"/>
              </a:spcBef>
              <a:defRPr/>
            </a:pPr>
            <a:r>
              <a:rPr lang="zh-CN" altLang="en-US" dirty="0" smtClean="0"/>
              <a:t>返回子进程</a:t>
            </a:r>
            <a:r>
              <a:rPr lang="en-US" altLang="zh-CN" dirty="0" err="1" smtClean="0"/>
              <a:t>tid</a:t>
            </a:r>
            <a:r>
              <a:rPr lang="zh-CN" altLang="en-US" dirty="0" smtClean="0"/>
              <a:t>的地址 </a:t>
            </a:r>
          </a:p>
          <a:p>
            <a:pPr lvl="2" eaLnBrk="1" hangingPunct="1">
              <a:spcBef>
                <a:spcPts val="0"/>
              </a:spcBef>
              <a:defRPr/>
            </a:pPr>
            <a:r>
              <a:rPr lang="zh-CN" altLang="en-US" dirty="0" smtClean="0"/>
              <a:t>父进程用户空间内的地址 </a:t>
            </a:r>
          </a:p>
          <a:p>
            <a:pPr lvl="2" eaLnBrk="1" hangingPunct="1">
              <a:spcBef>
                <a:spcPts val="0"/>
              </a:spcBef>
              <a:defRPr/>
            </a:pPr>
            <a:r>
              <a:rPr lang="zh-CN" altLang="en-US" dirty="0" smtClean="0"/>
              <a:t>子进程用户空间的地址</a:t>
            </a:r>
            <a:endParaRPr lang="en-US" altLang="zh-CN" dirty="0" smtClean="0"/>
          </a:p>
          <a:p>
            <a:pPr eaLnBrk="1" hangingPunct="1">
              <a:spcBef>
                <a:spcPts val="0"/>
              </a:spcBef>
              <a:defRPr/>
            </a:pPr>
            <a:r>
              <a:rPr lang="zh-CN" altLang="en-US" sz="3200" dirty="0" smtClean="0">
                <a:solidFill>
                  <a:srgbClr val="0000FF"/>
                </a:solidFill>
                <a:cs typeface="+mn-cs"/>
              </a:rPr>
              <a:t>进程调度</a:t>
            </a:r>
            <a:endParaRPr lang="en-US" altLang="zh-CN" sz="3200" dirty="0" smtClean="0">
              <a:solidFill>
                <a:srgbClr val="0000FF"/>
              </a:solidFill>
              <a:cs typeface="+mn-cs"/>
            </a:endParaRPr>
          </a:p>
        </p:txBody>
      </p:sp>
      <p:sp>
        <p:nvSpPr>
          <p:cNvPr id="4" name="灯片编号占位符 3"/>
          <p:cNvSpPr>
            <a:spLocks noGrp="1"/>
          </p:cNvSpPr>
          <p:nvPr>
            <p:ph type="sldNum" sz="quarter" idx="10"/>
          </p:nvPr>
        </p:nvSpPr>
        <p:spPr/>
        <p:txBody>
          <a:bodyPr/>
          <a:lstStyle/>
          <a:p>
            <a:pPr>
              <a:defRPr/>
            </a:pPr>
            <a:fld id="{5E1424C2-BC5B-4E32-8BED-C730A3AC5A57}" type="slidenum">
              <a:rPr lang="en-US" altLang="zh-CN" smtClean="0"/>
              <a:pPr>
                <a:defRPr/>
              </a:pPr>
              <a:t>98</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C86988D-2373-4EAC-8F89-8B7671397F3B}" type="slidenum">
              <a:rPr lang="en-US" altLang="zh-CN"/>
              <a:pPr/>
              <a:t>99</a:t>
            </a:fld>
            <a:endParaRPr lang="en-US" altLang="zh-CN"/>
          </a:p>
        </p:txBody>
      </p:sp>
      <p:sp>
        <p:nvSpPr>
          <p:cNvPr id="570370" name="Rectangle 2"/>
          <p:cNvSpPr>
            <a:spLocks noGrp="1" noChangeArrowheads="1"/>
          </p:cNvSpPr>
          <p:nvPr>
            <p:ph type="title"/>
          </p:nvPr>
        </p:nvSpPr>
        <p:spPr/>
        <p:txBody>
          <a:bodyPr/>
          <a:lstStyle/>
          <a:p>
            <a:r>
              <a:rPr lang="en-US" altLang="zh-CN" dirty="0" err="1"/>
              <a:t>do_fork</a:t>
            </a:r>
            <a:r>
              <a:rPr lang="en-US" altLang="zh-CN" dirty="0"/>
              <a:t>()</a:t>
            </a:r>
            <a:r>
              <a:rPr lang="zh-CN" altLang="en-US" dirty="0"/>
              <a:t>处理流程</a:t>
            </a:r>
          </a:p>
        </p:txBody>
      </p:sp>
      <p:sp>
        <p:nvSpPr>
          <p:cNvPr id="570371" name="Rectangle 3"/>
          <p:cNvSpPr>
            <a:spLocks noGrp="1" noChangeArrowheads="1"/>
          </p:cNvSpPr>
          <p:nvPr>
            <p:ph type="body" idx="1"/>
          </p:nvPr>
        </p:nvSpPr>
        <p:spPr/>
        <p:txBody>
          <a:bodyPr/>
          <a:lstStyle/>
          <a:p>
            <a:pPr>
              <a:spcBef>
                <a:spcPts val="300"/>
              </a:spcBef>
            </a:pPr>
            <a:r>
              <a:rPr lang="zh-CN" altLang="en-US" dirty="0" smtClean="0"/>
              <a:t>为新进程分配</a:t>
            </a:r>
            <a:r>
              <a:rPr lang="en-US" altLang="zh-CN" dirty="0" err="1" smtClean="0"/>
              <a:t>pid</a:t>
            </a:r>
            <a:endParaRPr lang="en-US" altLang="zh-CN" dirty="0"/>
          </a:p>
          <a:p>
            <a:pPr>
              <a:spcBef>
                <a:spcPts val="300"/>
              </a:spcBef>
            </a:pPr>
            <a:r>
              <a:rPr lang="zh-CN" altLang="en-US" dirty="0" smtClean="0"/>
              <a:t>检查</a:t>
            </a:r>
            <a:r>
              <a:rPr lang="en-US" altLang="zh-CN" dirty="0" err="1" smtClean="0"/>
              <a:t>clone_ptrace</a:t>
            </a:r>
            <a:r>
              <a:rPr lang="zh-CN" altLang="en-US" dirty="0" smtClean="0"/>
              <a:t>位</a:t>
            </a:r>
            <a:endParaRPr lang="en-US" altLang="zh-CN" dirty="0" smtClean="0"/>
          </a:p>
          <a:p>
            <a:pPr lvl="1">
              <a:spcBef>
                <a:spcPts val="300"/>
              </a:spcBef>
            </a:pPr>
            <a:r>
              <a:rPr lang="zh-CN" altLang="en-US" dirty="0" smtClean="0"/>
              <a:t>确定子进程是否确实要被</a:t>
            </a:r>
            <a:r>
              <a:rPr lang="en-US" altLang="zh-CN" dirty="0" smtClean="0"/>
              <a:t>trace</a:t>
            </a:r>
            <a:r>
              <a:rPr lang="zh-CN" altLang="en-US" dirty="0" smtClean="0"/>
              <a:t>，而不是参数所称被</a:t>
            </a:r>
            <a:r>
              <a:rPr lang="en-US" altLang="zh-CN" dirty="0" smtClean="0"/>
              <a:t>trace </a:t>
            </a:r>
          </a:p>
          <a:p>
            <a:pPr lvl="1">
              <a:spcBef>
                <a:spcPts val="300"/>
              </a:spcBef>
            </a:pPr>
            <a:r>
              <a:rPr lang="zh-CN" altLang="en-US" dirty="0" smtClean="0"/>
              <a:t>如果等于</a:t>
            </a:r>
            <a:r>
              <a:rPr lang="en-US" altLang="zh-CN" dirty="0" smtClean="0"/>
              <a:t>0</a:t>
            </a:r>
            <a:r>
              <a:rPr lang="zh-CN" altLang="en-US" dirty="0" smtClean="0"/>
              <a:t>，说明父进程正在被跟踪，</a:t>
            </a:r>
            <a:r>
              <a:rPr lang="en-US" altLang="zh-CN" dirty="0" err="1" smtClean="0"/>
              <a:t>do_fork</a:t>
            </a:r>
            <a:r>
              <a:rPr lang="en-US" altLang="zh-CN" dirty="0" smtClean="0"/>
              <a:t>()</a:t>
            </a:r>
            <a:r>
              <a:rPr lang="zh-CN" altLang="en-US" dirty="0" smtClean="0"/>
              <a:t>需要检查</a:t>
            </a:r>
            <a:r>
              <a:rPr lang="en-US" altLang="zh-CN" dirty="0" smtClean="0"/>
              <a:t>debugger</a:t>
            </a:r>
            <a:r>
              <a:rPr lang="zh-CN" altLang="en-US" dirty="0" smtClean="0"/>
              <a:t>程序是否想跟踪子进程</a:t>
            </a:r>
            <a:endParaRPr lang="en-US" altLang="zh-CN" dirty="0" smtClean="0"/>
          </a:p>
          <a:p>
            <a:pPr lvl="2" eaLnBrk="1" hangingPunct="1">
              <a:spcBef>
                <a:spcPts val="300"/>
              </a:spcBef>
              <a:defRPr/>
            </a:pPr>
            <a:r>
              <a:rPr lang="zh-CN" altLang="en-US" dirty="0" smtClean="0"/>
              <a:t>该情形下，如果子进程不是内核线程，</a:t>
            </a:r>
            <a:r>
              <a:rPr lang="en-US" altLang="zh-CN" dirty="0" smtClean="0"/>
              <a:t> </a:t>
            </a:r>
            <a:r>
              <a:rPr lang="en-US" altLang="zh-CN" dirty="0" err="1" smtClean="0"/>
              <a:t>do_fork</a:t>
            </a:r>
            <a:r>
              <a:rPr lang="en-US" altLang="zh-CN" dirty="0" smtClean="0"/>
              <a:t>()</a:t>
            </a:r>
            <a:r>
              <a:rPr lang="zh-CN" altLang="en-US" dirty="0" smtClean="0"/>
              <a:t>将设置</a:t>
            </a:r>
            <a:r>
              <a:rPr lang="en-US" altLang="zh-CN" dirty="0" smtClean="0"/>
              <a:t>CLONE_PTRACE</a:t>
            </a:r>
            <a:r>
              <a:rPr lang="zh-CN" altLang="en-US" dirty="0" smtClean="0"/>
              <a:t>标志</a:t>
            </a:r>
            <a:endParaRPr lang="en-US" altLang="zh-CN" dirty="0" smtClean="0"/>
          </a:p>
          <a:p>
            <a:pPr>
              <a:spcBef>
                <a:spcPts val="300"/>
              </a:spcBef>
            </a:pPr>
            <a:r>
              <a:rPr lang="zh-CN" altLang="en-US" dirty="0" smtClean="0"/>
              <a:t>调用</a:t>
            </a:r>
            <a:r>
              <a:rPr lang="en-US" altLang="zh-CN" dirty="0" err="1" smtClean="0">
                <a:solidFill>
                  <a:srgbClr val="FF0000"/>
                </a:solidFill>
              </a:rPr>
              <a:t>copy_process</a:t>
            </a:r>
            <a:r>
              <a:rPr lang="en-US" altLang="zh-CN" dirty="0" smtClean="0">
                <a:solidFill>
                  <a:srgbClr val="FF0000"/>
                </a:solidFill>
              </a:rPr>
              <a:t>()</a:t>
            </a:r>
          </a:p>
          <a:p>
            <a:pPr lvl="1">
              <a:spcBef>
                <a:spcPts val="300"/>
              </a:spcBef>
            </a:pPr>
            <a:r>
              <a:rPr lang="zh-CN" altLang="en-US" dirty="0" smtClean="0"/>
              <a:t>创建进程描述符</a:t>
            </a:r>
            <a:endParaRPr lang="en-US" altLang="zh-CN" dirty="0" smtClean="0"/>
          </a:p>
          <a:p>
            <a:pPr lvl="1">
              <a:spcBef>
                <a:spcPts val="300"/>
              </a:spcBef>
            </a:pPr>
            <a:r>
              <a:rPr lang="zh-CN" altLang="en-US" dirty="0" smtClean="0"/>
              <a:t>分配进程所需资源</a:t>
            </a:r>
            <a:endParaRPr lang="en-US" altLang="zh-CN" dirty="0" smtClean="0"/>
          </a:p>
          <a:p>
            <a:pPr eaLnBrk="1" hangingPunct="1">
              <a:spcBef>
                <a:spcPts val="300"/>
              </a:spcBef>
              <a:defRPr/>
            </a:pP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进程的实现机制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Times New Roman"/>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def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def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32772</TotalTime>
  <Words>9604</Words>
  <Application>Microsoft Macintosh PowerPoint</Application>
  <PresentationFormat>全屏显示(4:3)</PresentationFormat>
  <Paragraphs>1597</Paragraphs>
  <Slides>170</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170</vt:i4>
      </vt:variant>
    </vt:vector>
  </HeadingPairs>
  <TitlesOfParts>
    <vt:vector size="185" baseType="lpstr">
      <vt:lpstr>Arial Unicode MS</vt:lpstr>
      <vt:lpstr>Georgia</vt:lpstr>
      <vt:lpstr>Microsoft Yahei</vt:lpstr>
      <vt:lpstr>Tahoma</vt:lpstr>
      <vt:lpstr>Times New Roman</vt:lpstr>
      <vt:lpstr>Verdana</vt:lpstr>
      <vt:lpstr>Wingdings</vt:lpstr>
      <vt:lpstr>黑体</vt:lpstr>
      <vt:lpstr>华文行楷</vt:lpstr>
      <vt:lpstr>华文新魏</vt:lpstr>
      <vt:lpstr>楷体</vt:lpstr>
      <vt:lpstr>楷体_GB2312</vt:lpstr>
      <vt:lpstr>宋体</vt:lpstr>
      <vt:lpstr>Arial</vt:lpstr>
      <vt:lpstr>Capsules</vt:lpstr>
      <vt:lpstr>第2讲 进程与线程</vt:lpstr>
      <vt:lpstr>主要内容</vt:lpstr>
      <vt:lpstr>内核通用链表</vt:lpstr>
      <vt:lpstr>内核通用链表结构关系图</vt:lpstr>
      <vt:lpstr>内核通用链表的基本操作</vt:lpstr>
      <vt:lpstr>内核通用链表的声明与初始化</vt:lpstr>
      <vt:lpstr>内核通用链表成员的访问</vt:lpstr>
      <vt:lpstr>内核通用链表访问方法：list_entry</vt:lpstr>
      <vt:lpstr>list_entry的实现机制</vt:lpstr>
      <vt:lpstr>list_entry的实现机制</vt:lpstr>
      <vt:lpstr>offsetof()的宏原理说明</vt:lpstr>
      <vt:lpstr>Linux 2.6内核通用链表的新特性</vt:lpstr>
      <vt:lpstr>hlist与list的区别</vt:lpstr>
      <vt:lpstr>hlist的定义</vt:lpstr>
      <vt:lpstr>hlist相关操作</vt:lpstr>
      <vt:lpstr>hlist相关操作</vt:lpstr>
      <vt:lpstr>hlist与list在遍历上的差别</vt:lpstr>
      <vt:lpstr>hlist与list在遍历上的差别（续）</vt:lpstr>
      <vt:lpstr>主要内容</vt:lpstr>
      <vt:lpstr>Linux线程编程</vt:lpstr>
      <vt:lpstr>pthread介绍</vt:lpstr>
      <vt:lpstr>pthread变量类型的命名规则</vt:lpstr>
      <vt:lpstr>线程创建</vt:lpstr>
      <vt:lpstr>线程创建示例</vt:lpstr>
      <vt:lpstr>pthread_create()的参数传递问题</vt:lpstr>
      <vt:lpstr>pthread_create()参数传递—正确示例</vt:lpstr>
      <vt:lpstr>pthread_create() 参数传递—正确示例(续)</vt:lpstr>
      <vt:lpstr>pthread_create()参数传递—正确示例(续)</vt:lpstr>
      <vt:lpstr>pthread_create()参数传递—正确示例(续)</vt:lpstr>
      <vt:lpstr>pthread_create()参数传递—正确示例(续)</vt:lpstr>
      <vt:lpstr>pthread_create()参数传递—错误示例</vt:lpstr>
      <vt:lpstr>pthread_create()参数传递—错误示例(续)</vt:lpstr>
      <vt:lpstr>pthread_create()参数传递—错误示例(续)</vt:lpstr>
      <vt:lpstr>线程ID的访问</vt:lpstr>
      <vt:lpstr>线程终止</vt:lpstr>
      <vt:lpstr>线程执行轨迹</vt:lpstr>
      <vt:lpstr>线程同步终止</vt:lpstr>
      <vt:lpstr>线程同步终止</vt:lpstr>
      <vt:lpstr>线程同步终止示例</vt:lpstr>
      <vt:lpstr>线程分离终止</vt:lpstr>
      <vt:lpstr>线程分离终止示例</vt:lpstr>
      <vt:lpstr>线程通信</vt:lpstr>
      <vt:lpstr>Linux线程的互斥机制</vt:lpstr>
      <vt:lpstr>mutex的一般使用步骤</vt:lpstr>
      <vt:lpstr>C++ mutex</vt:lpstr>
      <vt:lpstr>互斥锁创建</vt:lpstr>
      <vt:lpstr>互斥锁的销毁</vt:lpstr>
      <vt:lpstr>互斥锁操作</vt:lpstr>
      <vt:lpstr>mutex变量使用示例—修改前</vt:lpstr>
      <vt:lpstr>mutex变量使用示例—修改前</vt:lpstr>
      <vt:lpstr>mutex变量使用示例—修改前</vt:lpstr>
      <vt:lpstr>mutex变量使用示例—修改后</vt:lpstr>
      <vt:lpstr>mutex变量使用示例—修改后</vt:lpstr>
      <vt:lpstr>mutex变量使用示例—修改后</vt:lpstr>
      <vt:lpstr>mutex变量使用示例—修改后</vt:lpstr>
      <vt:lpstr>mutex变量使用示例—修改后</vt:lpstr>
      <vt:lpstr>条件变量</vt:lpstr>
      <vt:lpstr>条件变量典型使用步骤</vt:lpstr>
      <vt:lpstr>条件变量检测</vt:lpstr>
      <vt:lpstr>C++ Condition Variables</vt:lpstr>
      <vt:lpstr>C++ Condition Variables</vt:lpstr>
      <vt:lpstr>条件变量的初始化</vt:lpstr>
      <vt:lpstr>条件变量的销毁</vt:lpstr>
      <vt:lpstr>条件变量的等待</vt:lpstr>
      <vt:lpstr>条件变量的激活</vt:lpstr>
      <vt:lpstr>条件变量等待与激活使用说明</vt:lpstr>
      <vt:lpstr>条件变量典型使用步骤</vt:lpstr>
      <vt:lpstr>条件变量示例1</vt:lpstr>
      <vt:lpstr>条件变量示例1(续)</vt:lpstr>
      <vt:lpstr>条件变量示例1(续)</vt:lpstr>
      <vt:lpstr>条件变量示例1(续)</vt:lpstr>
      <vt:lpstr>条件变量示例1(续)</vt:lpstr>
      <vt:lpstr>条件变量示例2</vt:lpstr>
      <vt:lpstr>生产者/消费者问题—问题分析</vt:lpstr>
      <vt:lpstr>生产者/消费者问题—问题分析</vt:lpstr>
      <vt:lpstr>生产者/消费者问题—解题思路</vt:lpstr>
      <vt:lpstr>生产者/消费者问题—解题思路(续)</vt:lpstr>
      <vt:lpstr>生产者/消费者问题—解决方案</vt:lpstr>
      <vt:lpstr>生产者/消费者问题—关键函数</vt:lpstr>
      <vt:lpstr>主要内容</vt:lpstr>
      <vt:lpstr>Linux系统启动过程</vt:lpstr>
      <vt:lpstr>Linux进程系统启动过程</vt:lpstr>
      <vt:lpstr>Linux进程系统启动过程说明</vt:lpstr>
      <vt:lpstr>Linux进程系统启动过程说明</vt:lpstr>
      <vt:lpstr>Linux进程系统启动过程说明</vt:lpstr>
      <vt:lpstr>Linux用户空间的初始化流程</vt:lpstr>
      <vt:lpstr>Linux进程创建特点</vt:lpstr>
      <vt:lpstr>Linux进程创建方法</vt:lpstr>
      <vt:lpstr>Linux进程创建方法</vt:lpstr>
      <vt:lpstr>vfork()调用</vt:lpstr>
      <vt:lpstr>vfork()系统调用示例</vt:lpstr>
      <vt:lpstr>do_fork()内核函数原型</vt:lpstr>
      <vt:lpstr>CLONE参数标志说明</vt:lpstr>
      <vt:lpstr>CLONE参数标志分类</vt:lpstr>
      <vt:lpstr>CLONE参数标志分类</vt:lpstr>
      <vt:lpstr>CLONE参数标志分类</vt:lpstr>
      <vt:lpstr>CLONE参数标志分类</vt:lpstr>
      <vt:lpstr>进程创建的主要任务</vt:lpstr>
      <vt:lpstr>do_fork()处理流程</vt:lpstr>
      <vt:lpstr>do_fork()处理流程</vt:lpstr>
      <vt:lpstr>do_fork()处理流程</vt:lpstr>
      <vt:lpstr>do_fork()处理流程</vt:lpstr>
      <vt:lpstr>do_fork()内核函数代码</vt:lpstr>
      <vt:lpstr>do_fork()内核函数代码</vt:lpstr>
      <vt:lpstr>do_fork()内核函数代码(续)</vt:lpstr>
      <vt:lpstr>do_fork()内核函数代码(续)</vt:lpstr>
      <vt:lpstr>copy_process()的功能描述</vt:lpstr>
      <vt:lpstr>copy_process()处理流程</vt:lpstr>
      <vt:lpstr>copy_process()处理流程</vt:lpstr>
      <vt:lpstr>copy_process()处理流程</vt:lpstr>
      <vt:lpstr>copy_process()处理流程</vt:lpstr>
      <vt:lpstr>copy_process()处理流程</vt:lpstr>
      <vt:lpstr>copy_process()处理流程</vt:lpstr>
      <vt:lpstr>copy_process()处理流程</vt:lpstr>
      <vt:lpstr>copy_process()处理流程</vt:lpstr>
      <vt:lpstr>copy_process()内核函数代码</vt:lpstr>
      <vt:lpstr>copy_process()内核函数代码</vt:lpstr>
      <vt:lpstr>copy_process()内核函数代码(续)</vt:lpstr>
      <vt:lpstr>copy_process()内核函数代码(续)</vt:lpstr>
      <vt:lpstr>copy_process()内核函数代码(续)</vt:lpstr>
      <vt:lpstr>copy_process()内核函数代码(续)</vt:lpstr>
      <vt:lpstr>copy_process()内核函数代码(续)</vt:lpstr>
      <vt:lpstr>copy_process()内核函数代码(续)</vt:lpstr>
      <vt:lpstr>copy_process()内核函数代码(续)</vt:lpstr>
      <vt:lpstr>copy_process()内核函数代码(续)</vt:lpstr>
      <vt:lpstr>copy_process()内核函数代码(续)</vt:lpstr>
      <vt:lpstr>copy_thread()说明</vt:lpstr>
      <vt:lpstr>copy_thread()处理流程</vt:lpstr>
      <vt:lpstr>copy_thread()处理流程</vt:lpstr>
      <vt:lpstr>copy_thread()内核函数代码</vt:lpstr>
      <vt:lpstr>copy_thread()内核函数代码(续)</vt:lpstr>
      <vt:lpstr>copy_thread()内核函数代码(续)</vt:lpstr>
      <vt:lpstr>子进程创建CLONE参数标志说明</vt:lpstr>
      <vt:lpstr>CLONE参数对do_fork()影响的代码说明</vt:lpstr>
      <vt:lpstr>vfork()调用</vt:lpstr>
      <vt:lpstr>vfork()调用的实现机制</vt:lpstr>
      <vt:lpstr>vfork()调用的实现机制代码说明</vt:lpstr>
      <vt:lpstr>vfork()调用的实现机制代码说明(续)</vt:lpstr>
      <vt:lpstr>clone()系统调用</vt:lpstr>
      <vt:lpstr>clone()函数对应的系统调用</vt:lpstr>
      <vt:lpstr>clone()函数的常用CLONE标志</vt:lpstr>
      <vt:lpstr>CLONE标志对do_fork()的影响示例</vt:lpstr>
      <vt:lpstr>clone()函数调用示例</vt:lpstr>
      <vt:lpstr>exec()函数</vt:lpstr>
      <vt:lpstr>exec()执行流程</vt:lpstr>
      <vt:lpstr>exec()函数调用示例</vt:lpstr>
      <vt:lpstr>进程等待</vt:lpstr>
      <vt:lpstr>wait()函数</vt:lpstr>
      <vt:lpstr>进程撤消</vt:lpstr>
      <vt:lpstr>撤消过程</vt:lpstr>
      <vt:lpstr>do_group_exit()函数处理流程</vt:lpstr>
      <vt:lpstr>do_exit()</vt:lpstr>
      <vt:lpstr>do_exit()进程终止流程</vt:lpstr>
      <vt:lpstr>do_exit()进程终止流程（续）</vt:lpstr>
      <vt:lpstr>do_exit()进程终止流程（续）</vt:lpstr>
      <vt:lpstr>进程删除流程</vt:lpstr>
      <vt:lpstr>孤儿进程的处理</vt:lpstr>
      <vt:lpstr>forget_origianl_parent()代码结构</vt:lpstr>
      <vt:lpstr>遍历children链表时的处理</vt:lpstr>
      <vt:lpstr>遍历ptrace children链表时的处理</vt:lpstr>
      <vt:lpstr>主要内容</vt:lpstr>
      <vt:lpstr>Linux的线程描述机制</vt:lpstr>
      <vt:lpstr>Linux的线程描述机制</vt:lpstr>
      <vt:lpstr>Linux的线程分类</vt:lpstr>
      <vt:lpstr>Linux线程的创建</vt:lpstr>
      <vt:lpstr>Linux内核线程</vt:lpstr>
      <vt:lpstr>Linux内核线程的创建</vt:lpstr>
      <vt:lpstr>Linux内核线程的创建过程</vt:lpstr>
      <vt:lpstr>Linux内核线程的创建过程</vt:lpstr>
      <vt:lpstr>第三次实验题</vt:lpstr>
    </vt:vector>
  </TitlesOfParts>
  <Company>南京大学计算机科学与技术系</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on Web Services</dc:title>
  <dc:creator>叶保留</dc:creator>
  <cp:lastModifiedBy>张雷</cp:lastModifiedBy>
  <cp:revision>3626</cp:revision>
  <cp:lastPrinted>2016-09-13T05:32:17Z</cp:lastPrinted>
  <dcterms:created xsi:type="dcterms:W3CDTF">2002-10-06T12:45:24Z</dcterms:created>
  <dcterms:modified xsi:type="dcterms:W3CDTF">2017-10-10T05:33:25Z</dcterms:modified>
</cp:coreProperties>
</file>