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90"/>
  </p:notesMasterIdLst>
  <p:handoutMasterIdLst>
    <p:handoutMasterId r:id="rId91"/>
  </p:handoutMasterIdLst>
  <p:sldIdLst>
    <p:sldId id="256" r:id="rId2"/>
    <p:sldId id="386" r:id="rId3"/>
    <p:sldId id="854" r:id="rId4"/>
    <p:sldId id="855" r:id="rId5"/>
    <p:sldId id="1114" r:id="rId6"/>
    <p:sldId id="1115" r:id="rId7"/>
    <p:sldId id="1116" r:id="rId8"/>
    <p:sldId id="1151" r:id="rId9"/>
    <p:sldId id="1117" r:id="rId10"/>
    <p:sldId id="1235" r:id="rId11"/>
    <p:sldId id="1120" r:id="rId12"/>
    <p:sldId id="1236" r:id="rId13"/>
    <p:sldId id="1237" r:id="rId14"/>
    <p:sldId id="1238" r:id="rId15"/>
    <p:sldId id="1239" r:id="rId16"/>
    <p:sldId id="1241" r:id="rId17"/>
    <p:sldId id="1122" r:id="rId18"/>
    <p:sldId id="1240" r:id="rId19"/>
    <p:sldId id="1242" r:id="rId20"/>
    <p:sldId id="1121" r:id="rId21"/>
    <p:sldId id="1118" r:id="rId22"/>
    <p:sldId id="1119" r:id="rId23"/>
    <p:sldId id="1149" r:id="rId24"/>
    <p:sldId id="1148" r:id="rId25"/>
    <p:sldId id="1150" r:id="rId26"/>
    <p:sldId id="856" r:id="rId27"/>
    <p:sldId id="857" r:id="rId28"/>
    <p:sldId id="858" r:id="rId29"/>
    <p:sldId id="859" r:id="rId30"/>
    <p:sldId id="860" r:id="rId31"/>
    <p:sldId id="861" r:id="rId32"/>
    <p:sldId id="862" r:id="rId33"/>
    <p:sldId id="863" r:id="rId34"/>
    <p:sldId id="864" r:id="rId35"/>
    <p:sldId id="865" r:id="rId36"/>
    <p:sldId id="866" r:id="rId37"/>
    <p:sldId id="871" r:id="rId38"/>
    <p:sldId id="872" r:id="rId39"/>
    <p:sldId id="873" r:id="rId40"/>
    <p:sldId id="874" r:id="rId41"/>
    <p:sldId id="875" r:id="rId42"/>
    <p:sldId id="876" r:id="rId43"/>
    <p:sldId id="877" r:id="rId44"/>
    <p:sldId id="878" r:id="rId45"/>
    <p:sldId id="879" r:id="rId46"/>
    <p:sldId id="880" r:id="rId47"/>
    <p:sldId id="881" r:id="rId48"/>
    <p:sldId id="882" r:id="rId49"/>
    <p:sldId id="1113" r:id="rId50"/>
    <p:sldId id="883" r:id="rId51"/>
    <p:sldId id="884" r:id="rId52"/>
    <p:sldId id="885" r:id="rId53"/>
    <p:sldId id="886" r:id="rId54"/>
    <p:sldId id="887" r:id="rId55"/>
    <p:sldId id="888" r:id="rId56"/>
    <p:sldId id="1125" r:id="rId57"/>
    <p:sldId id="1126" r:id="rId58"/>
    <p:sldId id="1127" r:id="rId59"/>
    <p:sldId id="1128" r:id="rId60"/>
    <p:sldId id="1129" r:id="rId61"/>
    <p:sldId id="1130" r:id="rId62"/>
    <p:sldId id="1131" r:id="rId63"/>
    <p:sldId id="1132" r:id="rId64"/>
    <p:sldId id="1133" r:id="rId65"/>
    <p:sldId id="1134" r:id="rId66"/>
    <p:sldId id="1135" r:id="rId67"/>
    <p:sldId id="1136" r:id="rId68"/>
    <p:sldId id="1137" r:id="rId69"/>
    <p:sldId id="1138" r:id="rId70"/>
    <p:sldId id="1139" r:id="rId71"/>
    <p:sldId id="1140" r:id="rId72"/>
    <p:sldId id="1141" r:id="rId73"/>
    <p:sldId id="1142" r:id="rId74"/>
    <p:sldId id="1143" r:id="rId75"/>
    <p:sldId id="1144" r:id="rId76"/>
    <p:sldId id="1145" r:id="rId77"/>
    <p:sldId id="1146" r:id="rId78"/>
    <p:sldId id="1147" r:id="rId79"/>
    <p:sldId id="1152" r:id="rId80"/>
    <p:sldId id="1153" r:id="rId81"/>
    <p:sldId id="1154" r:id="rId82"/>
    <p:sldId id="1218" r:id="rId83"/>
    <p:sldId id="1219" r:id="rId84"/>
    <p:sldId id="1220" r:id="rId85"/>
    <p:sldId id="1221" r:id="rId86"/>
    <p:sldId id="1222" r:id="rId87"/>
    <p:sldId id="1231" r:id="rId88"/>
    <p:sldId id="1217" r:id="rId89"/>
  </p:sldIdLst>
  <p:sldSz cx="9144000" cy="6858000" type="screen4x3"/>
  <p:notesSz cx="6797675" cy="992663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1400" kern="1200">
        <a:solidFill>
          <a:srgbClr val="FF0000"/>
        </a:solidFill>
        <a:latin typeface="Times New Roman" pitchFamily="18" charset="0"/>
        <a:ea typeface="楷体_GB2312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400" kern="1200">
        <a:solidFill>
          <a:srgbClr val="FF0000"/>
        </a:solidFill>
        <a:latin typeface="Times New Roman" pitchFamily="18" charset="0"/>
        <a:ea typeface="楷体_GB2312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400" kern="1200">
        <a:solidFill>
          <a:srgbClr val="FF0000"/>
        </a:solidFill>
        <a:latin typeface="Times New Roman" pitchFamily="18" charset="0"/>
        <a:ea typeface="楷体_GB2312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400" kern="1200">
        <a:solidFill>
          <a:srgbClr val="FF0000"/>
        </a:solidFill>
        <a:latin typeface="Times New Roman" pitchFamily="18" charset="0"/>
        <a:ea typeface="楷体_GB2312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400" kern="1200">
        <a:solidFill>
          <a:srgbClr val="FF0000"/>
        </a:solidFill>
        <a:latin typeface="Times New Roman" pitchFamily="18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kumimoji="1" sz="1400" kern="1200">
        <a:solidFill>
          <a:srgbClr val="FF0000"/>
        </a:solidFill>
        <a:latin typeface="Times New Roman" pitchFamily="18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kumimoji="1" sz="1400" kern="1200">
        <a:solidFill>
          <a:srgbClr val="FF0000"/>
        </a:solidFill>
        <a:latin typeface="Times New Roman" pitchFamily="18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kumimoji="1" sz="1400" kern="1200">
        <a:solidFill>
          <a:srgbClr val="FF0000"/>
        </a:solidFill>
        <a:latin typeface="Times New Roman" pitchFamily="18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kumimoji="1" sz="1400" kern="1200">
        <a:solidFill>
          <a:srgbClr val="FF0000"/>
        </a:solidFill>
        <a:latin typeface="Times New Roman" pitchFamily="18" charset="0"/>
        <a:ea typeface="楷体_GB2312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339933"/>
    <a:srgbClr val="0000FF"/>
    <a:srgbClr val="9900CC"/>
    <a:srgbClr val="66FF99"/>
    <a:srgbClr val="009999"/>
    <a:srgbClr val="00CC66"/>
    <a:srgbClr val="FFFF99"/>
    <a:srgbClr val="FF66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0" autoAdjust="0"/>
    <p:restoredTop sz="87956" autoAdjust="0"/>
  </p:normalViewPr>
  <p:slideViewPr>
    <p:cSldViewPr>
      <p:cViewPr varScale="1">
        <p:scale>
          <a:sx n="102" d="100"/>
          <a:sy n="102" d="100"/>
        </p:scale>
        <p:origin x="18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11656"/>
    </p:cViewPr>
  </p:sorterViewPr>
  <p:notesViewPr>
    <p:cSldViewPr>
      <p:cViewPr varScale="1">
        <p:scale>
          <a:sx n="53" d="100"/>
          <a:sy n="53" d="100"/>
        </p:scale>
        <p:origin x="-2574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ffectLst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ffectLst/>
                <a:ea typeface="宋体" pitchFamily="2" charset="-122"/>
              </a:defRPr>
            </a:lvl1pPr>
          </a:lstStyle>
          <a:p>
            <a:pPr>
              <a:defRPr/>
            </a:pPr>
            <a:fld id="{9B336E61-78D2-4514-9A73-528FD9E13F3C}" type="datetime10">
              <a:rPr lang="zh-CN" altLang="en-US"/>
              <a:pPr>
                <a:defRPr/>
              </a:pPr>
              <a:t>21:06</a:t>
            </a:fld>
            <a:endParaRPr lang="en-US" altLang="zh-CN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ffectLst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ffectLst/>
                <a:ea typeface="宋体" pitchFamily="2" charset="-122"/>
              </a:defRPr>
            </a:lvl1pPr>
          </a:lstStyle>
          <a:p>
            <a:pPr>
              <a:defRPr/>
            </a:pPr>
            <a:fld id="{D86B6306-2A44-4095-A4EE-D6AA5E30603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4776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4-17T09:39:52.17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496 0,'0'0,"-25"0,0 0,0 0,25 0,-25 0,1 0,24 0,-50 0,0 0,25 0,-25 0,25 0,-24 0,24 0,0 0,25 0,-25 0,25 0,-25 0,1 0,24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4-17T09:39:58.51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722 26,'-24'0,"-1"0,0 0,25 0,-51 0,27 0,-26 0,25 0,0 0,1 0,-1 0,-25 0,0 0,50 0,-50 0,25 0,0 0,25-24,-24 24,-1 0,0 0,25 0,-25 0,-1 0,26 0,0 0,-24 0,-1 0,0 0,25 0,-25 0,25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4-17T09:40:02.64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744 1,'-24'0,"-1"0,0 0,25 0,-25 0,0 0,1 0,-26 0,-24 0,24 0,-49 0,24 0,26 0,-26 0,26 0,24 0,-25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ffectLst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ffectLst/>
                <a:ea typeface="宋体" pitchFamily="2" charset="-122"/>
              </a:defRPr>
            </a:lvl1pPr>
          </a:lstStyle>
          <a:p>
            <a:pPr>
              <a:defRPr/>
            </a:pPr>
            <a:fld id="{6125C99A-E8EF-4460-9CCF-A6FAFD3B5DAB}" type="datetime10">
              <a:rPr lang="zh-CN" altLang="en-US"/>
              <a:pPr>
                <a:defRPr/>
              </a:pPr>
              <a:t>21:06</a:t>
            </a:fld>
            <a:endParaRPr lang="en-US" altLang="zh-CN"/>
          </a:p>
        </p:txBody>
      </p:sp>
      <p:sp>
        <p:nvSpPr>
          <p:cNvPr id="133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ffectLst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ffectLst/>
                <a:ea typeface="宋体" pitchFamily="2" charset="-122"/>
              </a:defRPr>
            </a:lvl1pPr>
          </a:lstStyle>
          <a:p>
            <a:pPr>
              <a:defRPr/>
            </a:pPr>
            <a:fld id="{C88E235A-58B3-49D8-9047-2A77532FC05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617692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4390B47-1DFE-4DE3-A865-041F1CDDA6C7}" type="datetime10">
              <a:rPr lang="zh-CN" altLang="en-US" smtClean="0"/>
              <a:pPr/>
              <a:t>21:06</a:t>
            </a:fld>
            <a:endParaRPr lang="en-US" altLang="zh-CN" dirty="0" smtClean="0"/>
          </a:p>
        </p:txBody>
      </p:sp>
      <p:sp>
        <p:nvSpPr>
          <p:cNvPr id="1341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1A08B0-8A80-488E-BD71-62B339E9BE7C}" type="slidenum">
              <a:rPr lang="en-US" altLang="zh-CN" smtClean="0"/>
              <a:pPr/>
              <a:t>1</a:t>
            </a:fld>
            <a:endParaRPr lang="en-US" altLang="zh-CN" dirty="0" smtClean="0"/>
          </a:p>
        </p:txBody>
      </p:sp>
      <p:sp>
        <p:nvSpPr>
          <p:cNvPr id="134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41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1523820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125C99A-E8EF-4460-9CCF-A6FAFD3B5DAB}" type="datetime10">
              <a:rPr lang="zh-CN" altLang="en-US" smtClean="0"/>
              <a:pPr>
                <a:defRPr/>
              </a:pPr>
              <a:t>21:06</a:t>
            </a:fld>
            <a:endParaRPr lang="en-US" alt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8E235A-58B3-49D8-9047-2A77532FC057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203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125C99A-E8EF-4460-9CCF-A6FAFD3B5DAB}" type="datetime10">
              <a:rPr lang="zh-CN" altLang="en-US" smtClean="0"/>
              <a:pPr>
                <a:defRPr/>
              </a:pPr>
              <a:t>21:06</a:t>
            </a:fld>
            <a:endParaRPr lang="en-US" alt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8E235A-58B3-49D8-9047-2A77532FC057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8412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125C99A-E8EF-4460-9CCF-A6FAFD3B5DAB}" type="datetime10">
              <a:rPr lang="zh-CN" altLang="en-US" smtClean="0"/>
              <a:pPr>
                <a:defRPr/>
              </a:pPr>
              <a:t>21:06</a:t>
            </a:fld>
            <a:endParaRPr lang="en-US" alt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8E235A-58B3-49D8-9047-2A77532FC057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39523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125C99A-E8EF-4460-9CCF-A6FAFD3B5DAB}" type="datetime10">
              <a:rPr lang="zh-CN" altLang="en-US" smtClean="0"/>
              <a:pPr>
                <a:defRPr/>
              </a:pPr>
              <a:t>21:06</a:t>
            </a:fld>
            <a:endParaRPr lang="en-US" alt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8E235A-58B3-49D8-9047-2A77532FC057}" type="slidenum">
              <a:rPr lang="en-US" altLang="zh-CN" smtClean="0"/>
              <a:pPr>
                <a:defRPr/>
              </a:pPr>
              <a:t>62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32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125C99A-E8EF-4460-9CCF-A6FAFD3B5DAB}" type="datetime10">
              <a:rPr lang="zh-CN" altLang="en-US" smtClean="0"/>
              <a:pPr>
                <a:defRPr/>
              </a:pPr>
              <a:t>21:06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8E235A-58B3-49D8-9047-2A77532FC057}" type="slidenum">
              <a:rPr lang="en-US" altLang="zh-CN" smtClean="0"/>
              <a:pPr>
                <a:defRPr/>
              </a:pPr>
              <a:t>69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756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2286000" cy="6864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 sz="2400">
              <a:solidFill>
                <a:schemeClr val="tx1"/>
              </a:solidFill>
              <a:ea typeface="宋体" pitchFamily="2" charset="-122"/>
            </a:endParaRPr>
          </a:p>
        </p:txBody>
      </p:sp>
      <p:sp useBgFill="1">
        <p:nvSpPr>
          <p:cNvPr id="5" name="AutoShape 3"/>
          <p:cNvSpPr>
            <a:spLocks noChangeArrowheads="1"/>
          </p:cNvSpPr>
          <p:nvPr userDrawn="1"/>
        </p:nvSpPr>
        <p:spPr bwMode="auto">
          <a:xfrm>
            <a:off x="403225" y="1995486"/>
            <a:ext cx="5181600" cy="1219200"/>
          </a:xfrm>
          <a:prstGeom prst="roundRect">
            <a:avLst>
              <a:gd name="adj" fmla="val 50000"/>
            </a:avLst>
          </a:prstGeom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 sz="24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11188" y="2225672"/>
            <a:ext cx="8459787" cy="762000"/>
          </a:xfrm>
        </p:spPr>
        <p:txBody>
          <a:bodyPr anchor="ctr"/>
          <a:lstStyle>
            <a:lvl1pPr algn="ctr">
              <a:defRPr sz="3600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2667000" y="6553200"/>
            <a:ext cx="19050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>
                <a:solidFill>
                  <a:schemeClr val="bg1"/>
                </a:solidFill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E5A7A7B6-49D0-4269-9C9B-702216BDE1E4}" type="datetime11">
              <a:rPr lang="zh-CN" altLang="en-US"/>
              <a:pPr>
                <a:defRPr/>
              </a:pPr>
              <a:t>21:06:57</a:t>
            </a:fld>
            <a:endParaRPr lang="en-US" altLang="zh-CN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195888" y="6553200"/>
            <a:ext cx="3279775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>
                <a:solidFill>
                  <a:schemeClr val="tx1"/>
                </a:solidFill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991B77D-0E71-44F9-9AE0-F6851FD9881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矩形 9"/>
          <p:cNvSpPr/>
          <p:nvPr userDrawn="1"/>
        </p:nvSpPr>
        <p:spPr>
          <a:xfrm>
            <a:off x="3071802" y="671606"/>
            <a:ext cx="550069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Linux</a:t>
            </a:r>
            <a:r>
              <a:rPr kumimoji="1" lang="zh-CN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系统分析</a:t>
            </a:r>
            <a:endParaRPr kumimoji="1" lang="en-US" altLang="zh-CN" sz="48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38" y="323838"/>
            <a:ext cx="952500" cy="13906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403592" y="4318022"/>
            <a:ext cx="5000660" cy="1611308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280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</a:defRPr>
            </a:lvl1pPr>
          </a:lstStyle>
          <a:p>
            <a:pPr algn="ctr"/>
            <a:r>
              <a:rPr lang="zh-CN" altLang="en-US" dirty="0" smtClean="0"/>
              <a:t>叶保留</a:t>
            </a:r>
            <a:endParaRPr lang="zh-CN" altLang="en-US" sz="2400" dirty="0" smtClean="0"/>
          </a:p>
          <a:p>
            <a:pPr algn="ctr"/>
            <a:r>
              <a:rPr lang="en-US" altLang="zh-CN" sz="2400" dirty="0" smtClean="0"/>
              <a:t>yebl@nju.edu.cn</a:t>
            </a:r>
          </a:p>
          <a:p>
            <a:pPr algn="ctr"/>
            <a:r>
              <a:rPr lang="zh-CN" altLang="en-US" dirty="0" smtClean="0"/>
              <a:t>南京大学计算机科学与技术系</a:t>
            </a:r>
            <a:endParaRPr lang="zh-CN" altLang="en-US" dirty="0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buClr>
                <a:schemeClr val="tx1"/>
              </a:buClr>
              <a:buFont typeface="Wingdings" pitchFamily="2" charset="2"/>
              <a:buChar char="Ø"/>
              <a:defRPr kumimoji="1" lang="zh-CN" altLang="en-US" sz="2000" b="1" baseline="0" dirty="0" smtClean="0">
                <a:solidFill>
                  <a:srgbClr val="002060"/>
                </a:solidFill>
                <a:effectLst/>
                <a:latin typeface="Arial Unicode MS" pitchFamily="34" charset="-122"/>
                <a:ea typeface="华文行楷" pitchFamily="2" charset="-122"/>
              </a:defRPr>
            </a:lvl4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u"/>
              <a:tabLst/>
              <a:defRPr/>
            </a:pPr>
            <a:r>
              <a:rPr lang="zh-CN" altLang="en-US" dirty="0" smtClean="0"/>
              <a:t>第四级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424C2-BC5B-4E32-8BED-C730A3AC5A5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 userDrawn="1"/>
        </p:nvSpPr>
        <p:spPr bwMode="auto">
          <a:xfrm>
            <a:off x="0" y="0"/>
            <a:ext cx="53975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2" name="Rectangle 4"/>
          <p:cNvSpPr>
            <a:spLocks noChangeArrowheads="1"/>
          </p:cNvSpPr>
          <p:nvPr userDrawn="1"/>
        </p:nvSpPr>
        <p:spPr bwMode="auto">
          <a:xfrm>
            <a:off x="539750" y="-4763"/>
            <a:ext cx="2160588" cy="6492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546100" y="404813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 sz="24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04813"/>
            <a:ext cx="8353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8532812" cy="544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u"/>
              <a:tabLst/>
              <a:defRPr/>
            </a:pPr>
            <a:r>
              <a:rPr lang="zh-CN" altLang="en-US" dirty="0" smtClean="0"/>
              <a:t>第四级</a:t>
            </a:r>
          </a:p>
          <a:p>
            <a:pPr lvl="2"/>
            <a:endParaRPr lang="zh-CN" altLang="en-US" dirty="0" smtClean="0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36513" y="6496050"/>
            <a:ext cx="587376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buClrTx/>
              <a:buFontTx/>
              <a:buNone/>
              <a:defRPr kumimoji="0" sz="1600" b="1"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66B5CA7D-1E6C-46D7-9B67-5789667AED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3080" name="Group 11"/>
          <p:cNvGrpSpPr>
            <a:grpSpLocks/>
          </p:cNvGrpSpPr>
          <p:nvPr userDrawn="1"/>
        </p:nvGrpSpPr>
        <p:grpSpPr bwMode="auto">
          <a:xfrm>
            <a:off x="539750" y="1062038"/>
            <a:ext cx="8604250" cy="206375"/>
            <a:chOff x="144" y="1248"/>
            <a:chExt cx="4656" cy="201"/>
          </a:xfrm>
        </p:grpSpPr>
        <p:sp>
          <p:nvSpPr>
            <p:cNvPr id="7180" name="AutoShape 12"/>
            <p:cNvSpPr>
              <a:spLocks noChangeArrowheads="1"/>
            </p:cNvSpPr>
            <p:nvPr userDrawn="1"/>
          </p:nvSpPr>
          <p:spPr bwMode="auto">
            <a:xfrm>
              <a:off x="384" y="1248"/>
              <a:ext cx="4416" cy="199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1" name="AutoShape 13"/>
            <p:cNvSpPr>
              <a:spLocks noChangeArrowheads="1"/>
            </p:cNvSpPr>
            <p:nvPr userDrawn="1"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2" name="Picture 103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1" y="185738"/>
            <a:ext cx="501905" cy="80643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</p:sldLayoutIdLst>
  <p:transition spd="med">
    <p:wedg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200" b="1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200" b="1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黑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200" b="1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黑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200" b="1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黑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200" b="1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黑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200" b="1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黑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200" b="1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黑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200" b="1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黑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200" b="1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v"/>
        <a:defRPr kumimoji="1"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Ø"/>
        <a:defRPr kumimoji="1"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楷体_GB2312" pitchFamily="49" charset="-122"/>
        </a:defRPr>
      </a:lvl2pPr>
      <a:lvl3pPr marL="11430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6600CC"/>
        </a:buClr>
        <a:buSzPct val="75000"/>
        <a:buFont typeface="Wingdings" pitchFamily="2" charset="2"/>
        <a:buChar char="ü"/>
        <a:tabLst/>
        <a:defRPr kumimoji="1" sz="2400" b="1">
          <a:solidFill>
            <a:srgbClr val="6600CC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华文新魏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umimoji="1" lang="zh-CN" altLang="en-US" sz="2000" b="1" baseline="0" dirty="0" smtClean="0">
          <a:solidFill>
            <a:srgbClr val="002060"/>
          </a:solidFill>
          <a:effectLst/>
          <a:latin typeface="Arial Unicode MS" pitchFamily="34" charset="-122"/>
          <a:ea typeface="华文行楷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 sz="2400" b="1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 sz="2400" b="1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 sz="2400" b="1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 sz="2400" b="1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 sz="2400" b="1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10k_proble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customXml" Target="../ink/ink2.xml"/><Relationship Id="rId4" Type="http://schemas.openxmlformats.org/officeDocument/2006/relationships/image" Target="../media/image24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5433" y="2243134"/>
            <a:ext cx="8609041" cy="762000"/>
          </a:xfrm>
        </p:spPr>
        <p:txBody>
          <a:bodyPr wrap="none" lIns="0" tIns="0" rIns="0" bIns="0"/>
          <a:lstStyle/>
          <a:p>
            <a:pPr eaLnBrk="1" hangingPunct="1">
              <a:defRPr/>
            </a:pPr>
            <a:r>
              <a:rPr lang="zh-CN" altLang="en-US" sz="4400" dirty="0" smtClean="0"/>
              <a:t>第</a:t>
            </a:r>
            <a:r>
              <a:rPr lang="en-US" altLang="zh-CN" sz="4400" dirty="0" smtClean="0"/>
              <a:t>2</a:t>
            </a:r>
            <a:r>
              <a:rPr lang="zh-CN" altLang="en-US" sz="4400" dirty="0" smtClean="0"/>
              <a:t>讲 进程</a:t>
            </a:r>
            <a:r>
              <a:rPr lang="zh-CN" altLang="en-US" sz="4400" dirty="0"/>
              <a:t>与线程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592" y="4318022"/>
            <a:ext cx="5000660" cy="1611308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280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</a:defRPr>
            </a:lvl1pPr>
          </a:lstStyle>
          <a:p>
            <a:pPr algn="ctr"/>
            <a:r>
              <a:rPr lang="zh-CN" altLang="en-US" dirty="0" smtClean="0"/>
              <a:t>张雷</a:t>
            </a:r>
            <a:endParaRPr lang="en-US" altLang="zh-CN" dirty="0" smtClean="0"/>
          </a:p>
          <a:p>
            <a:pPr algn="ctr"/>
            <a:r>
              <a:rPr lang="en-US" altLang="zh-CN" sz="2400" smtClean="0"/>
              <a:t>zhangl@nju.edu.cn</a:t>
            </a:r>
            <a:endParaRPr lang="en-US" altLang="zh-CN" sz="2400" dirty="0" smtClean="0"/>
          </a:p>
          <a:p>
            <a:pPr algn="ctr"/>
            <a:r>
              <a:rPr lang="zh-CN" altLang="en-US" dirty="0" smtClean="0"/>
              <a:t>南京大学计算机科学与技术系</a:t>
            </a:r>
            <a:endParaRPr lang="zh-CN" altLang="en-U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Process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API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fork(): </a:t>
            </a:r>
            <a:r>
              <a:rPr lang="zh-CN" altLang="en-US" dirty="0" smtClean="0"/>
              <a:t>创建</a:t>
            </a:r>
            <a:r>
              <a:rPr lang="zh-CN" altLang="en-US" dirty="0"/>
              <a:t>进程 </a:t>
            </a:r>
            <a:endParaRPr kumimoji="1" lang="en-US" altLang="zh-CN" dirty="0" smtClean="0"/>
          </a:p>
          <a:p>
            <a:r>
              <a:rPr lang="en-US" altLang="zh-CN" dirty="0" smtClean="0"/>
              <a:t>wait(): </a:t>
            </a:r>
            <a:r>
              <a:rPr lang="zh-CN" altLang="en-US" dirty="0" smtClean="0"/>
              <a:t>等待进程终止</a:t>
            </a:r>
            <a:endParaRPr lang="en-US" altLang="zh-CN" dirty="0" smtClean="0"/>
          </a:p>
          <a:p>
            <a:r>
              <a:rPr lang="en-US" altLang="zh-CN" dirty="0"/>
              <a:t>exec</a:t>
            </a:r>
            <a:r>
              <a:rPr lang="en-US" altLang="zh-CN" dirty="0" smtClean="0"/>
              <a:t>()</a:t>
            </a:r>
            <a:r>
              <a:rPr lang="zh-CN" altLang="en-US" dirty="0" smtClean="0"/>
              <a:t>：运行可执行文件</a:t>
            </a:r>
          </a:p>
          <a:p>
            <a:r>
              <a:rPr lang="en-US" altLang="zh-CN" dirty="0" smtClean="0"/>
              <a:t>fork-exec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424C2-BC5B-4E32-8BED-C730A3AC5A57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840669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Linux</a:t>
            </a:r>
            <a:r>
              <a:rPr lang="zh-CN" altLang="en-US" dirty="0" smtClean="0"/>
              <a:t>创建进程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424C2-BC5B-4E32-8BED-C730A3AC5A57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11479" y="1412776"/>
            <a:ext cx="663688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int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pid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 = fork();</a:t>
            </a:r>
          </a:p>
          <a:p>
            <a:pPr algn="l"/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if (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pid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 == 0) {</a:t>
            </a:r>
          </a:p>
          <a:p>
            <a:pPr algn="l"/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    exec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(“</a:t>
            </a: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ls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"); 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Courier New" pitchFamily="49" charset="0"/>
            </a:endParaRPr>
          </a:p>
          <a:p>
            <a:pPr algn="l"/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} else {	</a:t>
            </a:r>
          </a:p>
          <a:p>
            <a:pPr algn="l"/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   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waitpid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(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pid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, &amp;status, options);</a:t>
            </a:r>
          </a:p>
          <a:p>
            <a:pPr algn="l"/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};</a:t>
            </a:r>
          </a:p>
          <a:p>
            <a:pPr algn="l"/>
            <a:endParaRPr lang="en-US" sz="2400" b="1" dirty="0">
              <a:latin typeface="Courier New" pitchFamily="49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324600" y="2162076"/>
            <a:ext cx="16676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/>
              <a:t>Child process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5181600" y="2358926"/>
            <a:ext cx="1066800" cy="0"/>
          </a:xfrm>
          <a:prstGeom prst="line">
            <a:avLst/>
          </a:prstGeom>
          <a:ln>
            <a:headEnd/>
            <a:tailEnd type="triangle" w="med" len="lg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791200" y="4295676"/>
            <a:ext cx="17912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/>
              <a:t>Parent process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 flipV="1">
            <a:off x="5029200" y="3305076"/>
            <a:ext cx="1219200" cy="1066800"/>
          </a:xfrm>
          <a:prstGeom prst="line">
            <a:avLst/>
          </a:prstGeom>
          <a:ln>
            <a:headEnd/>
            <a:tailEnd type="triangle" w="med" len="lg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611188" y="4695786"/>
            <a:ext cx="83534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fork is called once</a:t>
            </a:r>
            <a:r>
              <a:rPr lang="en-US" altLang="zh-CN" sz="2000" b="1" dirty="0" smtClean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, but 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it returns </a:t>
            </a:r>
            <a:r>
              <a:rPr lang="en-US" altLang="zh-CN" sz="2000" b="1" dirty="0" smtClean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twice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identical </a:t>
            </a:r>
            <a:r>
              <a:rPr lang="en-US" altLang="zh-CN" sz="2000" b="1" dirty="0" smtClean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copy: data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,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bss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,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init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, stack, heap, </a:t>
            </a:r>
            <a:r>
              <a:rPr lang="en-US" altLang="zh-CN" sz="2000" b="1" dirty="0" smtClean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text, open 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file descriptors</a:t>
            </a:r>
            <a:endParaRPr lang="en-US" altLang="zh-CN" sz="2000" b="1" dirty="0" smtClean="0">
              <a:solidFill>
                <a:schemeClr val="tx1">
                  <a:lumMod val="50000"/>
                </a:schemeClr>
              </a:solidFill>
              <a:latin typeface="Courier New" pitchFamily="49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altLang="zh-CN" sz="2000" b="1" dirty="0" smtClean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possible</a:t>
            </a:r>
            <a:r>
              <a:rPr lang="zh-CN" altLang="en-US" sz="2000" b="1" dirty="0" smtClean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altLang="zh-CN" sz="2000" b="1" dirty="0" smtClean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return values: 0, </a:t>
            </a:r>
            <a:r>
              <a:rPr lang="en-US" altLang="zh-CN" sz="2000" b="1" dirty="0" err="1" smtClean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child_id</a:t>
            </a:r>
            <a:r>
              <a:rPr lang="en-US" altLang="zh-CN" sz="2000" b="1" dirty="0" smtClean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, -1</a:t>
            </a:r>
          </a:p>
        </p:txBody>
      </p:sp>
    </p:spTree>
    <p:extLst>
      <p:ext uri="{BB962C8B-B14F-4D97-AF65-F5344CB8AC3E}">
        <p14:creationId xmlns:p14="http://schemas.microsoft.com/office/powerpoint/2010/main" val="373968755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Naïve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fork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424C2-BC5B-4E32-8BED-C730A3AC5A57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" y="1282881"/>
            <a:ext cx="8420100" cy="4064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r="36700"/>
          <a:stretch/>
        </p:blipFill>
        <p:spPr>
          <a:xfrm>
            <a:off x="6101998" y="5923971"/>
            <a:ext cx="3042002" cy="79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0268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wait() System Call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parent to wait for a child process to finish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424C2-BC5B-4E32-8BED-C730A3AC5A57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1745456"/>
            <a:ext cx="7937500" cy="4495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563" y="6118394"/>
            <a:ext cx="3308762" cy="73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7127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waitpid</a:t>
            </a:r>
            <a:r>
              <a:rPr lang="en-US" altLang="zh-CN" dirty="0" smtClean="0"/>
              <a:t>()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pid_t</a:t>
            </a:r>
            <a:r>
              <a:rPr lang="en-US" altLang="zh-CN" dirty="0"/>
              <a:t> </a:t>
            </a:r>
            <a:r>
              <a:rPr lang="en-US" altLang="zh-CN" dirty="0" err="1"/>
              <a:t>waitpid</a:t>
            </a:r>
            <a:r>
              <a:rPr lang="en-US" altLang="zh-CN" dirty="0"/>
              <a:t>(</a:t>
            </a:r>
            <a:r>
              <a:rPr lang="en-US" altLang="zh-CN" dirty="0" err="1"/>
              <a:t>pid_t</a:t>
            </a:r>
            <a:r>
              <a:rPr lang="en-US" altLang="zh-CN" dirty="0"/>
              <a:t> </a:t>
            </a:r>
            <a:r>
              <a:rPr lang="en-US" altLang="zh-CN" i="1" dirty="0" err="1">
                <a:effectLst/>
              </a:rPr>
              <a:t>pid</a:t>
            </a:r>
            <a:r>
              <a:rPr lang="en-US" altLang="zh-CN" dirty="0"/>
              <a:t>, </a:t>
            </a:r>
            <a:r>
              <a:rPr lang="en-US" altLang="zh-CN" dirty="0" err="1"/>
              <a:t>int</a:t>
            </a:r>
            <a:r>
              <a:rPr lang="en-US" altLang="zh-CN" dirty="0"/>
              <a:t> *</a:t>
            </a:r>
            <a:r>
              <a:rPr lang="en-US" altLang="zh-CN" i="1" dirty="0" err="1">
                <a:effectLst/>
              </a:rPr>
              <a:t>status_ptr</a:t>
            </a:r>
            <a:r>
              <a:rPr lang="en-US" altLang="zh-CN" dirty="0"/>
              <a:t>, </a:t>
            </a:r>
            <a:r>
              <a:rPr lang="en-US" altLang="zh-CN" dirty="0" err="1"/>
              <a:t>int</a:t>
            </a:r>
            <a:r>
              <a:rPr lang="en-US" altLang="zh-CN" dirty="0"/>
              <a:t> </a:t>
            </a:r>
            <a:r>
              <a:rPr lang="en-US" altLang="zh-CN" i="1" dirty="0">
                <a:effectLst/>
              </a:rPr>
              <a:t>options</a:t>
            </a:r>
            <a:r>
              <a:rPr lang="en-US" altLang="zh-CN" dirty="0" smtClean="0"/>
              <a:t>);</a:t>
            </a:r>
          </a:p>
          <a:p>
            <a:pPr lvl="1"/>
            <a:r>
              <a:rPr lang="en-US" altLang="zh-CN" dirty="0" err="1" smtClean="0"/>
              <a:t>pid</a:t>
            </a:r>
            <a:endParaRPr lang="en-US" altLang="zh-CN" dirty="0"/>
          </a:p>
          <a:p>
            <a:pPr lvl="1"/>
            <a:r>
              <a:rPr lang="en-US" altLang="zh-CN" dirty="0" err="1" smtClean="0"/>
              <a:t>status_ptr</a:t>
            </a:r>
            <a:r>
              <a:rPr lang="en-US" altLang="zh-CN" dirty="0" smtClean="0"/>
              <a:t> </a:t>
            </a:r>
          </a:p>
          <a:p>
            <a:pPr lvl="1"/>
            <a:r>
              <a:rPr lang="en-US" altLang="zh-CN" dirty="0" smtClean="0"/>
              <a:t>options</a:t>
            </a:r>
          </a:p>
          <a:p>
            <a:r>
              <a:rPr lang="en-US" altLang="zh-CN" dirty="0" smtClean="0"/>
              <a:t>man </a:t>
            </a:r>
            <a:r>
              <a:rPr lang="en-US" altLang="zh-CN" dirty="0" err="1" smtClean="0"/>
              <a:t>waitpid</a:t>
            </a:r>
            <a:endParaRPr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424C2-BC5B-4E32-8BED-C730A3AC5A57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7043517"/>
      </p:ext>
    </p:extLst>
  </p:cSld>
  <p:clrMapOvr>
    <a:masterClrMapping/>
  </p:clrMapOvr>
  <p:transition spd="med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exec System Call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运行可执行文件：明显用处</a:t>
            </a:r>
          </a:p>
          <a:p>
            <a:endParaRPr lang="zh-CN" altLang="en-US" dirty="0"/>
          </a:p>
          <a:p>
            <a:endParaRPr kumimoji="1" lang="zh-CN" altLang="en-US" dirty="0" smtClean="0"/>
          </a:p>
          <a:p>
            <a:endParaRPr lang="zh-CN" altLang="en-US" dirty="0"/>
          </a:p>
          <a:p>
            <a:endParaRPr kumimoji="1" lang="zh-CN" altLang="en-US" dirty="0" smtClean="0"/>
          </a:p>
          <a:p>
            <a:endParaRPr lang="zh-CN" altLang="en-US" dirty="0"/>
          </a:p>
          <a:p>
            <a:r>
              <a:rPr kumimoji="1" lang="zh-CN" altLang="en-US" dirty="0" smtClean="0"/>
              <a:t>含义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424C2-BC5B-4E32-8BED-C730A3AC5A57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17" y="1936994"/>
            <a:ext cx="8338154" cy="19130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57" y="4941168"/>
            <a:ext cx="8084761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23273"/>
      </p:ext>
    </p:extLst>
  </p:cSld>
  <p:clrMapOvr>
    <a:masterClrMapping/>
  </p:clrMapOvr>
  <p:transition spd="med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Exec example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424C2-BC5B-4E32-8BED-C730A3AC5A57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76647"/>
            <a:ext cx="6840760" cy="516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31204"/>
      </p:ext>
    </p:extLst>
  </p:cSld>
  <p:clrMapOvr>
    <a:masterClrMapping/>
  </p:clrMapOvr>
  <p:transition spd="med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Windows</a:t>
            </a:r>
            <a:r>
              <a:rPr lang="zh-CN" altLang="en-US" dirty="0"/>
              <a:t>创建进程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424C2-BC5B-4E32-8BED-C730A3AC5A57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71416" y="1339790"/>
            <a:ext cx="8032968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ea typeface="+mn-ea"/>
              </a:rPr>
              <a:t>BOOL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ea typeface="+mn-ea"/>
              </a:rPr>
              <a:t>CreateProcess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ea typeface="+mn-ea"/>
              </a:rPr>
              <a:t>( </a:t>
            </a:r>
            <a:br>
              <a:rPr lang="en-US" sz="2000" b="1" dirty="0">
                <a:solidFill>
                  <a:schemeClr val="tx1"/>
                </a:solidFill>
                <a:latin typeface="Courier New" pitchFamily="49" charset="0"/>
                <a:ea typeface="+mn-ea"/>
              </a:rPr>
            </a:b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ea typeface="+mn-ea"/>
              </a:rPr>
              <a:t>    LPCTSTR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ea typeface="+mn-ea"/>
              </a:rPr>
              <a:t>lpApplicationName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ea typeface="+mn-ea"/>
              </a:rPr>
              <a:t>,</a:t>
            </a:r>
            <a:br>
              <a:rPr lang="en-US" sz="2000" b="1" dirty="0">
                <a:solidFill>
                  <a:schemeClr val="tx1"/>
                </a:solidFill>
                <a:latin typeface="Courier New" pitchFamily="49" charset="0"/>
                <a:ea typeface="+mn-ea"/>
              </a:rPr>
            </a:b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ea typeface="+mn-ea"/>
              </a:rPr>
              <a:t>    LPTSTR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ea typeface="+mn-ea"/>
              </a:rPr>
              <a:t>lpCommandLine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ea typeface="+mn-ea"/>
              </a:rPr>
              <a:t>,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ea typeface="+mn-ea"/>
              </a:rPr>
              <a:t>    LPSECURITY_ATTRIBUTES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ea typeface="+mn-ea"/>
              </a:rPr>
              <a:t>lpProcessAttributes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ea typeface="+mn-ea"/>
              </a:rPr>
              <a:t>,</a:t>
            </a:r>
            <a:br>
              <a:rPr lang="en-US" sz="2000" b="1" dirty="0">
                <a:solidFill>
                  <a:schemeClr val="tx1"/>
                </a:solidFill>
                <a:latin typeface="Courier New" pitchFamily="49" charset="0"/>
                <a:ea typeface="+mn-ea"/>
              </a:rPr>
            </a:b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ea typeface="+mn-ea"/>
              </a:rPr>
              <a:t>    LPSECURITY_ATTRIBUTES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ea typeface="+mn-ea"/>
              </a:rPr>
              <a:t>lpThreadAttributes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ea typeface="+mn-ea"/>
              </a:rPr>
              <a:t>,</a:t>
            </a:r>
            <a:br>
              <a:rPr lang="en-US" sz="2000" b="1" dirty="0">
                <a:solidFill>
                  <a:schemeClr val="tx1"/>
                </a:solidFill>
                <a:latin typeface="Courier New" pitchFamily="49" charset="0"/>
                <a:ea typeface="+mn-ea"/>
              </a:rPr>
            </a:b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ea typeface="+mn-ea"/>
              </a:rPr>
              <a:t>    BOOL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ea typeface="+mn-ea"/>
              </a:rPr>
              <a:t>bInheritHandles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ea typeface="+mn-ea"/>
              </a:rPr>
              <a:t>,</a:t>
            </a:r>
            <a:br>
              <a:rPr lang="en-US" sz="2000" b="1" dirty="0">
                <a:solidFill>
                  <a:schemeClr val="tx1"/>
                </a:solidFill>
                <a:latin typeface="Courier New" pitchFamily="49" charset="0"/>
                <a:ea typeface="+mn-ea"/>
              </a:rPr>
            </a:b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ea typeface="+mn-ea"/>
              </a:rPr>
              <a:t>    DWORD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ea typeface="+mn-ea"/>
              </a:rPr>
              <a:t>dwCreationFlags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ea typeface="+mn-ea"/>
              </a:rPr>
              <a:t>,</a:t>
            </a:r>
            <a:br>
              <a:rPr lang="en-US" sz="2000" b="1" dirty="0">
                <a:solidFill>
                  <a:schemeClr val="tx1"/>
                </a:solidFill>
                <a:latin typeface="Courier New" pitchFamily="49" charset="0"/>
                <a:ea typeface="+mn-ea"/>
              </a:rPr>
            </a:b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ea typeface="+mn-ea"/>
              </a:rPr>
              <a:t>    LPVOID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ea typeface="+mn-ea"/>
              </a:rPr>
              <a:t>lpEnvironment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ea typeface="+mn-ea"/>
              </a:rPr>
              <a:t>,</a:t>
            </a:r>
            <a:br>
              <a:rPr lang="en-US" sz="2000" b="1" dirty="0">
                <a:solidFill>
                  <a:schemeClr val="tx1"/>
                </a:solidFill>
                <a:latin typeface="Courier New" pitchFamily="49" charset="0"/>
                <a:ea typeface="+mn-ea"/>
              </a:rPr>
            </a:b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ea typeface="+mn-ea"/>
              </a:rPr>
              <a:t>    LPCTSTR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ea typeface="+mn-ea"/>
              </a:rPr>
              <a:t>lpCurrentDirectory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ea typeface="+mn-ea"/>
              </a:rPr>
              <a:t>,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ea typeface="+mn-ea"/>
              </a:rPr>
              <a:t>    LPSTARTUPINFO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ea typeface="+mn-ea"/>
              </a:rPr>
              <a:t>lpStartupInfo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ea typeface="+mn-ea"/>
              </a:rPr>
              <a:t>,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ea typeface="+mn-ea"/>
              </a:rPr>
              <a:t>    LPPROCESS_INFORMATION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ea typeface="+mn-ea"/>
              </a:rPr>
              <a:t>lpProcessInformation</a:t>
            </a:r>
            <a:endParaRPr lang="en-US" sz="2000" b="1" dirty="0">
              <a:solidFill>
                <a:schemeClr val="tx1"/>
              </a:solidFill>
              <a:latin typeface="Courier New" pitchFamily="49" charset="0"/>
              <a:ea typeface="+mn-ea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ea typeface="+mn-ea"/>
              </a:rPr>
              <a:t>);</a:t>
            </a:r>
          </a:p>
          <a:p>
            <a:pPr algn="l"/>
            <a:endParaRPr lang="en-US" sz="2000" b="1" dirty="0">
              <a:solidFill>
                <a:schemeClr val="tx1"/>
              </a:solidFill>
              <a:latin typeface="Courier New" pitchFamily="49" charset="0"/>
              <a:ea typeface="+mn-ea"/>
            </a:endParaRPr>
          </a:p>
          <a:p>
            <a:pPr algn="l"/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ea typeface="+mn-ea"/>
              </a:rPr>
              <a:t>WaitForSingleObject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ea typeface="+mn-ea"/>
              </a:rPr>
              <a:t>(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ea typeface="+mn-ea"/>
              </a:rPr>
              <a:t>lpProcessInformation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ea typeface="+mn-ea"/>
              </a:rPr>
              <a:t>-&gt;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ea typeface="+mn-ea"/>
              </a:rPr>
              <a:t>hProcess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ea typeface="+mn-ea"/>
              </a:rPr>
              <a:t>,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ea typeface="+mn-ea"/>
              </a:rPr>
              <a:t>    INFINITE);</a:t>
            </a:r>
          </a:p>
          <a:p>
            <a:pPr algn="l"/>
            <a:endParaRPr lang="en-US" sz="2000" b="1" dirty="0">
              <a:solidFill>
                <a:schemeClr val="tx1">
                  <a:lumMod val="50000"/>
                </a:schemeClr>
              </a:solidFill>
              <a:latin typeface="Courier New" pitchFamily="49" charset="0"/>
            </a:endParaRPr>
          </a:p>
          <a:p>
            <a:pPr algn="l"/>
            <a:endParaRPr lang="en-US" sz="2000" b="1" dirty="0">
              <a:solidFill>
                <a:schemeClr val="tx1">
                  <a:lumMod val="50000"/>
                </a:schemeClr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27113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Fork-exec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Invented</a:t>
            </a:r>
            <a:r>
              <a:rPr kumimoji="1" lang="zh-CN" altLang="en-US" dirty="0" smtClean="0"/>
              <a:t> </a:t>
            </a:r>
            <a:r>
              <a:rPr lang="en-US" altLang="zh-CN" dirty="0"/>
              <a:t>by Dennis M. </a:t>
            </a:r>
            <a:r>
              <a:rPr lang="en-US" altLang="zh-CN" dirty="0" smtClean="0"/>
              <a:t>Ritchie (1941-2011)</a:t>
            </a:r>
          </a:p>
          <a:p>
            <a:r>
              <a:rPr lang="en-US" altLang="zh-CN" dirty="0" smtClean="0"/>
              <a:t>Advantages:</a:t>
            </a:r>
          </a:p>
          <a:p>
            <a:pPr lvl="1"/>
            <a:r>
              <a:rPr kumimoji="1" lang="en-US" altLang="zh-CN" dirty="0" smtClean="0"/>
              <a:t>Background task</a:t>
            </a:r>
          </a:p>
          <a:p>
            <a:pPr lvl="1"/>
            <a:r>
              <a:rPr lang="en-US" altLang="zh-CN" dirty="0" smtClean="0"/>
              <a:t>IO redirection</a:t>
            </a:r>
          </a:p>
          <a:p>
            <a:pPr lvl="1"/>
            <a:r>
              <a:rPr kumimoji="1" lang="mr-IN" altLang="zh-CN" dirty="0" smtClean="0"/>
              <a:t>…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424C2-BC5B-4E32-8BED-C730A3AC5A57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9780503"/>
      </p:ext>
    </p:extLst>
  </p:cSld>
  <p:clrMapOvr>
    <a:masterClrMapping/>
  </p:clrMapOvr>
  <p:transition spd="med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Fork-exec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424C2-BC5B-4E32-8BED-C730A3AC5A57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93" y="1270192"/>
            <a:ext cx="6997812" cy="498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75214"/>
      </p:ext>
    </p:extLst>
  </p:cSld>
  <p:clrMapOvr>
    <a:masterClrMapping/>
  </p:clrMapOvr>
  <p:transition spd="med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4812D-F4CF-488F-8E9B-F0E91320C075}" type="slidenum">
              <a:rPr lang="en-US" altLang="zh-CN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/>
              <a:t>主要内容</a:t>
            </a:r>
          </a:p>
        </p:txBody>
      </p:sp>
      <p:sp>
        <p:nvSpPr>
          <p:cNvPr id="5161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/>
              <a:t>进程与线程基本概念</a:t>
            </a:r>
          </a:p>
          <a:p>
            <a:pPr eaLnBrk="1" hangingPunct="1">
              <a:defRPr/>
            </a:pPr>
            <a:r>
              <a:rPr lang="en-US" altLang="zh-CN" dirty="0" smtClean="0"/>
              <a:t>Linux</a:t>
            </a:r>
            <a:r>
              <a:rPr lang="zh-CN" altLang="en-US" dirty="0" smtClean="0"/>
              <a:t>进程的描述与管理</a:t>
            </a:r>
            <a:endParaRPr lang="en-US" altLang="zh-CN" dirty="0" smtClean="0"/>
          </a:p>
          <a:p>
            <a:pPr eaLnBrk="1" hangingPunct="1">
              <a:defRPr/>
            </a:pPr>
            <a:r>
              <a:rPr lang="en-US" altLang="zh-CN" dirty="0" smtClean="0"/>
              <a:t>Linux</a:t>
            </a:r>
            <a:r>
              <a:rPr lang="zh-CN" altLang="en-US" dirty="0" smtClean="0"/>
              <a:t>内核通用链表</a:t>
            </a:r>
            <a:endParaRPr lang="en-US" altLang="zh-CN" dirty="0" smtClean="0"/>
          </a:p>
          <a:p>
            <a:pPr eaLnBrk="1" hangingPunct="1">
              <a:defRPr/>
            </a:pPr>
            <a:r>
              <a:rPr lang="en-US" altLang="zh-CN" dirty="0"/>
              <a:t>Linux</a:t>
            </a:r>
            <a:r>
              <a:rPr lang="zh-CN" altLang="en-US" dirty="0"/>
              <a:t>线程编程</a:t>
            </a:r>
            <a:r>
              <a:rPr lang="zh-CN" altLang="en-US" dirty="0" smtClean="0"/>
              <a:t>技术</a:t>
            </a:r>
            <a:endParaRPr lang="zh-CN" altLang="en-US" dirty="0"/>
          </a:p>
          <a:p>
            <a:pPr eaLnBrk="1" hangingPunct="1">
              <a:defRPr/>
            </a:pPr>
            <a:r>
              <a:rPr lang="en-US" altLang="zh-CN" dirty="0" smtClean="0"/>
              <a:t>Linux</a:t>
            </a:r>
            <a:r>
              <a:rPr lang="zh-CN" altLang="en-US" dirty="0" smtClean="0"/>
              <a:t>进程的实现机制</a:t>
            </a:r>
            <a:endParaRPr lang="en-US" altLang="zh-CN" dirty="0" smtClean="0"/>
          </a:p>
          <a:p>
            <a:pPr eaLnBrk="1" hangingPunct="1">
              <a:defRPr/>
            </a:pPr>
            <a:r>
              <a:rPr lang="en-US" altLang="zh-CN" dirty="0" smtClean="0"/>
              <a:t>Linux</a:t>
            </a:r>
            <a:r>
              <a:rPr lang="zh-CN" altLang="en-US" dirty="0" smtClean="0"/>
              <a:t>线程的实现机制</a:t>
            </a:r>
            <a:endParaRPr lang="en-US" altLang="zh-CN" dirty="0" smtClean="0"/>
          </a:p>
        </p:txBody>
      </p:sp>
      <p:sp>
        <p:nvSpPr>
          <p:cNvPr id="516100" name="Rectangle 4"/>
          <p:cNvSpPr>
            <a:spLocks noChangeArrowheads="1"/>
          </p:cNvSpPr>
          <p:nvPr/>
        </p:nvSpPr>
        <p:spPr bwMode="auto">
          <a:xfrm>
            <a:off x="609600" y="1260475"/>
            <a:ext cx="6858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D0D"/>
              </a:buClr>
              <a:buFont typeface="Wingdings" pitchFamily="2" charset="2"/>
              <a:buChar char="v"/>
              <a:defRPr/>
            </a:pPr>
            <a:r>
              <a:rPr lang="zh-CN" altLang="en-US" sz="2800" b="1" dirty="0">
                <a:solidFill>
                  <a:srgbClr val="FF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进程与线程基本概念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Explosive fork graphs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zh-CN" altLang="en-US" dirty="0" smtClean="0"/>
          </a:p>
          <a:p>
            <a:endParaRPr lang="zh-CN" altLang="en-US" dirty="0"/>
          </a:p>
          <a:p>
            <a:endParaRPr lang="zh-CN" altLang="en-US" dirty="0" smtClean="0"/>
          </a:p>
          <a:p>
            <a:endParaRPr lang="zh-CN" altLang="en-US" dirty="0"/>
          </a:p>
          <a:p>
            <a:endParaRPr lang="zh-CN" altLang="en-US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zh-CN" altLang="en-US" dirty="0" smtClean="0"/>
          </a:p>
          <a:p>
            <a:r>
              <a:rPr lang="en-US" altLang="zh-CN" dirty="0" smtClean="0"/>
              <a:t>beware of fork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bomb, also called</a:t>
            </a:r>
            <a:r>
              <a:rPr lang="zh-CN" altLang="en-US" dirty="0" smtClean="0"/>
              <a:t> </a:t>
            </a:r>
            <a:r>
              <a:rPr kumimoji="1" lang="en-US" altLang="zh-CN" dirty="0" smtClean="0"/>
              <a:t>rabbit virus</a:t>
            </a:r>
            <a:r>
              <a:rPr kumimoji="1" lang="zh-CN" altLang="en-US" dirty="0" smtClean="0"/>
              <a:t>，</a:t>
            </a:r>
          </a:p>
          <a:p>
            <a:endParaRPr kumimoji="1" lang="zh-CN" altLang="en-US" dirty="0" smtClean="0"/>
          </a:p>
          <a:p>
            <a:r>
              <a:rPr lang="en-US" altLang="zh-CN" dirty="0"/>
              <a:t>Denial-of-service </a:t>
            </a:r>
            <a:r>
              <a:rPr lang="en-US" altLang="zh-CN" dirty="0" smtClean="0"/>
              <a:t>attack: </a:t>
            </a:r>
            <a:r>
              <a:rPr lang="en-US" altLang="zh-CN" dirty="0" err="1" smtClean="0"/>
              <a:t>ulimit</a:t>
            </a:r>
            <a:r>
              <a:rPr lang="en-US" altLang="zh-CN" dirty="0" smtClean="0"/>
              <a:t> </a:t>
            </a:r>
            <a:r>
              <a:rPr lang="en-US" altLang="zh-CN" dirty="0"/>
              <a:t>-u 30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-240" t="2958" r="240" b="-366"/>
          <a:stretch/>
        </p:blipFill>
        <p:spPr>
          <a:xfrm>
            <a:off x="859230" y="1556792"/>
            <a:ext cx="8105383" cy="259228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63537" y="5445224"/>
            <a:ext cx="7648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BC7A00"/>
                </a:solidFill>
                <a:latin typeface="inherit" charset="0"/>
              </a:rPr>
              <a:t>#include</a:t>
            </a:r>
            <a:r>
              <a:rPr lang="en-US" altLang="zh-CN" sz="2400" dirty="0"/>
              <a:t> </a:t>
            </a:r>
            <a:r>
              <a:rPr lang="en-US" altLang="zh-CN" sz="2400" i="1" dirty="0">
                <a:solidFill>
                  <a:srgbClr val="408080"/>
                </a:solidFill>
                <a:latin typeface="inherit" charset="0"/>
              </a:rPr>
              <a:t>&lt;</a:t>
            </a:r>
            <a:r>
              <a:rPr lang="en-US" altLang="zh-CN" sz="2400" i="1" dirty="0" err="1">
                <a:solidFill>
                  <a:srgbClr val="408080"/>
                </a:solidFill>
                <a:latin typeface="inherit" charset="0"/>
              </a:rPr>
              <a:t>unistd.h</a:t>
            </a:r>
            <a:r>
              <a:rPr lang="en-US" altLang="zh-CN" sz="2400" i="1" dirty="0">
                <a:solidFill>
                  <a:srgbClr val="408080"/>
                </a:solidFill>
                <a:latin typeface="inherit" charset="0"/>
              </a:rPr>
              <a:t>&gt;</a:t>
            </a:r>
            <a:r>
              <a:rPr lang="en-US" altLang="zh-CN" sz="2400" dirty="0"/>
              <a:t> </a:t>
            </a:r>
            <a:r>
              <a:rPr lang="en-US" altLang="zh-CN" sz="2400" dirty="0" err="1">
                <a:solidFill>
                  <a:srgbClr val="B00040"/>
                </a:solidFill>
                <a:latin typeface="inherit" charset="0"/>
              </a:rPr>
              <a:t>int</a:t>
            </a:r>
            <a:r>
              <a:rPr lang="en-US" altLang="zh-CN" sz="2400" dirty="0"/>
              <a:t> </a:t>
            </a:r>
            <a:r>
              <a:rPr lang="en-US" altLang="zh-CN" sz="2400" dirty="0">
                <a:solidFill>
                  <a:srgbClr val="0000FF"/>
                </a:solidFill>
                <a:latin typeface="inherit" charset="0"/>
              </a:rPr>
              <a:t>main</a:t>
            </a:r>
            <a:r>
              <a:rPr lang="en-US" altLang="zh-CN" sz="2400" dirty="0">
                <a:latin typeface="inherit" charset="0"/>
              </a:rPr>
              <a:t>(</a:t>
            </a:r>
            <a:r>
              <a:rPr lang="en-US" altLang="zh-CN" sz="2400" dirty="0">
                <a:solidFill>
                  <a:srgbClr val="B00040"/>
                </a:solidFill>
                <a:latin typeface="inherit" charset="0"/>
              </a:rPr>
              <a:t>void</a:t>
            </a:r>
            <a:r>
              <a:rPr lang="en-US" altLang="zh-CN" sz="2400" dirty="0">
                <a:latin typeface="inherit" charset="0"/>
              </a:rPr>
              <a:t>)</a:t>
            </a:r>
            <a:r>
              <a:rPr lang="en-US" altLang="zh-CN" sz="2400" dirty="0"/>
              <a:t> </a:t>
            </a:r>
            <a:r>
              <a:rPr lang="en-US" altLang="zh-CN" sz="2400" dirty="0">
                <a:latin typeface="inherit" charset="0"/>
              </a:rPr>
              <a:t>{</a:t>
            </a:r>
            <a:r>
              <a:rPr lang="en-US" altLang="zh-CN" sz="2400" dirty="0"/>
              <a:t> </a:t>
            </a:r>
            <a:r>
              <a:rPr lang="en-US" altLang="zh-CN" sz="2400" b="1" dirty="0" smtClean="0">
                <a:solidFill>
                  <a:srgbClr val="008000"/>
                </a:solidFill>
                <a:latin typeface="inherit" charset="0"/>
              </a:rPr>
              <a:t>while</a:t>
            </a:r>
            <a:r>
              <a:rPr lang="en-US" altLang="zh-CN" sz="2400" dirty="0" smtClean="0">
                <a:latin typeface="inherit" charset="0"/>
              </a:rPr>
              <a:t>(</a:t>
            </a:r>
            <a:r>
              <a:rPr lang="en-US" altLang="zh-CN" sz="2400" dirty="0" smtClean="0">
                <a:solidFill>
                  <a:srgbClr val="666666"/>
                </a:solidFill>
                <a:latin typeface="inherit" charset="0"/>
              </a:rPr>
              <a:t>1</a:t>
            </a:r>
            <a:r>
              <a:rPr lang="en-US" altLang="zh-CN" sz="2400" dirty="0" smtClean="0">
                <a:latin typeface="inherit" charset="0"/>
              </a:rPr>
              <a:t>)</a:t>
            </a:r>
            <a:r>
              <a:rPr lang="en-US" altLang="zh-CN" sz="2400" dirty="0" smtClean="0"/>
              <a:t> </a:t>
            </a:r>
            <a:r>
              <a:rPr lang="en-US" altLang="zh-CN" sz="2400" dirty="0">
                <a:latin typeface="inherit" charset="0"/>
              </a:rPr>
              <a:t>fork();</a:t>
            </a:r>
            <a:r>
              <a:rPr lang="en-US" altLang="zh-CN" sz="2400" dirty="0"/>
              <a:t> </a:t>
            </a:r>
            <a:r>
              <a:rPr lang="en-US" altLang="zh-CN" sz="2400" dirty="0">
                <a:latin typeface="inherit" charset="0"/>
              </a:rPr>
              <a:t>}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3779912" y="3862288"/>
            <a:ext cx="7648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bg2">
                    <a:lumMod val="50000"/>
                  </a:schemeClr>
                </a:solidFill>
                <a:latin typeface="inherit" charset="0"/>
              </a:rPr>
              <a:t>a b b  c? d?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5665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例子：</a:t>
            </a:r>
            <a:r>
              <a:rPr lang="en-US" altLang="zh-CN" dirty="0" smtClean="0"/>
              <a:t>Web</a:t>
            </a:r>
            <a:r>
              <a:rPr lang="zh-CN" altLang="en-US" dirty="0" smtClean="0"/>
              <a:t>服务器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Basic webserver operation, per request</a:t>
            </a:r>
            <a:r>
              <a:rPr lang="en-US" altLang="zh-CN" dirty="0" smtClean="0"/>
              <a:t>:</a:t>
            </a:r>
          </a:p>
          <a:p>
            <a:pPr lvl="1"/>
            <a:r>
              <a:rPr lang="en-US" altLang="zh-CN" dirty="0" smtClean="0"/>
              <a:t>Accept </a:t>
            </a:r>
            <a:r>
              <a:rPr lang="en-US" altLang="zh-CN" dirty="0"/>
              <a:t>an incoming socket </a:t>
            </a:r>
            <a:r>
              <a:rPr lang="en-US" altLang="zh-CN" dirty="0" smtClean="0"/>
              <a:t>connection </a:t>
            </a:r>
          </a:p>
          <a:p>
            <a:pPr lvl="1"/>
            <a:r>
              <a:rPr lang="en-US" altLang="zh-CN" dirty="0" smtClean="0"/>
              <a:t>Receive </a:t>
            </a:r>
            <a:r>
              <a:rPr lang="en-US" altLang="zh-CN" dirty="0"/>
              <a:t>the HTTP request over the socket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Access </a:t>
            </a:r>
            <a:r>
              <a:rPr lang="en-US" altLang="zh-CN" dirty="0"/>
              <a:t>the file(s) specified in the HTTP </a:t>
            </a:r>
            <a:r>
              <a:rPr lang="en-US" altLang="zh-CN" dirty="0" smtClean="0"/>
              <a:t>request </a:t>
            </a:r>
          </a:p>
          <a:p>
            <a:pPr lvl="1"/>
            <a:r>
              <a:rPr lang="en-US" altLang="zh-CN" dirty="0" smtClean="0"/>
              <a:t>Send </a:t>
            </a:r>
            <a:r>
              <a:rPr lang="en-US" altLang="zh-CN" dirty="0"/>
              <a:t>an HTTP response back to the </a:t>
            </a:r>
            <a:r>
              <a:rPr lang="en-US" altLang="zh-CN" dirty="0" smtClean="0"/>
              <a:t>client</a:t>
            </a:r>
          </a:p>
          <a:p>
            <a:r>
              <a:rPr lang="en-US" altLang="zh-CN" dirty="0" smtClean="0"/>
              <a:t>Goal: want </a:t>
            </a:r>
            <a:r>
              <a:rPr lang="en-US" altLang="zh-CN" dirty="0"/>
              <a:t>to handle requests as fast as possible</a:t>
            </a:r>
          </a:p>
          <a:p>
            <a:r>
              <a:rPr lang="zh-CN" altLang="en-US" dirty="0" smtClean="0"/>
              <a:t>实现方法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Multi-</a:t>
            </a:r>
            <a:r>
              <a:rPr lang="en-US" altLang="zh-CN" dirty="0">
                <a:solidFill>
                  <a:srgbClr val="FF0000"/>
                </a:solidFill>
              </a:rPr>
              <a:t>process</a:t>
            </a:r>
            <a:r>
              <a:rPr lang="en-US" altLang="zh-CN" dirty="0"/>
              <a:t>  server w/ </a:t>
            </a:r>
            <a:r>
              <a:rPr lang="en-US" altLang="zh-CN" dirty="0" smtClean="0"/>
              <a:t>blocking </a:t>
            </a:r>
            <a:r>
              <a:rPr lang="en-US" altLang="zh-CN" dirty="0"/>
              <a:t>I/O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Multi-</a:t>
            </a:r>
            <a:r>
              <a:rPr lang="en-US" altLang="zh-CN" dirty="0" smtClean="0">
                <a:solidFill>
                  <a:srgbClr val="FF0000"/>
                </a:solidFill>
              </a:rPr>
              <a:t>threaded</a:t>
            </a:r>
            <a:r>
              <a:rPr lang="en-US" altLang="zh-CN" dirty="0" smtClean="0"/>
              <a:t> server w</a:t>
            </a:r>
            <a:r>
              <a:rPr lang="en-US" altLang="zh-CN" dirty="0"/>
              <a:t>/ blocking I/O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Single-threaded </a:t>
            </a:r>
            <a:r>
              <a:rPr lang="en-US" altLang="zh-CN" dirty="0"/>
              <a:t>process w/ </a:t>
            </a:r>
            <a:r>
              <a:rPr lang="en-US" altLang="zh-CN" dirty="0" smtClean="0">
                <a:solidFill>
                  <a:srgbClr val="FF0000"/>
                </a:solidFill>
              </a:rPr>
              <a:t>non-blocking </a:t>
            </a:r>
            <a:r>
              <a:rPr lang="en-US" altLang="zh-CN" dirty="0">
                <a:solidFill>
                  <a:srgbClr val="FF0000"/>
                </a:solidFill>
              </a:rPr>
              <a:t>network I/O</a:t>
            </a:r>
          </a:p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424C2-BC5B-4E32-8BED-C730A3AC5A57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248456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2357239"/>
            <a:ext cx="4200525" cy="16478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例子：</a:t>
            </a:r>
            <a:r>
              <a:rPr lang="en-US" altLang="zh-CN" dirty="0"/>
              <a:t>Web</a:t>
            </a:r>
            <a:r>
              <a:rPr lang="zh-CN" altLang="en-US" dirty="0" smtClean="0"/>
              <a:t>服务器</a:t>
            </a:r>
            <a:r>
              <a:rPr lang="en-US" altLang="zh-CN" dirty="0" smtClean="0"/>
              <a:t>-1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188" y="1268413"/>
            <a:ext cx="8532812" cy="5564187"/>
          </a:xfrm>
        </p:spPr>
        <p:txBody>
          <a:bodyPr/>
          <a:lstStyle/>
          <a:p>
            <a:r>
              <a:rPr lang="en-US" altLang="zh-CN" dirty="0"/>
              <a:t> </a:t>
            </a:r>
            <a:r>
              <a:rPr lang="en-US" altLang="zh-CN" dirty="0" smtClean="0"/>
              <a:t>Multi-process </a:t>
            </a:r>
            <a:r>
              <a:rPr lang="en-US" altLang="zh-CN" dirty="0"/>
              <a:t>webserver with blocking I/O </a:t>
            </a:r>
          </a:p>
          <a:p>
            <a:pPr lvl="1"/>
            <a:r>
              <a:rPr lang="en-US" altLang="zh-CN" dirty="0" smtClean="0"/>
              <a:t>fork</a:t>
            </a:r>
            <a:r>
              <a:rPr lang="en-US" altLang="zh-CN" dirty="0"/>
              <a:t>(): </a:t>
            </a:r>
            <a:r>
              <a:rPr lang="en-US" altLang="zh-CN" dirty="0" smtClean="0"/>
              <a:t>separate </a:t>
            </a:r>
            <a:r>
              <a:rPr lang="en-US" altLang="zh-CN" dirty="0"/>
              <a:t>processes </a:t>
            </a:r>
            <a:r>
              <a:rPr lang="en-US" altLang="zh-CN" dirty="0" smtClean="0"/>
              <a:t>handle </a:t>
            </a:r>
            <a:r>
              <a:rPr lang="en-US" altLang="zh-CN" dirty="0"/>
              <a:t>separate </a:t>
            </a:r>
            <a:r>
              <a:rPr lang="en-US" altLang="zh-CN" dirty="0" smtClean="0"/>
              <a:t>connections</a:t>
            </a:r>
            <a:r>
              <a:rPr lang="zh-CN" altLang="en-US" dirty="0" smtClean="0"/>
              <a:t>，</a:t>
            </a:r>
            <a:r>
              <a:rPr lang="en-US" altLang="zh-CN" dirty="0"/>
              <a:t>used by Apache 1 	</a:t>
            </a:r>
            <a:endParaRPr lang="en-US" altLang="zh-CN" dirty="0" smtClean="0"/>
          </a:p>
          <a:p>
            <a:pPr lvl="2"/>
            <a:endParaRPr lang="en-US" altLang="zh-CN" dirty="0"/>
          </a:p>
          <a:p>
            <a:pPr marL="1828800" lvl="4" indent="0">
              <a:buNone/>
            </a:pPr>
            <a:r>
              <a:rPr lang="en-US" altLang="zh-CN" dirty="0" smtClean="0"/>
              <a:t>			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altLang="zh-CN" dirty="0" smtClean="0"/>
          </a:p>
          <a:p>
            <a:pPr lvl="1"/>
            <a:r>
              <a:rPr lang="en-US" altLang="zh-CN" dirty="0" smtClean="0"/>
              <a:t>creating </a:t>
            </a:r>
            <a:r>
              <a:rPr lang="en-US" altLang="zh-CN" dirty="0"/>
              <a:t>and destroying processes are </a:t>
            </a:r>
            <a:r>
              <a:rPr lang="en-US" altLang="zh-CN" dirty="0" smtClean="0"/>
              <a:t>expensive</a:t>
            </a:r>
          </a:p>
          <a:p>
            <a:pPr lvl="2"/>
            <a:r>
              <a:rPr lang="en-US" altLang="zh-CN" b="0" dirty="0">
                <a:effectLst/>
              </a:rPr>
              <a:t>connection </a:t>
            </a:r>
            <a:r>
              <a:rPr lang="en-US" altLang="zh-CN" b="0" dirty="0" smtClean="0">
                <a:solidFill>
                  <a:srgbClr val="FF0000"/>
                </a:solidFill>
                <a:effectLst/>
              </a:rPr>
              <a:t>pooling</a:t>
            </a:r>
            <a:r>
              <a:rPr lang="en-US" altLang="zh-CN" b="0" dirty="0" smtClean="0">
                <a:effectLst/>
              </a:rPr>
              <a:t>/pre-forking: </a:t>
            </a:r>
            <a:r>
              <a:rPr lang="en-US" altLang="zh-CN" b="0" dirty="0" err="1">
                <a:effectLst/>
              </a:rPr>
              <a:t>FastCGI</a:t>
            </a:r>
            <a:r>
              <a:rPr lang="en-US" altLang="zh-CN" b="0" dirty="0">
                <a:effectLst/>
              </a:rPr>
              <a:t> </a:t>
            </a:r>
            <a:endParaRPr lang="en-US" altLang="zh-CN" b="0" dirty="0" smtClean="0">
              <a:effectLst/>
            </a:endParaRP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context switch </a:t>
            </a:r>
            <a:r>
              <a:rPr lang="en-US" altLang="zh-CN" dirty="0" smtClean="0"/>
              <a:t>still remains</a:t>
            </a:r>
          </a:p>
          <a:p>
            <a:pPr lvl="2"/>
            <a:r>
              <a:rPr lang="en-US" altLang="zh-CN" b="0" dirty="0" smtClean="0">
                <a:effectLst/>
              </a:rPr>
              <a:t>page/file/process </a:t>
            </a:r>
            <a:r>
              <a:rPr lang="en-US" altLang="zh-CN" b="0" dirty="0">
                <a:effectLst/>
              </a:rPr>
              <a:t>table: </a:t>
            </a:r>
            <a:r>
              <a:rPr lang="en-US" altLang="zh-CN" b="0" dirty="0" smtClean="0">
                <a:effectLst/>
              </a:rPr>
              <a:t>5ms–10ms</a:t>
            </a:r>
          </a:p>
          <a:p>
            <a:pPr lvl="1"/>
            <a:r>
              <a:rPr lang="en-US" altLang="zh-CN" dirty="0"/>
              <a:t>What good is this model</a:t>
            </a:r>
            <a:r>
              <a:rPr lang="en-US" altLang="zh-CN" dirty="0" smtClean="0"/>
              <a:t>? Something is free!</a:t>
            </a:r>
          </a:p>
          <a:p>
            <a:pPr lvl="2"/>
            <a:r>
              <a:rPr lang="en-US" altLang="zh-CN" dirty="0" smtClean="0"/>
              <a:t> </a:t>
            </a:r>
            <a:r>
              <a:rPr lang="en-US" altLang="zh-CN" b="0" dirty="0" err="1" smtClean="0">
                <a:effectLst/>
              </a:rPr>
              <a:t>WebGame</a:t>
            </a:r>
            <a:r>
              <a:rPr lang="en-US" altLang="zh-CN" b="0" dirty="0" smtClean="0">
                <a:effectLst/>
              </a:rPr>
              <a:t> </a:t>
            </a:r>
            <a:r>
              <a:rPr lang="en-US" altLang="zh-CN" b="0" dirty="0">
                <a:effectLst/>
              </a:rPr>
              <a:t>game; /* single, global instance */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424C2-BC5B-4E32-8BED-C730A3AC5A57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775302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例子：</a:t>
            </a:r>
            <a:r>
              <a:rPr lang="en-US" altLang="zh-CN" dirty="0"/>
              <a:t>Web</a:t>
            </a:r>
            <a:r>
              <a:rPr lang="zh-CN" altLang="en-US" dirty="0" smtClean="0"/>
              <a:t>服务器</a:t>
            </a:r>
            <a:r>
              <a:rPr lang="en-US" altLang="zh-CN" dirty="0" smtClean="0"/>
              <a:t>-2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Multithreaded webserver with blocking I/O</a:t>
            </a:r>
          </a:p>
          <a:p>
            <a:pPr lvl="1"/>
            <a:r>
              <a:rPr lang="en-US" altLang="zh-CN" dirty="0" err="1" smtClean="0"/>
              <a:t>pthread</a:t>
            </a:r>
            <a:r>
              <a:rPr lang="en-US" altLang="zh-CN" dirty="0" smtClean="0"/>
              <a:t>: each </a:t>
            </a:r>
            <a:r>
              <a:rPr lang="en-US" altLang="zh-CN" dirty="0">
                <a:solidFill>
                  <a:srgbClr val="FF0000"/>
                </a:solidFill>
              </a:rPr>
              <a:t>thread</a:t>
            </a:r>
            <a:r>
              <a:rPr lang="en-US" altLang="zh-CN" dirty="0"/>
              <a:t> identical to the single-threaded webserver with blocking </a:t>
            </a:r>
            <a:r>
              <a:rPr lang="en-US" altLang="zh-CN" dirty="0" smtClean="0"/>
              <a:t>I/O, used </a:t>
            </a:r>
            <a:r>
              <a:rPr lang="en-US" altLang="zh-CN" dirty="0"/>
              <a:t>by Apache 2  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/>
              <a:t>avoids the context-switch </a:t>
            </a:r>
            <a:r>
              <a:rPr lang="en-US" altLang="zh-CN" dirty="0" smtClean="0"/>
              <a:t>downside, can </a:t>
            </a:r>
            <a:r>
              <a:rPr lang="en-US" altLang="zh-CN" dirty="0"/>
              <a:t>start more threads than </a:t>
            </a:r>
            <a:r>
              <a:rPr lang="en-US" altLang="zh-CN" dirty="0" err="1"/>
              <a:t>phy</a:t>
            </a:r>
            <a:r>
              <a:rPr lang="en-US" altLang="zh-CN" dirty="0"/>
              <a:t>. CPUs: &lt;</a:t>
            </a:r>
            <a:r>
              <a:rPr lang="en-US" altLang="zh-CN" dirty="0" smtClean="0"/>
              <a:t>1k</a:t>
            </a:r>
            <a:endParaRPr lang="en-US" altLang="zh-CN" dirty="0"/>
          </a:p>
          <a:p>
            <a:pPr lvl="1"/>
            <a:r>
              <a:rPr lang="en-US" altLang="zh-CN" dirty="0" smtClean="0"/>
              <a:t>has its own challenges: </a:t>
            </a:r>
            <a:endParaRPr lang="en-US" altLang="zh-CN" dirty="0"/>
          </a:p>
          <a:p>
            <a:pPr lvl="2"/>
            <a:r>
              <a:rPr lang="en-US" altLang="zh-CN" b="0" dirty="0" err="1">
                <a:effectLst/>
              </a:rPr>
              <a:t>WebGame</a:t>
            </a:r>
            <a:r>
              <a:rPr lang="en-US" altLang="zh-CN" b="0" dirty="0">
                <a:effectLst/>
              </a:rPr>
              <a:t> </a:t>
            </a:r>
            <a:r>
              <a:rPr lang="en-US" altLang="zh-CN" b="0" dirty="0" smtClean="0">
                <a:effectLst/>
              </a:rPr>
              <a:t>games[</a:t>
            </a:r>
            <a:r>
              <a:rPr lang="en-US" altLang="zh-CN" b="0" dirty="0" err="1" smtClean="0">
                <a:effectLst/>
              </a:rPr>
              <a:t>MaxNum</a:t>
            </a:r>
            <a:r>
              <a:rPr lang="en-US" altLang="zh-CN" b="0" dirty="0" smtClean="0">
                <a:effectLst/>
              </a:rPr>
              <a:t>];</a:t>
            </a:r>
          </a:p>
          <a:p>
            <a:pPr lvl="1"/>
            <a:endParaRPr lang="en-US" altLang="zh-CN" b="0" dirty="0">
              <a:effectLst/>
            </a:endParaRPr>
          </a:p>
          <a:p>
            <a:pPr lvl="1"/>
            <a:r>
              <a:rPr lang="en-US" altLang="zh-CN" dirty="0"/>
              <a:t>pooling still works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424C2-BC5B-4E32-8BED-C730A3AC5A57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636912"/>
            <a:ext cx="5544616" cy="12241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5085184"/>
            <a:ext cx="334953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2564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例子：</a:t>
            </a:r>
            <a:r>
              <a:rPr lang="en-US" altLang="zh-CN" dirty="0"/>
              <a:t>Web</a:t>
            </a:r>
            <a:r>
              <a:rPr lang="zh-CN" altLang="en-US" dirty="0" smtClean="0"/>
              <a:t>服务器</a:t>
            </a:r>
            <a:r>
              <a:rPr lang="en-US" altLang="zh-CN" dirty="0" smtClean="0"/>
              <a:t>-3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C10k </a:t>
            </a:r>
            <a:r>
              <a:rPr lang="en-US" altLang="zh-CN" dirty="0" smtClean="0"/>
              <a:t>problem:1k </a:t>
            </a:r>
            <a:r>
              <a:rPr lang="en-US" altLang="zh-CN" dirty="0"/>
              <a:t>conn, 64k ports</a:t>
            </a:r>
          </a:p>
          <a:p>
            <a:pPr lvl="1"/>
            <a:r>
              <a:rPr lang="en-US" altLang="zh-CN" dirty="0">
                <a:hlinkClick r:id="rId3"/>
              </a:rPr>
              <a:t>https://</a:t>
            </a:r>
            <a:r>
              <a:rPr lang="en-US" altLang="zh-CN" dirty="0" smtClean="0">
                <a:hlinkClick r:id="rId3"/>
              </a:rPr>
              <a:t>en.wikipedia.org/wiki/C10k_problem</a:t>
            </a:r>
            <a:endParaRPr lang="en-US" altLang="zh-CN" dirty="0" smtClean="0"/>
          </a:p>
          <a:p>
            <a:r>
              <a:rPr lang="en-US" altLang="zh-CN" dirty="0" smtClean="0"/>
              <a:t>easy to perform </a:t>
            </a:r>
            <a:r>
              <a:rPr lang="en-US" altLang="zh-CN" dirty="0" err="1" smtClean="0"/>
              <a:t>DoS</a:t>
            </a:r>
            <a:r>
              <a:rPr lang="en-US" altLang="zh-CN" dirty="0" smtClean="0"/>
              <a:t> attacks</a:t>
            </a:r>
          </a:p>
          <a:p>
            <a:r>
              <a:rPr lang="en-US" altLang="zh-CN" dirty="0" smtClean="0"/>
              <a:t>upgrade hardware? </a:t>
            </a:r>
          </a:p>
          <a:p>
            <a:pPr lvl="1"/>
            <a:r>
              <a:rPr lang="en-US" altLang="zh-CN" b="0" dirty="0">
                <a:effectLst/>
              </a:rPr>
              <a:t>diminishing return</a:t>
            </a:r>
          </a:p>
          <a:p>
            <a:r>
              <a:rPr lang="en-US" altLang="zh-CN" b="0" dirty="0">
                <a:effectLst/>
              </a:rPr>
              <a:t> </a:t>
            </a:r>
            <a:r>
              <a:rPr lang="en-US" altLang="zh-CN" dirty="0"/>
              <a:t>from threaded servers to event-driven servers </a:t>
            </a:r>
          </a:p>
          <a:p>
            <a:pPr lvl="1"/>
            <a:r>
              <a:rPr lang="en-US" altLang="zh-CN" b="0" dirty="0" smtClean="0">
                <a:effectLst/>
              </a:rPr>
              <a:t>Apache </a:t>
            </a:r>
            <a:r>
              <a:rPr lang="en-US" altLang="zh-CN" b="0" dirty="0" smtClean="0">
                <a:effectLst/>
                <a:sym typeface="Wingdings" panose="05000000000000000000" pitchFamily="2" charset="2"/>
              </a:rPr>
              <a:t></a:t>
            </a:r>
            <a:r>
              <a:rPr lang="en-US" altLang="zh-CN" b="0" dirty="0" smtClean="0">
                <a:effectLst/>
              </a:rPr>
              <a:t> </a:t>
            </a:r>
            <a:r>
              <a:rPr lang="en-US" altLang="zh-CN" b="0" dirty="0" err="1" smtClean="0">
                <a:effectLst/>
              </a:rPr>
              <a:t>Nginx</a:t>
            </a:r>
            <a:r>
              <a:rPr lang="en-US" altLang="zh-CN" b="0" dirty="0">
                <a:effectLst/>
              </a:rPr>
              <a:t> (“engine-x”) , </a:t>
            </a:r>
            <a:r>
              <a:rPr lang="en-US" altLang="zh-CN" b="0" dirty="0" smtClean="0">
                <a:effectLst/>
              </a:rPr>
              <a:t>Node</a:t>
            </a:r>
          </a:p>
          <a:p>
            <a:pPr lvl="1"/>
            <a:r>
              <a:rPr lang="en-US" altLang="zh-CN" b="0" dirty="0">
                <a:effectLst/>
              </a:rPr>
              <a:t>Easily supports 10k+ concurrent connections </a:t>
            </a:r>
            <a:r>
              <a:rPr lang="en-US" altLang="zh-CN" b="0" dirty="0" smtClean="0">
                <a:effectLst/>
              </a:rPr>
              <a:t>on laptops</a:t>
            </a:r>
          </a:p>
          <a:p>
            <a:pPr lvl="1"/>
            <a:r>
              <a:rPr lang="en-US" altLang="zh-CN" b="0" dirty="0">
                <a:effectLst/>
              </a:rPr>
              <a:t>Used by Facebook, Dropbox, Wikipedia, </a:t>
            </a:r>
            <a:r>
              <a:rPr lang="en-US" altLang="zh-CN" b="0" dirty="0" err="1">
                <a:effectLst/>
              </a:rPr>
              <a:t>Wordpress</a:t>
            </a:r>
            <a:r>
              <a:rPr lang="en-US" altLang="zh-CN" b="0" dirty="0">
                <a:effectLst/>
              </a:rPr>
              <a:t>…</a:t>
            </a:r>
          </a:p>
          <a:p>
            <a:pPr lvl="1"/>
            <a:r>
              <a:rPr lang="en-US" altLang="zh-CN" b="0" dirty="0" smtClean="0">
                <a:effectLst/>
              </a:rPr>
              <a:t>2010s: 200k~1million conn on 24 core server</a:t>
            </a:r>
            <a:endParaRPr lang="en-US" altLang="zh-CN" b="0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424C2-BC5B-4E32-8BED-C730A3AC5A57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8331020"/>
      </p:ext>
    </p:extLst>
  </p:cSld>
  <p:clrMapOvr>
    <a:masterClrMapping/>
  </p:clrMapOvr>
  <p:transition spd="med"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例子：</a:t>
            </a:r>
            <a:r>
              <a:rPr lang="en-US" altLang="zh-CN" dirty="0"/>
              <a:t>Web</a:t>
            </a:r>
            <a:r>
              <a:rPr lang="zh-CN" altLang="en-US" dirty="0" smtClean="0"/>
              <a:t>服务器</a:t>
            </a:r>
            <a:r>
              <a:rPr lang="en-US" altLang="zh-CN" dirty="0" smtClean="0"/>
              <a:t>-3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Kernel is the problem</a:t>
            </a:r>
          </a:p>
          <a:p>
            <a:pPr lvl="1"/>
            <a:r>
              <a:rPr lang="en-US" altLang="zh-CN" b="0" dirty="0">
                <a:effectLst/>
              </a:rPr>
              <a:t>Connection = </a:t>
            </a:r>
            <a:r>
              <a:rPr lang="en-US" altLang="zh-CN" b="0" dirty="0" smtClean="0">
                <a:effectLst/>
              </a:rPr>
              <a:t>thread/process</a:t>
            </a:r>
            <a:r>
              <a:rPr lang="en-US" altLang="zh-CN" b="0" dirty="0">
                <a:effectLst/>
              </a:rPr>
              <a:t>: </a:t>
            </a:r>
            <a:r>
              <a:rPr lang="en-US" altLang="zh-CN" b="0" dirty="0" smtClean="0">
                <a:effectLst/>
              </a:rPr>
              <a:t>use </a:t>
            </a:r>
            <a:r>
              <a:rPr lang="en-US" altLang="zh-CN" b="0" dirty="0">
                <a:effectLst/>
              </a:rPr>
              <a:t>the thread scheduling system as the packet scheduling system, O(n^2) algorithms </a:t>
            </a:r>
            <a:endParaRPr lang="en-US" altLang="zh-CN" b="0" dirty="0" smtClean="0">
              <a:effectLst/>
            </a:endParaRPr>
          </a:p>
          <a:p>
            <a:r>
              <a:rPr lang="en-US" altLang="zh-CN" dirty="0"/>
              <a:t>Solution: do the packet scheduling yourself</a:t>
            </a:r>
          </a:p>
          <a:p>
            <a:pPr lvl="1"/>
            <a:r>
              <a:rPr lang="en-US" altLang="zh-CN" b="0" dirty="0">
                <a:effectLst/>
              </a:rPr>
              <a:t>Use non-blocking(asynchronous) </a:t>
            </a:r>
            <a:r>
              <a:rPr lang="en-US" altLang="zh-CN" b="0" dirty="0" smtClean="0">
                <a:effectLst/>
              </a:rPr>
              <a:t>I/O to </a:t>
            </a:r>
            <a:r>
              <a:rPr lang="en-US" altLang="zh-CN" b="0" dirty="0" err="1" smtClean="0">
                <a:effectLst/>
              </a:rPr>
              <a:t>moniter</a:t>
            </a:r>
            <a:r>
              <a:rPr lang="en-US" altLang="zh-CN" b="0" dirty="0" smtClean="0">
                <a:effectLst/>
              </a:rPr>
              <a:t> </a:t>
            </a:r>
            <a:r>
              <a:rPr lang="en-US" altLang="zh-CN" b="0" dirty="0">
                <a:effectLst/>
              </a:rPr>
              <a:t>allows a collection of </a:t>
            </a:r>
            <a:r>
              <a:rPr lang="en-US" altLang="zh-CN" b="0" dirty="0" smtClean="0">
                <a:effectLst/>
              </a:rPr>
              <a:t>file-descriptors</a:t>
            </a:r>
            <a:r>
              <a:rPr lang="en-US" altLang="zh-CN" b="0" dirty="0">
                <a:effectLst/>
              </a:rPr>
              <a:t>: poll/</a:t>
            </a:r>
            <a:r>
              <a:rPr lang="en-US" altLang="zh-CN" b="0" dirty="0" err="1">
                <a:effectLst/>
              </a:rPr>
              <a:t>epoll</a:t>
            </a:r>
            <a:endParaRPr lang="en-US" altLang="zh-CN" b="0" dirty="0">
              <a:effectLst/>
            </a:endParaRPr>
          </a:p>
          <a:p>
            <a:pPr lvl="2"/>
            <a:r>
              <a:rPr lang="en-US" altLang="zh-CN" dirty="0"/>
              <a:t>poll(</a:t>
            </a:r>
            <a:r>
              <a:rPr lang="en-US" altLang="zh-CN" dirty="0" err="1"/>
              <a:t>pollfd</a:t>
            </a:r>
            <a:r>
              <a:rPr lang="en-US" altLang="zh-CN" dirty="0"/>
              <a:t> *</a:t>
            </a:r>
            <a:r>
              <a:rPr lang="en-US" altLang="zh-CN" dirty="0" err="1"/>
              <a:t>fds</a:t>
            </a:r>
            <a:r>
              <a:rPr lang="en-US" altLang="zh-CN" dirty="0"/>
              <a:t>, </a:t>
            </a:r>
            <a:r>
              <a:rPr lang="en-US" altLang="zh-CN" dirty="0" err="1"/>
              <a:t>nfds_t</a:t>
            </a:r>
            <a:r>
              <a:rPr lang="en-US" altLang="zh-CN" dirty="0"/>
              <a:t> </a:t>
            </a:r>
            <a:r>
              <a:rPr lang="en-US" altLang="zh-CN" dirty="0" err="1"/>
              <a:t>nfds</a:t>
            </a:r>
            <a:r>
              <a:rPr lang="en-US" altLang="zh-CN" dirty="0"/>
              <a:t>, </a:t>
            </a:r>
            <a:r>
              <a:rPr lang="en-US" altLang="zh-CN" dirty="0" err="1"/>
              <a:t>int</a:t>
            </a:r>
            <a:r>
              <a:rPr lang="en-US" altLang="zh-CN" dirty="0"/>
              <a:t> timeout) </a:t>
            </a:r>
            <a:endParaRPr lang="en-US" altLang="zh-CN" b="0" dirty="0">
              <a:solidFill>
                <a:schemeClr val="tx2"/>
              </a:solidFill>
              <a:effectLst/>
              <a:ea typeface="楷体_GB2312" pitchFamily="49" charset="-122"/>
            </a:endParaRPr>
          </a:p>
          <a:p>
            <a:pPr lvl="1"/>
            <a:r>
              <a:rPr lang="en-US" altLang="zh-CN" b="0" dirty="0" smtClean="0">
                <a:effectLst/>
              </a:rPr>
              <a:t>O(1) operations, avoids </a:t>
            </a:r>
            <a:r>
              <a:rPr lang="en-US" altLang="zh-CN" b="0" dirty="0">
                <a:effectLst/>
              </a:rPr>
              <a:t>context-switching, thread stacks... but </a:t>
            </a:r>
            <a:r>
              <a:rPr lang="en-US" altLang="zh-CN" b="0" dirty="0" smtClean="0">
                <a:effectLst/>
              </a:rPr>
              <a:t>complicated	</a:t>
            </a:r>
          </a:p>
          <a:p>
            <a:r>
              <a:rPr lang="en-US" altLang="zh-CN" dirty="0" smtClean="0"/>
              <a:t>C10K 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C10M</a:t>
            </a:r>
            <a:r>
              <a:rPr lang="zh-CN" altLang="en-US" dirty="0" smtClean="0"/>
              <a:t>？</a:t>
            </a:r>
            <a:endParaRPr lang="en-US" altLang="zh-CN" b="0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424C2-BC5B-4E32-8BED-C730A3AC5A57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7372618"/>
      </p:ext>
    </p:extLst>
  </p:cSld>
  <p:clrMapOvr>
    <a:masterClrMapping/>
  </p:clrMapOvr>
  <p:transition spd="med"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BC9065-E34E-4F4F-832D-9B174FBB03B3}" type="slidenum">
              <a:rPr lang="en-US" altLang="zh-CN"/>
              <a:pPr>
                <a:defRPr/>
              </a:pPr>
              <a:t>26</a:t>
            </a:fld>
            <a:endParaRPr lang="en-US" altLang="zh-CN" dirty="0"/>
          </a:p>
        </p:txBody>
      </p:sp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/>
              <a:t>进程构成要素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/>
              <a:t>正文段</a:t>
            </a:r>
          </a:p>
          <a:p>
            <a:pPr lvl="1" eaLnBrk="1" hangingPunct="1">
              <a:defRPr/>
            </a:pPr>
            <a:r>
              <a:rPr lang="zh-CN" altLang="en-US" dirty="0"/>
              <a:t> 存放</a:t>
            </a:r>
            <a:r>
              <a:rPr lang="zh-CN" altLang="en-US" dirty="0" smtClean="0"/>
              <a:t>进程运行的代码，描述进程需完成</a:t>
            </a:r>
            <a:r>
              <a:rPr lang="zh-CN" altLang="en-US" dirty="0"/>
              <a:t>的</a:t>
            </a:r>
            <a:r>
              <a:rPr lang="zh-CN" altLang="en-US" dirty="0" smtClean="0"/>
              <a:t>功能</a:t>
            </a:r>
            <a:endParaRPr lang="zh-CN" altLang="en-US" dirty="0"/>
          </a:p>
          <a:p>
            <a:pPr eaLnBrk="1" hangingPunct="1">
              <a:defRPr/>
            </a:pPr>
            <a:r>
              <a:rPr lang="zh-CN" altLang="en-US" dirty="0"/>
              <a:t>进程</a:t>
            </a:r>
            <a:r>
              <a:rPr lang="zh-CN" altLang="en-US" dirty="0" smtClean="0"/>
              <a:t>数据段（地址空间）</a:t>
            </a:r>
            <a:endParaRPr lang="zh-CN" altLang="en-US" dirty="0"/>
          </a:p>
          <a:p>
            <a:pPr lvl="1" eaLnBrk="1" hangingPunct="1">
              <a:defRPr/>
            </a:pPr>
            <a:r>
              <a:rPr lang="zh-CN" altLang="en-US" dirty="0"/>
              <a:t>存放正文段在</a:t>
            </a:r>
            <a:r>
              <a:rPr lang="zh-CN" altLang="en-US" dirty="0" smtClean="0"/>
              <a:t>执行期间所需的</a:t>
            </a:r>
            <a:r>
              <a:rPr lang="zh-CN" altLang="en-US" dirty="0"/>
              <a:t>数据和</a:t>
            </a:r>
            <a:r>
              <a:rPr lang="zh-CN" altLang="en-US" dirty="0" smtClean="0"/>
              <a:t>工作区</a:t>
            </a:r>
            <a:endParaRPr lang="en-US" altLang="zh-CN" dirty="0" smtClean="0"/>
          </a:p>
          <a:p>
            <a:pPr lvl="2" eaLnBrk="1" hangingPunct="1">
              <a:defRPr/>
            </a:pPr>
            <a:r>
              <a:rPr lang="zh-CN" altLang="en-US" dirty="0" smtClean="0"/>
              <a:t>包括</a:t>
            </a:r>
            <a:r>
              <a:rPr lang="zh-CN" altLang="en-US" dirty="0"/>
              <a:t>全局变量</a:t>
            </a:r>
            <a:r>
              <a:rPr lang="zh-CN" altLang="en-US" dirty="0" smtClean="0"/>
              <a:t>、动态分配</a:t>
            </a:r>
            <a:r>
              <a:rPr lang="zh-CN" altLang="en-US" dirty="0"/>
              <a:t>的空间（调用</a:t>
            </a:r>
            <a:r>
              <a:rPr lang="en-US" altLang="zh-CN" dirty="0" err="1"/>
              <a:t>malloc</a:t>
            </a:r>
            <a:r>
              <a:rPr lang="zh-CN" altLang="en-US" dirty="0"/>
              <a:t>函数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 eaLnBrk="1" hangingPunct="1">
              <a:defRPr/>
            </a:pPr>
            <a:r>
              <a:rPr lang="zh-CN" altLang="en-US" dirty="0" smtClean="0"/>
              <a:t>用户</a:t>
            </a:r>
            <a:r>
              <a:rPr lang="zh-CN" altLang="en-US" dirty="0"/>
              <a:t>栈也在该数据段开辟</a:t>
            </a:r>
            <a:r>
              <a:rPr lang="zh-CN" altLang="en-US" dirty="0" smtClean="0"/>
              <a:t>，存放函数</a:t>
            </a:r>
            <a:r>
              <a:rPr lang="zh-CN" altLang="en-US" dirty="0"/>
              <a:t>调用</a:t>
            </a:r>
            <a:r>
              <a:rPr lang="zh-CN" altLang="en-US" dirty="0" smtClean="0"/>
              <a:t>时的栈</a:t>
            </a:r>
            <a:r>
              <a:rPr lang="zh-CN" altLang="en-US" dirty="0"/>
              <a:t>帧、局部变量</a:t>
            </a:r>
            <a:r>
              <a:rPr lang="zh-CN" altLang="en-US" dirty="0" smtClean="0"/>
              <a:t>等</a:t>
            </a:r>
            <a:endParaRPr lang="zh-CN" altLang="en-US" dirty="0"/>
          </a:p>
          <a:p>
            <a:pPr eaLnBrk="1" hangingPunct="1">
              <a:defRPr/>
            </a:pPr>
            <a:r>
              <a:rPr lang="zh-CN" altLang="en-US" dirty="0"/>
              <a:t>系统堆栈</a:t>
            </a:r>
          </a:p>
          <a:p>
            <a:pPr lvl="1" eaLnBrk="1" hangingPunct="1">
              <a:defRPr/>
            </a:pPr>
            <a:r>
              <a:rPr lang="zh-CN" altLang="en-US" dirty="0"/>
              <a:t>每个进程捆绑一个，进程在</a:t>
            </a:r>
            <a:r>
              <a:rPr lang="zh-CN" altLang="en-US" dirty="0">
                <a:solidFill>
                  <a:srgbClr val="FF0000"/>
                </a:solidFill>
              </a:rPr>
              <a:t>内核态</a:t>
            </a:r>
            <a:r>
              <a:rPr lang="zh-CN" altLang="en-US" dirty="0"/>
              <a:t>下工作时</a:t>
            </a:r>
            <a:r>
              <a:rPr lang="zh-CN" altLang="en-US" dirty="0" smtClean="0"/>
              <a:t>使用</a:t>
            </a:r>
            <a:endParaRPr lang="en-US" altLang="zh-CN" dirty="0" smtClean="0"/>
          </a:p>
          <a:p>
            <a:pPr lvl="1" eaLnBrk="1" hangingPunct="1">
              <a:defRPr/>
            </a:pPr>
            <a:r>
              <a:rPr lang="zh-CN" altLang="en-US" dirty="0" smtClean="0"/>
              <a:t>保存</a:t>
            </a:r>
            <a:r>
              <a:rPr lang="zh-CN" altLang="en-US" dirty="0"/>
              <a:t>中断</a:t>
            </a:r>
            <a:r>
              <a:rPr lang="zh-CN" altLang="en-US" dirty="0" smtClean="0"/>
              <a:t>现场、执行</a:t>
            </a:r>
            <a:r>
              <a:rPr lang="zh-CN" altLang="en-US" dirty="0"/>
              <a:t>函数调用</a:t>
            </a:r>
            <a:r>
              <a:rPr lang="zh-CN" altLang="en-US" dirty="0" smtClean="0"/>
              <a:t>时的参数</a:t>
            </a:r>
            <a:r>
              <a:rPr lang="zh-CN" altLang="en-US" dirty="0"/>
              <a:t>和返回地址</a:t>
            </a:r>
            <a:r>
              <a:rPr lang="zh-CN" altLang="en-US" dirty="0" smtClean="0"/>
              <a:t>等</a:t>
            </a:r>
            <a:endParaRPr lang="en-US" altLang="zh-CN" dirty="0" smtClean="0"/>
          </a:p>
          <a:p>
            <a:pPr lvl="1" eaLnBrk="1" hangingPunct="1">
              <a:defRPr/>
            </a:pPr>
            <a:r>
              <a:rPr lang="zh-CN" altLang="en-US" dirty="0" smtClean="0"/>
              <a:t>其中</a:t>
            </a:r>
            <a:r>
              <a:rPr lang="zh-CN" altLang="en-US" dirty="0"/>
              <a:t>最重要的数据结构</a:t>
            </a:r>
            <a:r>
              <a:rPr lang="zh-CN" altLang="en-US" dirty="0" smtClean="0"/>
              <a:t>是</a:t>
            </a:r>
            <a:r>
              <a:rPr lang="zh-CN" altLang="en-US" dirty="0" smtClean="0">
                <a:solidFill>
                  <a:srgbClr val="FF0000"/>
                </a:solidFill>
              </a:rPr>
              <a:t>进程控制块</a:t>
            </a:r>
            <a:r>
              <a:rPr lang="zh-CN" altLang="en-US" dirty="0" smtClean="0"/>
              <a:t>（</a:t>
            </a:r>
            <a:r>
              <a:rPr lang="en-US" altLang="zh-CN" dirty="0" smtClean="0"/>
              <a:t>PCB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进程与线程基本概念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8D608-E90E-4713-8A4F-AAF4C12AFB9D}" type="slidenum">
              <a:rPr lang="en-US" altLang="zh-CN"/>
              <a:pPr>
                <a:defRPr/>
              </a:pPr>
              <a:t>27</a:t>
            </a:fld>
            <a:endParaRPr lang="en-US" altLang="zh-CN"/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 smtClean="0">
                <a:latin typeface="隶书" pitchFamily="49" charset="-122"/>
              </a:rPr>
              <a:t>进程运行环境状态</a:t>
            </a:r>
            <a:endParaRPr lang="zh-CN" altLang="en-US" dirty="0">
              <a:latin typeface="隶书" pitchFamily="49" charset="-122"/>
            </a:endParaRPr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788" y="1217613"/>
            <a:ext cx="8532812" cy="5449887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zh-CN" altLang="en-US" dirty="0" smtClean="0">
                <a:latin typeface="隶书" pitchFamily="49" charset="-122"/>
              </a:rPr>
              <a:t>背景</a:t>
            </a:r>
            <a:endParaRPr lang="en-US" altLang="zh-CN" dirty="0" smtClean="0">
              <a:latin typeface="隶书" pitchFamily="49" charset="-122"/>
            </a:endParaRPr>
          </a:p>
          <a:p>
            <a:pPr lvl="1" eaLnBrk="1" hangingPunct="1">
              <a:spcBef>
                <a:spcPts val="0"/>
              </a:spcBef>
              <a:defRPr/>
            </a:pPr>
            <a:r>
              <a:rPr lang="zh-CN" altLang="en-US" dirty="0" smtClean="0"/>
              <a:t>现代</a:t>
            </a:r>
            <a:r>
              <a:rPr lang="en-US" altLang="zh-CN" dirty="0" smtClean="0"/>
              <a:t>CPU</a:t>
            </a:r>
            <a:r>
              <a:rPr lang="zh-CN" altLang="en-US" dirty="0" smtClean="0"/>
              <a:t>都有几种</a:t>
            </a:r>
            <a:r>
              <a:rPr lang="zh-CN" altLang="en-US" dirty="0" smtClean="0">
                <a:latin typeface="隶书" pitchFamily="49" charset="-122"/>
              </a:rPr>
              <a:t>不同的指令执行级别（特权等级）</a:t>
            </a:r>
            <a:endParaRPr lang="en-US" altLang="zh-CN" dirty="0" smtClean="0">
              <a:latin typeface="隶书" pitchFamily="49" charset="-122"/>
            </a:endParaRPr>
          </a:p>
          <a:p>
            <a:pPr lvl="2" eaLnBrk="1" hangingPunct="1">
              <a:spcBef>
                <a:spcPts val="0"/>
              </a:spcBef>
              <a:defRPr/>
            </a:pPr>
            <a:r>
              <a:rPr lang="en-US" altLang="zh-CN" dirty="0" err="1" smtClean="0"/>
              <a:t>intel</a:t>
            </a:r>
            <a:r>
              <a:rPr lang="en-US" altLang="zh-CN" dirty="0" smtClean="0"/>
              <a:t> x86 CPU</a:t>
            </a:r>
            <a:r>
              <a:rPr lang="zh-CN" altLang="en-US" dirty="0" smtClean="0"/>
              <a:t>分成</a:t>
            </a:r>
            <a:r>
              <a:rPr lang="en-US" altLang="zh-CN" dirty="0" smtClean="0"/>
              <a:t>0 ~ 3</a:t>
            </a:r>
            <a:r>
              <a:rPr lang="zh-CN" altLang="en-US" dirty="0" smtClean="0"/>
              <a:t>四种不同执行级别</a:t>
            </a:r>
            <a:endParaRPr lang="en-US" altLang="zh-CN" dirty="0" smtClean="0"/>
          </a:p>
          <a:p>
            <a:pPr lvl="2" eaLnBrk="1" hangingPunct="1">
              <a:spcBef>
                <a:spcPts val="0"/>
              </a:spcBef>
              <a:defRPr/>
            </a:pPr>
            <a:r>
              <a:rPr lang="zh-CN" altLang="en-US" dirty="0" smtClean="0"/>
              <a:t>对</a:t>
            </a:r>
            <a:r>
              <a:rPr lang="en-US" altLang="zh-CN" dirty="0" smtClean="0"/>
              <a:t>Linux</a:t>
            </a:r>
            <a:r>
              <a:rPr lang="zh-CN" altLang="en-US" dirty="0" smtClean="0"/>
              <a:t>系统而言</a:t>
            </a:r>
            <a:endParaRPr lang="en-US" altLang="zh-CN" dirty="0" smtClean="0"/>
          </a:p>
          <a:p>
            <a:pPr lvl="3" eaLnBrk="1" hangingPunct="1">
              <a:spcBef>
                <a:spcPts val="0"/>
              </a:spcBef>
              <a:defRPr/>
            </a:pPr>
            <a:r>
              <a:rPr lang="zh-CN" altLang="en-US" dirty="0" smtClean="0"/>
              <a:t>只使用其中</a:t>
            </a:r>
            <a:r>
              <a:rPr lang="en-US" altLang="zh-CN" dirty="0" smtClean="0">
                <a:solidFill>
                  <a:srgbClr val="FF0000"/>
                </a:solidFill>
              </a:rPr>
              <a:t>0</a:t>
            </a:r>
            <a:r>
              <a:rPr lang="zh-CN" altLang="en-US" dirty="0" smtClean="0"/>
              <a:t>级和</a:t>
            </a:r>
            <a:r>
              <a:rPr lang="en-US" altLang="zh-CN" dirty="0" smtClean="0">
                <a:solidFill>
                  <a:srgbClr val="FF0000"/>
                </a:solidFill>
              </a:rPr>
              <a:t>3</a:t>
            </a:r>
            <a:r>
              <a:rPr lang="zh-CN" altLang="en-US" dirty="0" smtClean="0"/>
              <a:t>级，分别表示</a:t>
            </a:r>
            <a:r>
              <a:rPr lang="zh-CN" altLang="en-US" dirty="0" smtClean="0">
                <a:solidFill>
                  <a:srgbClr val="FF0000"/>
                </a:solidFill>
              </a:rPr>
              <a:t>内核态</a:t>
            </a:r>
            <a:r>
              <a:rPr lang="zh-CN" altLang="en-US" dirty="0" smtClean="0"/>
              <a:t>和</a:t>
            </a:r>
            <a:r>
              <a:rPr lang="zh-CN" altLang="en-US" dirty="0" smtClean="0">
                <a:solidFill>
                  <a:srgbClr val="FF0000"/>
                </a:solidFill>
              </a:rPr>
              <a:t>用户态</a:t>
            </a:r>
            <a:endParaRPr lang="en-US" altLang="zh-CN" dirty="0" smtClean="0">
              <a:latin typeface="隶书" pitchFamily="49" charset="-122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zh-CN" altLang="en-US" dirty="0" smtClean="0">
                <a:latin typeface="隶书" pitchFamily="49" charset="-122"/>
              </a:rPr>
              <a:t>运行环境状态分类</a:t>
            </a:r>
            <a:endParaRPr lang="en-US" altLang="zh-CN" dirty="0" smtClean="0">
              <a:latin typeface="隶书" pitchFamily="49" charset="-122"/>
            </a:endParaRPr>
          </a:p>
          <a:p>
            <a:pPr lvl="1" eaLnBrk="1" hangingPunct="1">
              <a:spcBef>
                <a:spcPts val="0"/>
              </a:spcBef>
              <a:defRPr/>
            </a:pPr>
            <a:r>
              <a:rPr lang="zh-CN" altLang="en-US" dirty="0" smtClean="0">
                <a:latin typeface="隶书" pitchFamily="49" charset="-122"/>
              </a:rPr>
              <a:t>内核</a:t>
            </a:r>
            <a:r>
              <a:rPr lang="zh-CN" altLang="en-US" dirty="0">
                <a:latin typeface="隶书" pitchFamily="49" charset="-122"/>
              </a:rPr>
              <a:t>态（亦称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</a:rPr>
              <a:t>核心态</a:t>
            </a:r>
            <a:r>
              <a:rPr lang="zh-CN" altLang="en-US" dirty="0">
                <a:latin typeface="隶书" pitchFamily="49" charset="-122"/>
              </a:rPr>
              <a:t>或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</a:rPr>
              <a:t>系统态</a:t>
            </a:r>
            <a:r>
              <a:rPr lang="zh-CN" altLang="en-US" dirty="0" smtClean="0">
                <a:latin typeface="隶书" pitchFamily="49" charset="-122"/>
              </a:rPr>
              <a:t>）</a:t>
            </a:r>
            <a:endParaRPr lang="en-US" altLang="zh-CN" dirty="0" smtClean="0">
              <a:latin typeface="隶书" pitchFamily="49" charset="-122"/>
            </a:endParaRPr>
          </a:p>
          <a:p>
            <a:pPr lvl="2" eaLnBrk="1" hangingPunct="1">
              <a:spcBef>
                <a:spcPts val="0"/>
              </a:spcBef>
              <a:defRPr/>
            </a:pPr>
            <a:r>
              <a:rPr lang="zh-CN" altLang="en-US" dirty="0" smtClean="0"/>
              <a:t>可执行</a:t>
            </a:r>
            <a:r>
              <a:rPr lang="zh-CN" altLang="en-US" dirty="0" smtClean="0">
                <a:solidFill>
                  <a:srgbClr val="FF0000"/>
                </a:solidFill>
              </a:rPr>
              <a:t>特权指令</a:t>
            </a:r>
            <a:r>
              <a:rPr lang="zh-CN" altLang="en-US" dirty="0" smtClean="0"/>
              <a:t>，访问任意物理地址</a:t>
            </a:r>
            <a:r>
              <a:rPr lang="zh-CN" altLang="en-US" dirty="0" smtClean="0">
                <a:solidFill>
                  <a:srgbClr val="FF0000"/>
                </a:solidFill>
              </a:rPr>
              <a:t>（包括系统空间）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zh-CN" altLang="en-US" dirty="0" smtClean="0">
                <a:latin typeface="隶书" pitchFamily="49" charset="-122"/>
              </a:rPr>
              <a:t>用户</a:t>
            </a:r>
            <a:r>
              <a:rPr lang="zh-CN" altLang="en-US" dirty="0">
                <a:latin typeface="隶书" pitchFamily="49" charset="-122"/>
              </a:rPr>
              <a:t>态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zh-CN" altLang="en-US" dirty="0" smtClean="0"/>
              <a:t>只能在对应级别允许的范围内活动</a:t>
            </a:r>
            <a:r>
              <a:rPr lang="zh-CN" altLang="en-US" dirty="0" smtClean="0">
                <a:solidFill>
                  <a:srgbClr val="FF0000"/>
                </a:solidFill>
              </a:rPr>
              <a:t>（用户空间）</a:t>
            </a:r>
            <a:endParaRPr lang="zh-CN" altLang="en-US" dirty="0" smtClean="0"/>
          </a:p>
          <a:p>
            <a:r>
              <a:rPr lang="zh-CN" altLang="en-US" dirty="0" smtClean="0">
                <a:latin typeface="隶书" pitchFamily="49" charset="-122"/>
              </a:rPr>
              <a:t>分类作用</a:t>
            </a:r>
            <a:endParaRPr lang="en-US" altLang="zh-CN" dirty="0" smtClean="0">
              <a:latin typeface="隶书" pitchFamily="49" charset="-122"/>
            </a:endParaRPr>
          </a:p>
          <a:p>
            <a:pPr lvl="1"/>
            <a:r>
              <a:rPr lang="zh-CN" altLang="en-US" dirty="0" smtClean="0">
                <a:latin typeface="隶书" pitchFamily="49" charset="-122"/>
              </a:rPr>
              <a:t>禁止用户直接修改操作系统数据或直接调用操作系统内部函数</a:t>
            </a:r>
          </a:p>
          <a:p>
            <a:pPr lvl="1"/>
            <a:r>
              <a:rPr lang="zh-CN" altLang="en-US" dirty="0" smtClean="0">
                <a:latin typeface="隶书" pitchFamily="49" charset="-122"/>
              </a:rPr>
              <a:t>禁止用户程序直接和底层硬件打交道</a:t>
            </a:r>
            <a:endParaRPr lang="zh-CN" altLang="en-US" dirty="0" smtClean="0"/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进程与线程基本概念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5E455-6AE8-4BD6-A94B-381CBAF575BD}" type="slidenum">
              <a:rPr lang="en-US" altLang="zh-CN"/>
              <a:pPr/>
              <a:t>28</a:t>
            </a:fld>
            <a:endParaRPr lang="en-US" altLang="zh-CN"/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进程运行环境状态的区分</a:t>
            </a:r>
            <a:endParaRPr lang="zh-CN" altLang="en-US" dirty="0"/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336699"/>
            <a:ext cx="8532812" cy="5449887"/>
          </a:xfrm>
        </p:spPr>
        <p:txBody>
          <a:bodyPr/>
          <a:lstStyle/>
          <a:p>
            <a:r>
              <a:rPr lang="en-US" altLang="zh-CN" dirty="0" smtClean="0"/>
              <a:t>CS</a:t>
            </a:r>
            <a:r>
              <a:rPr lang="zh-CN" altLang="en-US" dirty="0" smtClean="0"/>
              <a:t>寄存器</a:t>
            </a:r>
            <a:r>
              <a:rPr lang="zh-CN" altLang="en-US" dirty="0" smtClean="0">
                <a:solidFill>
                  <a:srgbClr val="FF0000"/>
                </a:solidFill>
              </a:rPr>
              <a:t>最低</a:t>
            </a:r>
            <a:r>
              <a:rPr lang="zh-CN" altLang="en-US" dirty="0">
                <a:solidFill>
                  <a:srgbClr val="FF0000"/>
                </a:solidFill>
              </a:rPr>
              <a:t>两</a:t>
            </a:r>
            <a:r>
              <a:rPr lang="zh-CN" altLang="en-US" dirty="0" smtClean="0">
                <a:solidFill>
                  <a:srgbClr val="FF0000"/>
                </a:solidFill>
              </a:rPr>
              <a:t>位</a:t>
            </a:r>
            <a:r>
              <a:rPr lang="zh-CN" altLang="en-US" dirty="0" smtClean="0"/>
              <a:t>显示当前</a:t>
            </a:r>
            <a:r>
              <a:rPr lang="zh-CN" altLang="en-US" dirty="0"/>
              <a:t>代码的特权级</a:t>
            </a:r>
          </a:p>
          <a:p>
            <a:pPr lvl="1"/>
            <a:r>
              <a:rPr lang="en-US" altLang="zh-CN" dirty="0"/>
              <a:t>CPU</a:t>
            </a:r>
            <a:r>
              <a:rPr lang="zh-CN" altLang="en-US" dirty="0"/>
              <a:t>每条指令的读取都是通过</a:t>
            </a:r>
            <a:r>
              <a:rPr lang="en-US" altLang="zh-CN" dirty="0" err="1">
                <a:solidFill>
                  <a:srgbClr val="FF0000"/>
                </a:solidFill>
              </a:rPr>
              <a:t>cs:eip</a:t>
            </a:r>
            <a:r>
              <a:rPr lang="zh-CN" altLang="en-US" dirty="0"/>
              <a:t>这两个寄存器</a:t>
            </a:r>
          </a:p>
          <a:p>
            <a:pPr lvl="2"/>
            <a:r>
              <a:rPr lang="en-US" altLang="zh-CN" dirty="0" err="1"/>
              <a:t>cs</a:t>
            </a:r>
            <a:r>
              <a:rPr lang="zh-CN" altLang="en-US" dirty="0"/>
              <a:t>是代码段选择寄存器</a:t>
            </a:r>
          </a:p>
          <a:p>
            <a:pPr lvl="2"/>
            <a:r>
              <a:rPr lang="en-US" altLang="zh-CN" dirty="0" err="1"/>
              <a:t>eip</a:t>
            </a:r>
            <a:r>
              <a:rPr lang="zh-CN" altLang="en-US" dirty="0"/>
              <a:t>是偏移量寄存器</a:t>
            </a:r>
          </a:p>
          <a:p>
            <a:pPr lvl="1"/>
            <a:r>
              <a:rPr lang="zh-CN" altLang="en-US" dirty="0"/>
              <a:t>上述判断由硬件</a:t>
            </a:r>
            <a:r>
              <a:rPr lang="zh-CN" altLang="en-US" dirty="0" smtClean="0"/>
              <a:t>完成</a:t>
            </a:r>
            <a:endParaRPr lang="zh-CN" altLang="en-US" dirty="0"/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进程与线程基本概念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C0481-D348-46D9-B85D-DDC4D298FC9E}" type="slidenum">
              <a:rPr lang="en-US" altLang="zh-CN"/>
              <a:pPr/>
              <a:t>29</a:t>
            </a:fld>
            <a:endParaRPr lang="en-US" altLang="zh-CN"/>
          </a:p>
        </p:txBody>
      </p:sp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进程虚拟地址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latin typeface="隶书" pitchFamily="49" charset="-122"/>
              </a:rPr>
              <a:t>用户空间</a:t>
            </a:r>
          </a:p>
          <a:p>
            <a:pPr lvl="1"/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</a:rPr>
              <a:t>可执行映象</a:t>
            </a:r>
            <a:r>
              <a:rPr lang="zh-CN" altLang="en-US" dirty="0" smtClean="0">
                <a:latin typeface="隶书" pitchFamily="49" charset="-122"/>
              </a:rPr>
              <a:t>：用户</a:t>
            </a:r>
            <a:r>
              <a:rPr lang="zh-CN" altLang="en-US" dirty="0">
                <a:latin typeface="隶书" pitchFamily="49" charset="-122"/>
              </a:rPr>
              <a:t>进程本身的程序和</a:t>
            </a:r>
            <a:r>
              <a:rPr lang="zh-CN" altLang="en-US" dirty="0" smtClean="0">
                <a:latin typeface="隶书" pitchFamily="49" charset="-122"/>
              </a:rPr>
              <a:t>数据</a:t>
            </a:r>
            <a:endParaRPr lang="zh-CN" altLang="en-US" dirty="0">
              <a:latin typeface="隶书" pitchFamily="49" charset="-122"/>
            </a:endParaRPr>
          </a:p>
          <a:p>
            <a:pPr lvl="1"/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</a:rPr>
              <a:t>进程堆栈</a:t>
            </a:r>
            <a:r>
              <a:rPr lang="zh-CN" altLang="en-US" dirty="0" smtClean="0">
                <a:latin typeface="隶书" pitchFamily="49" charset="-122"/>
              </a:rPr>
              <a:t>：进程</a:t>
            </a:r>
            <a:r>
              <a:rPr lang="zh-CN" altLang="en-US" dirty="0">
                <a:latin typeface="隶书" pitchFamily="49" charset="-122"/>
              </a:rPr>
              <a:t>运行用户程序时使用的</a:t>
            </a:r>
            <a:r>
              <a:rPr lang="zh-CN" altLang="en-US" dirty="0" smtClean="0">
                <a:latin typeface="隶书" pitchFamily="49" charset="-122"/>
              </a:rPr>
              <a:t>堆栈</a:t>
            </a:r>
            <a:endParaRPr lang="zh-CN" altLang="en-US" dirty="0">
              <a:solidFill>
                <a:srgbClr val="FF0000"/>
              </a:solidFill>
              <a:latin typeface="隶书" pitchFamily="49" charset="-122"/>
            </a:endParaRPr>
          </a:p>
          <a:p>
            <a:pPr lvl="1"/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</a:rPr>
              <a:t>进程控制</a:t>
            </a:r>
            <a:r>
              <a:rPr lang="en-US" altLang="zh-CN" dirty="0" smtClean="0">
                <a:solidFill>
                  <a:srgbClr val="FF0000"/>
                </a:solidFill>
                <a:latin typeface="隶书" pitchFamily="49" charset="-122"/>
              </a:rPr>
              <a:t>/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</a:rPr>
              <a:t>管理信息</a:t>
            </a:r>
            <a:r>
              <a:rPr lang="zh-CN" altLang="en-US" dirty="0" smtClean="0">
                <a:latin typeface="隶书" pitchFamily="49" charset="-122"/>
              </a:rPr>
              <a:t>：如</a:t>
            </a:r>
            <a:r>
              <a:rPr lang="zh-CN" altLang="en-US" dirty="0">
                <a:latin typeface="隶书" pitchFamily="49" charset="-122"/>
              </a:rPr>
              <a:t>进程控制块</a:t>
            </a:r>
            <a:r>
              <a:rPr lang="zh-CN" altLang="en-US" dirty="0" smtClean="0">
                <a:latin typeface="隶书" pitchFamily="49" charset="-122"/>
              </a:rPr>
              <a:t>等</a:t>
            </a:r>
            <a:endParaRPr lang="zh-CN" altLang="en-US" dirty="0">
              <a:latin typeface="隶书" pitchFamily="49" charset="-122"/>
            </a:endParaRPr>
          </a:p>
          <a:p>
            <a:r>
              <a:rPr lang="zh-CN" altLang="en-US" dirty="0">
                <a:latin typeface="隶书" pitchFamily="49" charset="-122"/>
              </a:rPr>
              <a:t>系统空间</a:t>
            </a:r>
          </a:p>
          <a:p>
            <a:pPr lvl="1"/>
            <a:r>
              <a:rPr lang="zh-CN" altLang="en-US" dirty="0">
                <a:latin typeface="隶书" pitchFamily="49" charset="-122"/>
              </a:rPr>
              <a:t>内核被映射到所有进程的系统空间</a:t>
            </a:r>
            <a:r>
              <a:rPr lang="zh-CN" altLang="en-US" dirty="0" smtClean="0">
                <a:latin typeface="隶书" pitchFamily="49" charset="-122"/>
              </a:rPr>
              <a:t>中</a:t>
            </a:r>
            <a:endParaRPr lang="zh-CN" altLang="en-US" dirty="0">
              <a:latin typeface="隶书" pitchFamily="49" charset="-122"/>
            </a:endParaRPr>
          </a:p>
          <a:p>
            <a:pPr lvl="1"/>
            <a:r>
              <a:rPr lang="zh-CN" altLang="en-US" dirty="0">
                <a:latin typeface="隶书" pitchFamily="49" charset="-122"/>
              </a:rPr>
              <a:t>只允许进程在核心态下</a:t>
            </a:r>
            <a:r>
              <a:rPr lang="zh-CN" altLang="en-US" dirty="0" smtClean="0">
                <a:latin typeface="隶书" pitchFamily="49" charset="-122"/>
              </a:rPr>
              <a:t>访问</a:t>
            </a:r>
            <a:endParaRPr lang="zh-CN" altLang="en-US" dirty="0">
              <a:latin typeface="隶书" pitchFamily="49" charset="-122"/>
            </a:endParaRPr>
          </a:p>
          <a:p>
            <a:pPr lvl="1"/>
            <a:r>
              <a:rPr lang="zh-CN" altLang="en-US" dirty="0">
                <a:latin typeface="隶书" pitchFamily="49" charset="-122"/>
              </a:rPr>
              <a:t>进程只能通过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</a:rPr>
              <a:t>系统调用</a:t>
            </a:r>
            <a:r>
              <a:rPr lang="zh-CN" altLang="en-US" dirty="0">
                <a:latin typeface="隶书" pitchFamily="49" charset="-122"/>
              </a:rPr>
              <a:t>转换为核心态后，才能访问系统</a:t>
            </a:r>
            <a:r>
              <a:rPr lang="zh-CN" altLang="en-US" dirty="0" smtClean="0">
                <a:latin typeface="隶书" pitchFamily="49" charset="-122"/>
              </a:rPr>
              <a:t>空间</a:t>
            </a:r>
            <a:endParaRPr lang="zh-CN" altLang="en-US" dirty="0">
              <a:latin typeface="隶书" pitchFamily="49" charset="-122"/>
            </a:endParaRPr>
          </a:p>
          <a:p>
            <a:endParaRPr lang="en-US" altLang="zh-CN" dirty="0"/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进程与线程基本概念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1715C2-095A-482D-AFB6-2C3FF8531357}" type="slidenum">
              <a:rPr lang="en-US" altLang="zh-CN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 smtClean="0"/>
              <a:t>进程及线程</a:t>
            </a:r>
            <a:r>
              <a:rPr lang="zh-CN" altLang="en-US" dirty="0"/>
              <a:t>基本定义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zh-CN" altLang="en-US" dirty="0"/>
              <a:t>进程（</a:t>
            </a:r>
            <a:r>
              <a:rPr lang="en-US" altLang="zh-CN" dirty="0"/>
              <a:t>process</a:t>
            </a:r>
            <a:r>
              <a:rPr lang="zh-CN" altLang="en-US" dirty="0"/>
              <a:t>）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zh-CN" altLang="en-US" dirty="0"/>
              <a:t>处于执行期的</a:t>
            </a:r>
            <a:r>
              <a:rPr lang="zh-CN" altLang="en-US" dirty="0" smtClean="0">
                <a:solidFill>
                  <a:srgbClr val="FF0000"/>
                </a:solidFill>
              </a:rPr>
              <a:t>程序</a:t>
            </a:r>
            <a:r>
              <a:rPr lang="zh-CN" altLang="en-US" dirty="0" smtClean="0"/>
              <a:t>及其所包含</a:t>
            </a:r>
            <a:r>
              <a:rPr lang="zh-CN" altLang="en-US" dirty="0" smtClean="0">
                <a:solidFill>
                  <a:srgbClr val="FF0000"/>
                </a:solidFill>
              </a:rPr>
              <a:t>资源</a:t>
            </a:r>
            <a:r>
              <a:rPr lang="zh-CN" altLang="en-US" dirty="0"/>
              <a:t>的总称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zh-CN" altLang="en-US" dirty="0"/>
              <a:t>程序：可执行程序代码、数据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zh-CN" altLang="en-US" dirty="0"/>
              <a:t>资源</a:t>
            </a:r>
            <a:r>
              <a:rPr lang="zh-CN" altLang="en-US" dirty="0" smtClean="0"/>
              <a:t>：打开文件</a:t>
            </a:r>
            <a:r>
              <a:rPr lang="zh-CN" altLang="en-US" dirty="0"/>
              <a:t>、</a:t>
            </a:r>
            <a:r>
              <a:rPr lang="zh-CN" altLang="en-US" dirty="0" smtClean="0"/>
              <a:t>挂起信号、地址空间</a:t>
            </a:r>
            <a:r>
              <a:rPr lang="zh-CN" altLang="en-US" dirty="0"/>
              <a:t>、数据段等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zh-CN" altLang="en-US" dirty="0"/>
              <a:t>线程（</a:t>
            </a:r>
            <a:r>
              <a:rPr lang="en-US" altLang="zh-CN" dirty="0"/>
              <a:t>thread</a:t>
            </a:r>
            <a:r>
              <a:rPr lang="zh-CN" altLang="en-US" dirty="0"/>
              <a:t>）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zh-CN" altLang="en-US" dirty="0"/>
              <a:t>进程中活动的对象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zh-CN" altLang="en-US" dirty="0"/>
              <a:t>有独立的程序计数器、进程栈及一组进程</a:t>
            </a:r>
            <a:r>
              <a:rPr lang="zh-CN" altLang="en-US" dirty="0" smtClean="0"/>
              <a:t>寄存器</a:t>
            </a:r>
            <a:endParaRPr lang="en-US" altLang="zh-CN" dirty="0" smtClean="0"/>
          </a:p>
          <a:p>
            <a:pPr lvl="2" eaLnBrk="1" hangingPunct="1">
              <a:spcBef>
                <a:spcPts val="0"/>
              </a:spcBef>
              <a:defRPr/>
            </a:pPr>
            <a:r>
              <a:rPr lang="zh-CN" altLang="en-US" dirty="0" smtClean="0"/>
              <a:t>节省主存、减少管理开销、快速切换</a:t>
            </a:r>
            <a:endParaRPr lang="zh-CN" altLang="en-US" dirty="0"/>
          </a:p>
        </p:txBody>
      </p:sp>
      <p:pic>
        <p:nvPicPr>
          <p:cNvPr id="81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656" y="4429132"/>
            <a:ext cx="5494654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进程与线程基本概念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300" y="1844824"/>
            <a:ext cx="2998313" cy="3946256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054BF-9037-4C04-9019-88FF937261BC}" type="slidenum">
              <a:rPr lang="en-US" altLang="zh-CN"/>
              <a:pPr>
                <a:defRPr/>
              </a:pPr>
              <a:t>30</a:t>
            </a:fld>
            <a:endParaRPr lang="en-US" altLang="zh-CN"/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 smtClean="0"/>
              <a:t>进程虚拟地址结构</a:t>
            </a:r>
            <a:endParaRPr lang="zh-CN" altLang="en-US" dirty="0"/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388" y="1268413"/>
            <a:ext cx="8532812" cy="5449887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 smtClean="0"/>
              <a:t>以</a:t>
            </a:r>
            <a:r>
              <a:rPr lang="en-US" altLang="zh-CN" dirty="0" smtClean="0"/>
              <a:t>Linux</a:t>
            </a:r>
            <a:r>
              <a:rPr lang="zh-CN" altLang="en-US" dirty="0" smtClean="0"/>
              <a:t>系统为例（共</a:t>
            </a:r>
            <a:r>
              <a:rPr lang="en-US" altLang="zh-CN" dirty="0" smtClean="0"/>
              <a:t>4G</a:t>
            </a:r>
            <a:r>
              <a:rPr lang="zh-CN" altLang="en-US" dirty="0" smtClean="0"/>
              <a:t>空间）</a:t>
            </a:r>
          </a:p>
          <a:p>
            <a:pPr lvl="1" eaLnBrk="1" hangingPunct="1">
              <a:defRPr/>
            </a:pPr>
            <a:r>
              <a:rPr lang="zh-CN" altLang="en-US" dirty="0" smtClean="0">
                <a:latin typeface="隶书" pitchFamily="49" charset="-122"/>
              </a:rPr>
              <a:t>用户空间</a:t>
            </a:r>
            <a:r>
              <a:rPr lang="en-US" altLang="zh-CN" dirty="0" smtClean="0">
                <a:latin typeface="隶书" pitchFamily="49" charset="-122"/>
              </a:rPr>
              <a:t>(</a:t>
            </a:r>
            <a:r>
              <a:rPr lang="en-US" altLang="zh-CN" dirty="0" smtClean="0">
                <a:solidFill>
                  <a:srgbClr val="FF0000"/>
                </a:solidFill>
              </a:rPr>
              <a:t>0x 0000 0000 ~ 0x </a:t>
            </a:r>
            <a:r>
              <a:rPr lang="en-US" altLang="zh-CN" dirty="0" err="1" smtClean="0">
                <a:solidFill>
                  <a:srgbClr val="FF0000"/>
                </a:solidFill>
              </a:rPr>
              <a:t>bfff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</a:rPr>
              <a:t>ffff</a:t>
            </a:r>
            <a:r>
              <a:rPr lang="en-US" altLang="zh-CN" dirty="0" smtClean="0">
                <a:latin typeface="隶书" pitchFamily="49" charset="-122"/>
              </a:rPr>
              <a:t>)</a:t>
            </a:r>
            <a:endParaRPr lang="zh-CN" altLang="en-US" dirty="0" smtClean="0">
              <a:latin typeface="隶书" pitchFamily="49" charset="-122"/>
            </a:endParaRPr>
          </a:p>
          <a:p>
            <a:pPr lvl="2" eaLnBrk="1" hangingPunct="1">
              <a:defRPr/>
            </a:pPr>
            <a:r>
              <a:rPr lang="zh-CN" altLang="en-US" dirty="0" smtClean="0">
                <a:latin typeface="隶书" pitchFamily="49" charset="-122"/>
              </a:rPr>
              <a:t>可执行映象</a:t>
            </a:r>
          </a:p>
          <a:p>
            <a:pPr lvl="2" eaLnBrk="1" hangingPunct="1">
              <a:defRPr/>
            </a:pPr>
            <a:r>
              <a:rPr lang="zh-CN" altLang="en-US" dirty="0" smtClean="0">
                <a:latin typeface="隶书" pitchFamily="49" charset="-122"/>
              </a:rPr>
              <a:t>进程运行时堆栈</a:t>
            </a:r>
          </a:p>
          <a:p>
            <a:pPr lvl="2" eaLnBrk="1" hangingPunct="1">
              <a:defRPr/>
            </a:pPr>
            <a:r>
              <a:rPr lang="zh-CN" altLang="en-US" dirty="0" smtClean="0">
                <a:latin typeface="隶书" pitchFamily="49" charset="-122"/>
              </a:rPr>
              <a:t>进程控制信息，如进程控制块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zh-CN" altLang="en-US" dirty="0" smtClean="0">
                <a:latin typeface="隶书" pitchFamily="49" charset="-122"/>
              </a:rPr>
              <a:t>内核空间</a:t>
            </a:r>
            <a:r>
              <a:rPr lang="en-US" altLang="zh-CN" dirty="0" smtClean="0">
                <a:latin typeface="隶书" pitchFamily="49" charset="-122"/>
              </a:rPr>
              <a:t>(</a:t>
            </a:r>
            <a:r>
              <a:rPr lang="en-US" altLang="zh-CN" dirty="0" smtClean="0">
                <a:solidFill>
                  <a:srgbClr val="FF0000"/>
                </a:solidFill>
                <a:latin typeface="隶书" pitchFamily="49" charset="-122"/>
              </a:rPr>
              <a:t>0</a:t>
            </a:r>
            <a:r>
              <a:rPr lang="en-US" altLang="zh-CN" dirty="0" smtClean="0">
                <a:solidFill>
                  <a:srgbClr val="FF0000"/>
                </a:solidFill>
              </a:rPr>
              <a:t>x c000 0000</a:t>
            </a:r>
            <a:r>
              <a:rPr lang="zh-CN" altLang="en-US" dirty="0" smtClean="0">
                <a:solidFill>
                  <a:srgbClr val="FF0000"/>
                </a:solidFill>
              </a:rPr>
              <a:t>以上</a:t>
            </a:r>
            <a:r>
              <a:rPr lang="en-US" altLang="zh-CN" dirty="0" smtClean="0">
                <a:latin typeface="隶书" pitchFamily="49" charset="-122"/>
              </a:rPr>
              <a:t>)</a:t>
            </a:r>
            <a:endParaRPr lang="zh-CN" altLang="en-US" dirty="0" smtClean="0">
              <a:latin typeface="隶书" pitchFamily="49" charset="-122"/>
            </a:endParaRPr>
          </a:p>
          <a:p>
            <a:pPr lvl="2" eaLnBrk="1" hangingPunct="1">
              <a:defRPr/>
            </a:pPr>
            <a:r>
              <a:rPr lang="zh-CN" altLang="en-US" dirty="0" smtClean="0">
                <a:latin typeface="隶书" pitchFamily="49" charset="-122"/>
              </a:rPr>
              <a:t>内核被映射进程内核空间</a:t>
            </a:r>
          </a:p>
          <a:p>
            <a:pPr lvl="2" eaLnBrk="1" hangingPunct="1">
              <a:defRPr/>
            </a:pPr>
            <a:r>
              <a:rPr lang="zh-CN" altLang="en-US" dirty="0" smtClean="0">
                <a:latin typeface="隶书" pitchFamily="49" charset="-122"/>
              </a:rPr>
              <a:t>只允许进程在核心态下访问</a:t>
            </a:r>
            <a:endParaRPr lang="en-US" altLang="zh-CN" dirty="0" smtClean="0">
              <a:latin typeface="隶书" pitchFamily="49" charset="-122"/>
            </a:endParaRPr>
          </a:p>
          <a:p>
            <a:pPr lvl="2" eaLnBrk="1" hangingPunct="1">
              <a:defRPr/>
            </a:pPr>
            <a:endParaRPr lang="en-US" altLang="zh-CN" dirty="0" smtClean="0">
              <a:latin typeface="隶书" pitchFamily="49" charset="-122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进程与线程基本概念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4E52-D42F-49AB-9B5A-3F891C5E3FCA}" type="slidenum">
              <a:rPr lang="en-US" altLang="zh-CN"/>
              <a:pPr/>
              <a:t>31</a:t>
            </a:fld>
            <a:endParaRPr lang="en-US" altLang="zh-CN"/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进程执行状态和</a:t>
            </a:r>
            <a:r>
              <a:rPr lang="zh-CN" altLang="en-US" dirty="0" smtClean="0"/>
              <a:t>上下文环境</a:t>
            </a:r>
            <a:endParaRPr lang="zh-CN" altLang="en-US" dirty="0"/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zh-CN" altLang="en-US" dirty="0" smtClean="0">
                <a:latin typeface="隶书" pitchFamily="49" charset="-122"/>
              </a:rPr>
              <a:t>进程上下文</a:t>
            </a:r>
          </a:p>
          <a:p>
            <a:pPr lvl="1">
              <a:spcBef>
                <a:spcPts val="300"/>
              </a:spcBef>
            </a:pPr>
            <a:r>
              <a:rPr lang="zh-CN" altLang="en-US" dirty="0" smtClean="0">
                <a:latin typeface="隶书" pitchFamily="49" charset="-122"/>
              </a:rPr>
              <a:t>系统提供给进程处于动态变化的运行环境</a:t>
            </a:r>
          </a:p>
          <a:p>
            <a:pPr>
              <a:spcBef>
                <a:spcPts val="300"/>
              </a:spcBef>
            </a:pPr>
            <a:r>
              <a:rPr lang="zh-CN" altLang="en-US" dirty="0" smtClean="0">
                <a:latin typeface="隶书" pitchFamily="49" charset="-122"/>
              </a:rPr>
              <a:t>系统上下文</a:t>
            </a:r>
          </a:p>
          <a:p>
            <a:pPr lvl="1">
              <a:spcBef>
                <a:spcPts val="300"/>
              </a:spcBef>
            </a:pPr>
            <a:r>
              <a:rPr lang="zh-CN" altLang="en-US" dirty="0" smtClean="0">
                <a:latin typeface="隶书" pitchFamily="49" charset="-122"/>
              </a:rPr>
              <a:t>系统完成自身任务时的运行环境，内核在系统上下文中执行时不会阻塞</a:t>
            </a:r>
          </a:p>
          <a:p>
            <a:pPr>
              <a:spcBef>
                <a:spcPts val="300"/>
              </a:spcBef>
            </a:pPr>
            <a:endParaRPr lang="zh-CN" altLang="zh-CN" dirty="0"/>
          </a:p>
        </p:txBody>
      </p:sp>
      <p:pic>
        <p:nvPicPr>
          <p:cNvPr id="515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466904"/>
            <a:ext cx="5857916" cy="3391120"/>
          </a:xfrm>
          <a:prstGeom prst="rect">
            <a:avLst/>
          </a:prstGeom>
          <a:noFill/>
        </p:spPr>
      </p:pic>
      <p:sp>
        <p:nvSpPr>
          <p:cNvPr id="6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进程与线程基本概念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6E7F9-4C31-4E46-8016-FC8A510912DE}" type="slidenum">
              <a:rPr lang="en-US" altLang="zh-CN"/>
              <a:pPr>
                <a:defRPr/>
              </a:pPr>
              <a:t>32</a:t>
            </a:fld>
            <a:endParaRPr lang="en-US" altLang="zh-CN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/>
              <a:t>主要内容</a:t>
            </a:r>
          </a:p>
        </p:txBody>
      </p:sp>
      <p:sp>
        <p:nvSpPr>
          <p:cNvPr id="5161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/>
              <a:t>进程与线程基本概念</a:t>
            </a:r>
          </a:p>
          <a:p>
            <a:pPr eaLnBrk="1" hangingPunct="1">
              <a:buClr>
                <a:srgbClr val="FF0000"/>
              </a:buClr>
              <a:defRPr/>
            </a:pPr>
            <a:r>
              <a:rPr lang="en-US" altLang="zh-CN" dirty="0" smtClean="0">
                <a:solidFill>
                  <a:srgbClr val="FF0000"/>
                </a:solidFill>
              </a:rPr>
              <a:t>Linux</a:t>
            </a:r>
            <a:r>
              <a:rPr lang="zh-CN" altLang="en-US" dirty="0" smtClean="0">
                <a:solidFill>
                  <a:srgbClr val="FF0000"/>
                </a:solidFill>
              </a:rPr>
              <a:t>进程的描述与管理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eaLnBrk="1" hangingPunct="1">
              <a:buClr>
                <a:srgbClr val="FF0000"/>
              </a:buClr>
              <a:defRPr/>
            </a:pPr>
            <a:r>
              <a:rPr lang="en-US" altLang="zh-CN" dirty="0"/>
              <a:t>Linux</a:t>
            </a:r>
            <a:r>
              <a:rPr lang="zh-CN" altLang="en-US" dirty="0"/>
              <a:t>内核通用链表</a:t>
            </a:r>
            <a:endParaRPr lang="en-US" altLang="zh-CN" dirty="0">
              <a:solidFill>
                <a:srgbClr val="FF0000"/>
              </a:solidFill>
            </a:endParaRPr>
          </a:p>
          <a:p>
            <a:pPr eaLnBrk="1" hangingPunct="1">
              <a:buClr>
                <a:srgbClr val="FF0000"/>
              </a:buClr>
              <a:defRPr/>
            </a:pPr>
            <a:r>
              <a:rPr lang="en-US" altLang="zh-CN" dirty="0"/>
              <a:t>Linux</a:t>
            </a:r>
            <a:r>
              <a:rPr lang="zh-CN" altLang="en-US" dirty="0"/>
              <a:t>线程编程</a:t>
            </a:r>
            <a:r>
              <a:rPr lang="zh-CN" altLang="en-US" dirty="0" smtClean="0"/>
              <a:t>技术</a:t>
            </a:r>
            <a:endParaRPr lang="en-US" altLang="zh-CN" dirty="0" smtClean="0"/>
          </a:p>
          <a:p>
            <a:pPr eaLnBrk="1" hangingPunct="1">
              <a:defRPr/>
            </a:pPr>
            <a:r>
              <a:rPr lang="en-US" altLang="zh-CN" dirty="0" smtClean="0"/>
              <a:t>Linux</a:t>
            </a:r>
            <a:r>
              <a:rPr lang="zh-CN" altLang="en-US" dirty="0" smtClean="0"/>
              <a:t>进程的实现机制</a:t>
            </a:r>
            <a:endParaRPr lang="en-US" altLang="zh-CN" dirty="0" smtClean="0"/>
          </a:p>
          <a:p>
            <a:pPr eaLnBrk="1" hangingPunct="1">
              <a:defRPr/>
            </a:pPr>
            <a:r>
              <a:rPr lang="en-US" altLang="zh-CN" dirty="0" smtClean="0"/>
              <a:t>Linux</a:t>
            </a:r>
            <a:r>
              <a:rPr lang="zh-CN" altLang="en-US" dirty="0" smtClean="0"/>
              <a:t>线程的实现机制</a:t>
            </a:r>
            <a:endParaRPr lang="en-US" altLang="zh-CN" dirty="0" smtClean="0"/>
          </a:p>
          <a:p>
            <a:pPr eaLnBrk="1" hangingPunct="1">
              <a:defRPr/>
            </a:pPr>
            <a:endParaRPr lang="en-US" altLang="zh-CN" dirty="0" smtClean="0"/>
          </a:p>
          <a:p>
            <a:pPr eaLnBrk="1" hangingPunct="1">
              <a:defRPr/>
            </a:pPr>
            <a:endParaRPr lang="zh-CN" altLang="en-U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31657-F564-4151-8F5F-B3AB41E8AEC0}" type="slidenum">
              <a:rPr lang="en-US" altLang="zh-CN"/>
              <a:pPr>
                <a:defRPr/>
              </a:pPr>
              <a:t>33</a:t>
            </a:fld>
            <a:endParaRPr lang="en-US" altLang="zh-CN"/>
          </a:p>
        </p:txBody>
      </p:sp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/>
              <a:t>Linux</a:t>
            </a:r>
            <a:r>
              <a:rPr lang="zh-CN" altLang="en-US" dirty="0"/>
              <a:t>进程描述符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532812" cy="5589587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 smtClean="0"/>
              <a:t>进程描述符</a:t>
            </a:r>
            <a:endParaRPr lang="en-US" altLang="zh-CN" dirty="0" smtClean="0"/>
          </a:p>
          <a:p>
            <a:pPr lvl="1" eaLnBrk="1" hangingPunct="1">
              <a:defRPr/>
            </a:pPr>
            <a:r>
              <a:rPr lang="zh-CN" altLang="en-US" dirty="0" smtClean="0"/>
              <a:t>数据结构：</a:t>
            </a:r>
            <a:r>
              <a:rPr lang="en-US" altLang="zh-CN" dirty="0" err="1" smtClean="0">
                <a:solidFill>
                  <a:srgbClr val="FF0000"/>
                </a:solidFill>
              </a:rPr>
              <a:t>struct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sz="2200" dirty="0" err="1" smtClean="0">
                <a:solidFill>
                  <a:srgbClr val="FF0000"/>
                </a:solidFill>
              </a:rPr>
              <a:t>task_struct</a:t>
            </a:r>
            <a:endParaRPr lang="en-US" altLang="zh-CN" sz="2200" dirty="0" smtClean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zh-CN" altLang="en-US" dirty="0" smtClean="0"/>
              <a:t>定义位置：</a:t>
            </a:r>
            <a:r>
              <a:rPr lang="en-US" altLang="zh-CN" sz="2200" dirty="0" smtClean="0"/>
              <a:t>include/</a:t>
            </a:r>
            <a:r>
              <a:rPr lang="en-US" altLang="zh-CN" sz="2200" dirty="0" err="1" smtClean="0"/>
              <a:t>linux</a:t>
            </a:r>
            <a:r>
              <a:rPr lang="en-US" altLang="zh-CN" sz="2200" dirty="0" smtClean="0"/>
              <a:t>/</a:t>
            </a:r>
            <a:r>
              <a:rPr lang="en-US" altLang="zh-CN" sz="2200" dirty="0" err="1" smtClean="0"/>
              <a:t>sched.h</a:t>
            </a:r>
            <a:endParaRPr lang="en-US" altLang="zh-CN" sz="2200" dirty="0" smtClean="0"/>
          </a:p>
          <a:p>
            <a:pPr eaLnBrk="1" hangingPunct="1">
              <a:defRPr/>
            </a:pPr>
            <a:r>
              <a:rPr lang="zh-CN" altLang="en-US" dirty="0" smtClean="0"/>
              <a:t>进程描述符向量结构</a:t>
            </a:r>
            <a:endParaRPr lang="en-US" altLang="zh-CN" dirty="0" smtClean="0"/>
          </a:p>
          <a:p>
            <a:pPr lvl="1" eaLnBrk="1" hangingPunct="1">
              <a:defRPr/>
            </a:pPr>
            <a:r>
              <a:rPr lang="zh-CN" altLang="en-US" dirty="0" smtClean="0"/>
              <a:t>数据结构：</a:t>
            </a:r>
            <a:r>
              <a:rPr lang="en-US" altLang="zh-CN" dirty="0" smtClean="0">
                <a:solidFill>
                  <a:srgbClr val="FF0000"/>
                </a:solidFill>
              </a:rPr>
              <a:t>task[NR_TASKS]</a:t>
            </a:r>
            <a:endParaRPr lang="en-US" altLang="zh-CN" dirty="0" smtClean="0"/>
          </a:p>
          <a:p>
            <a:pPr lvl="1" eaLnBrk="1" hangingPunct="1">
              <a:defRPr/>
            </a:pPr>
            <a:r>
              <a:rPr lang="zh-CN" altLang="en-US" dirty="0" smtClean="0"/>
              <a:t>定义位置：</a:t>
            </a:r>
            <a:r>
              <a:rPr lang="en-US" altLang="zh-CN" dirty="0" smtClean="0"/>
              <a:t> include/</a:t>
            </a:r>
            <a:r>
              <a:rPr lang="en-US" altLang="zh-CN" dirty="0" err="1" smtClean="0"/>
              <a:t>linux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sched.h</a:t>
            </a:r>
            <a:endParaRPr lang="en-US" altLang="zh-CN" dirty="0" smtClean="0">
              <a:latin typeface="宋体" pitchFamily="2" charset="-122"/>
            </a:endParaRPr>
          </a:p>
          <a:p>
            <a:pPr lvl="1" eaLnBrk="1" hangingPunct="1">
              <a:defRPr/>
            </a:pPr>
            <a:r>
              <a:rPr lang="zh-CN" altLang="en-US" dirty="0" smtClean="0"/>
              <a:t>定义格式</a:t>
            </a:r>
            <a:endParaRPr lang="en-US" altLang="zh-CN" dirty="0" smtClean="0"/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altLang="zh-CN" dirty="0" err="1" smtClean="0"/>
              <a:t>struct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task_struct</a:t>
            </a:r>
            <a:r>
              <a:rPr lang="en-US" altLang="zh-CN" dirty="0" smtClean="0"/>
              <a:t> *task[NR_TASKS] = {&amp;</a:t>
            </a:r>
            <a:r>
              <a:rPr lang="en-US" altLang="zh-CN" dirty="0" err="1" smtClean="0"/>
              <a:t>init_task</a:t>
            </a:r>
            <a:r>
              <a:rPr lang="en-US" altLang="zh-CN" dirty="0" smtClean="0"/>
              <a:t>}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altLang="zh-CN" dirty="0" smtClean="0"/>
              <a:t>#define NR_TASKS 512</a:t>
            </a:r>
          </a:p>
          <a:p>
            <a:pPr lvl="1" eaLnBrk="1" hangingPunct="1">
              <a:defRPr/>
            </a:pPr>
            <a:r>
              <a:rPr lang="zh-CN" altLang="en-US" dirty="0" smtClean="0"/>
              <a:t>说明</a:t>
            </a:r>
            <a:endParaRPr lang="en-US" altLang="zh-CN" dirty="0" smtClean="0"/>
          </a:p>
          <a:p>
            <a:pPr lvl="2" eaLnBrk="1" hangingPunct="1">
              <a:defRPr/>
            </a:pPr>
            <a:r>
              <a:rPr lang="zh-CN" altLang="en-US" dirty="0" smtClean="0"/>
              <a:t>全局变量</a:t>
            </a:r>
            <a:r>
              <a:rPr lang="en-US" altLang="zh-CN" dirty="0" smtClean="0">
                <a:solidFill>
                  <a:srgbClr val="FF0000"/>
                </a:solidFill>
              </a:rPr>
              <a:t>NR_TASKS</a:t>
            </a:r>
            <a:r>
              <a:rPr lang="zh-CN" altLang="en-US" dirty="0" smtClean="0"/>
              <a:t>记录系统可容纳进程数</a:t>
            </a:r>
            <a:endParaRPr lang="en-US" altLang="zh-CN" dirty="0" smtClean="0"/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的进程描述与管理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/>
              <a:t>Linux</a:t>
            </a:r>
            <a:r>
              <a:rPr lang="zh-CN" altLang="en-US" dirty="0" smtClean="0"/>
              <a:t>进程描述符的信息组成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2400" dirty="0" smtClean="0"/>
              <a:t>进程状态信息</a:t>
            </a:r>
            <a:r>
              <a:rPr lang="en-US" altLang="zh-CN" sz="2400" dirty="0" smtClean="0"/>
              <a:t>(state, flags, </a:t>
            </a:r>
            <a:r>
              <a:rPr lang="en-US" altLang="zh-CN" sz="2400" dirty="0" err="1" smtClean="0"/>
              <a:t>ptrace</a:t>
            </a:r>
            <a:r>
              <a:rPr lang="en-US" altLang="zh-CN" sz="2400" dirty="0" smtClean="0"/>
              <a:t>)</a:t>
            </a:r>
            <a:endParaRPr lang="zh-CN" altLang="en-US" sz="2400" dirty="0" smtClean="0"/>
          </a:p>
          <a:p>
            <a:pPr eaLnBrk="1" hangingPunct="1">
              <a:defRPr/>
            </a:pPr>
            <a:r>
              <a:rPr lang="zh-CN" altLang="en-US" sz="2400" dirty="0" smtClean="0"/>
              <a:t>调度信息</a:t>
            </a:r>
            <a:r>
              <a:rPr lang="en-US" altLang="zh-CN" sz="2400" dirty="0" smtClean="0"/>
              <a:t>(</a:t>
            </a:r>
            <a:r>
              <a:rPr lang="en-US" altLang="zh-CN" sz="2400" dirty="0" err="1" smtClean="0"/>
              <a:t>static_prio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normal_proi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run_list</a:t>
            </a:r>
            <a:r>
              <a:rPr lang="en-US" altLang="zh-CN" sz="2400" dirty="0" smtClean="0"/>
              <a:t>, array, policy)</a:t>
            </a:r>
          </a:p>
          <a:p>
            <a:pPr eaLnBrk="1" hangingPunct="1">
              <a:defRPr/>
            </a:pPr>
            <a:r>
              <a:rPr lang="zh-CN" altLang="en-US" sz="2400" dirty="0" smtClean="0"/>
              <a:t>内存管理</a:t>
            </a:r>
            <a:r>
              <a:rPr lang="en-US" altLang="zh-CN" sz="2400" dirty="0" smtClean="0"/>
              <a:t>(mm, </a:t>
            </a:r>
            <a:r>
              <a:rPr lang="en-US" altLang="zh-CN" sz="2400" dirty="0" err="1" smtClean="0"/>
              <a:t>active_mm</a:t>
            </a:r>
            <a:r>
              <a:rPr lang="en-US" altLang="zh-CN" sz="2400" dirty="0" smtClean="0"/>
              <a:t>)</a:t>
            </a:r>
          </a:p>
          <a:p>
            <a:pPr eaLnBrk="1" hangingPunct="1">
              <a:defRPr/>
            </a:pPr>
            <a:r>
              <a:rPr lang="zh-CN" altLang="en-US" sz="2400" dirty="0" smtClean="0"/>
              <a:t>进程状态位信息</a:t>
            </a:r>
            <a:r>
              <a:rPr lang="en-US" altLang="zh-CN" sz="2400" dirty="0" smtClean="0"/>
              <a:t>(</a:t>
            </a:r>
            <a:r>
              <a:rPr lang="en-US" altLang="zh-CN" sz="2400" dirty="0" err="1" smtClean="0"/>
              <a:t>binfmt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exit_state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exit_code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exit_signal</a:t>
            </a:r>
            <a:r>
              <a:rPr lang="en-US" altLang="zh-CN" sz="2400" dirty="0" smtClean="0"/>
              <a:t>)</a:t>
            </a:r>
          </a:p>
          <a:p>
            <a:pPr eaLnBrk="1" hangingPunct="1">
              <a:defRPr/>
            </a:pPr>
            <a:r>
              <a:rPr lang="zh-CN" altLang="en-US" sz="2400" dirty="0" smtClean="0"/>
              <a:t>身份信息</a:t>
            </a:r>
            <a:r>
              <a:rPr lang="en-US" altLang="zh-CN" sz="2400" dirty="0" smtClean="0"/>
              <a:t>(</a:t>
            </a:r>
            <a:r>
              <a:rPr lang="en-US" altLang="zh-CN" sz="2400" dirty="0" err="1" smtClean="0"/>
              <a:t>pid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tgid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uid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suid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fsuid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gid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egid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sgid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fsgid</a:t>
            </a:r>
            <a:r>
              <a:rPr lang="en-US" altLang="zh-CN" sz="2400" dirty="0" smtClean="0"/>
              <a:t>)</a:t>
            </a:r>
            <a:endParaRPr lang="zh-CN" altLang="en-US" sz="2400" dirty="0" smtClean="0"/>
          </a:p>
          <a:p>
            <a:pPr eaLnBrk="1" hangingPunct="1">
              <a:defRPr/>
            </a:pPr>
            <a:r>
              <a:rPr lang="zh-CN" altLang="en-US" sz="2400" dirty="0" smtClean="0"/>
              <a:t>家族信息</a:t>
            </a:r>
            <a:r>
              <a:rPr lang="en-US" altLang="zh-CN" sz="2400" dirty="0" smtClean="0"/>
              <a:t>(</a:t>
            </a:r>
            <a:r>
              <a:rPr lang="en-US" altLang="zh-CN" sz="2400" dirty="0" err="1" smtClean="0"/>
              <a:t>real_parent</a:t>
            </a:r>
            <a:r>
              <a:rPr lang="en-US" altLang="zh-CN" sz="2400" dirty="0" smtClean="0"/>
              <a:t>, parent, children, sibling)</a:t>
            </a:r>
            <a:endParaRPr lang="zh-CN" altLang="en-US" sz="2400" dirty="0" smtClean="0"/>
          </a:p>
          <a:p>
            <a:pPr eaLnBrk="1" hangingPunct="1">
              <a:defRPr/>
            </a:pPr>
            <a:r>
              <a:rPr lang="zh-CN" altLang="en-US" sz="2400" dirty="0" smtClean="0"/>
              <a:t>进程耗间信息</a:t>
            </a:r>
            <a:r>
              <a:rPr lang="en-US" altLang="zh-CN" sz="2400" dirty="0" smtClean="0"/>
              <a:t>(</a:t>
            </a:r>
            <a:r>
              <a:rPr lang="en-US" altLang="zh-CN" sz="2400" dirty="0" err="1" smtClean="0"/>
              <a:t>realtime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utime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stime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starttime</a:t>
            </a:r>
            <a:r>
              <a:rPr lang="en-US" altLang="zh-CN" sz="2400" dirty="0" smtClean="0"/>
              <a:t>)</a:t>
            </a:r>
          </a:p>
          <a:p>
            <a:pPr eaLnBrk="1" hangingPunct="1">
              <a:defRPr/>
            </a:pPr>
            <a:r>
              <a:rPr lang="zh-CN" altLang="en-US" sz="2400" dirty="0" smtClean="0"/>
              <a:t>时钟信息</a:t>
            </a:r>
            <a:r>
              <a:rPr lang="en-US" altLang="zh-CN" sz="2400" dirty="0" smtClean="0"/>
              <a:t>(</a:t>
            </a:r>
            <a:r>
              <a:rPr lang="en-US" altLang="zh-CN" sz="2400" dirty="0" err="1" smtClean="0"/>
              <a:t>it_prof_expires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it_virt_expires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it_sched_expires</a:t>
            </a:r>
            <a:r>
              <a:rPr lang="en-US" altLang="zh-CN" sz="2400" dirty="0" smtClean="0"/>
              <a:t>)</a:t>
            </a:r>
            <a:endParaRPr lang="zh-CN" altLang="en-US" sz="2400" dirty="0" smtClean="0"/>
          </a:p>
          <a:p>
            <a:pPr eaLnBrk="1" hangingPunct="1">
              <a:defRPr/>
            </a:pPr>
            <a:r>
              <a:rPr lang="zh-CN" altLang="en-US" sz="2400" dirty="0" smtClean="0"/>
              <a:t>文件系统信息</a:t>
            </a:r>
            <a:r>
              <a:rPr lang="en-US" altLang="zh-CN" sz="2400" dirty="0" smtClean="0"/>
              <a:t>(</a:t>
            </a:r>
            <a:r>
              <a:rPr lang="en-US" altLang="zh-CN" sz="2400" dirty="0" err="1" smtClean="0"/>
              <a:t>link_count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fs</a:t>
            </a:r>
            <a:r>
              <a:rPr lang="en-US" altLang="zh-CN" sz="2400" dirty="0" smtClean="0"/>
              <a:t>, files)</a:t>
            </a:r>
            <a:endParaRPr lang="zh-CN" altLang="en-US" sz="2400" dirty="0" smtClean="0"/>
          </a:p>
          <a:p>
            <a:pPr eaLnBrk="1" hangingPunct="1">
              <a:defRPr/>
            </a:pPr>
            <a:r>
              <a:rPr lang="en-US" altLang="zh-CN" sz="2400" dirty="0" smtClean="0"/>
              <a:t>IPC</a:t>
            </a:r>
            <a:r>
              <a:rPr lang="zh-CN" altLang="en-US" sz="2400" dirty="0" smtClean="0"/>
              <a:t>信息</a:t>
            </a:r>
            <a:r>
              <a:rPr lang="en-US" altLang="zh-CN" sz="2400" dirty="0" smtClean="0"/>
              <a:t>(</a:t>
            </a:r>
            <a:r>
              <a:rPr lang="en-US" altLang="zh-CN" sz="2400" dirty="0" err="1" smtClean="0"/>
              <a:t>sysvsem</a:t>
            </a:r>
            <a:r>
              <a:rPr lang="en-US" altLang="zh-CN" sz="2400" dirty="0" smtClean="0"/>
              <a:t>, signal, </a:t>
            </a:r>
            <a:r>
              <a:rPr lang="en-US" altLang="zh-CN" sz="2400" dirty="0" err="1" smtClean="0"/>
              <a:t>sighand</a:t>
            </a:r>
            <a:r>
              <a:rPr lang="en-US" altLang="zh-CN" sz="2400" dirty="0" smtClean="0"/>
              <a:t>, blocked, </a:t>
            </a:r>
            <a:r>
              <a:rPr lang="en-US" altLang="zh-CN" sz="2400" dirty="0" err="1" smtClean="0"/>
              <a:t>sigmask</a:t>
            </a:r>
            <a:r>
              <a:rPr lang="en-US" altLang="zh-CN" sz="2400" dirty="0" smtClean="0"/>
              <a:t>, pending)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F15F23-D3AC-4E27-A814-DE362BAF3731}" type="slidenum">
              <a:rPr lang="en-US" altLang="zh-CN" smtClean="0"/>
              <a:pPr>
                <a:defRPr/>
              </a:pPr>
              <a:t>34</a:t>
            </a:fld>
            <a:endParaRPr lang="en-US" altLang="zh-CN"/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的进程描述与管理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22784-0BE2-43B9-AC7A-6A676BB6C6D1}" type="slidenum">
              <a:rPr lang="en-US" altLang="zh-CN"/>
              <a:pPr>
                <a:defRPr/>
              </a:pPr>
              <a:t>35</a:t>
            </a:fld>
            <a:endParaRPr lang="en-US" altLang="zh-CN"/>
          </a:p>
        </p:txBody>
      </p:sp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/>
              <a:t>Linux</a:t>
            </a:r>
            <a:r>
              <a:rPr lang="zh-CN" altLang="en-US" dirty="0"/>
              <a:t>进程</a:t>
            </a:r>
            <a:r>
              <a:rPr lang="zh-CN" altLang="en-US" dirty="0" smtClean="0"/>
              <a:t>描述符与进程资源相关的信息 </a:t>
            </a:r>
            <a:endParaRPr lang="zh-CN" altLang="en-US" dirty="0"/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zh-CN"/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4813" y="1366838"/>
            <a:ext cx="6480175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的进程描述与管理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/>
              <a:t>Linux</a:t>
            </a:r>
            <a:r>
              <a:rPr lang="zh-CN" altLang="en-US" dirty="0" smtClean="0"/>
              <a:t>系统进程系统堆栈结构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 smtClean="0"/>
              <a:t>每个进程都要单独分配一个</a:t>
            </a:r>
            <a:r>
              <a:rPr lang="zh-CN" altLang="en-US" dirty="0" smtClean="0">
                <a:solidFill>
                  <a:srgbClr val="FF0000"/>
                </a:solidFill>
              </a:rPr>
              <a:t>系统堆栈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zh-CN" altLang="en-US" dirty="0"/>
              <a:t>抢占式内核</a:t>
            </a:r>
            <a:endParaRPr lang="en-US" altLang="zh-CN" dirty="0"/>
          </a:p>
          <a:p>
            <a:pPr eaLnBrk="1" hangingPunct="1">
              <a:defRPr/>
            </a:pPr>
            <a:r>
              <a:rPr lang="zh-CN" altLang="en-US" dirty="0" smtClean="0"/>
              <a:t>结构组成</a:t>
            </a:r>
            <a:endParaRPr lang="en-US" altLang="zh-CN" dirty="0" smtClean="0"/>
          </a:p>
          <a:p>
            <a:pPr lvl="1" eaLnBrk="1" hangingPunct="1">
              <a:defRPr/>
            </a:pPr>
            <a:r>
              <a:rPr lang="zh-CN" altLang="en-US" dirty="0" smtClean="0"/>
              <a:t>内核态的进程堆栈</a:t>
            </a:r>
            <a:endParaRPr lang="en-US" altLang="zh-CN" dirty="0" smtClean="0"/>
          </a:p>
          <a:p>
            <a:pPr lvl="1" eaLnBrk="1" hangingPunct="1">
              <a:defRPr/>
            </a:pPr>
            <a:r>
              <a:rPr lang="zh-CN" altLang="en-US" dirty="0" smtClean="0"/>
              <a:t>进程描述符信息</a:t>
            </a:r>
            <a:r>
              <a:rPr lang="en-US" altLang="zh-CN" dirty="0" smtClean="0"/>
              <a:t>(</a:t>
            </a:r>
            <a:r>
              <a:rPr lang="en-US" altLang="zh-CN" dirty="0" err="1" smtClean="0">
                <a:solidFill>
                  <a:srgbClr val="FF0000"/>
                </a:solidFill>
              </a:rPr>
              <a:t>task_struct</a:t>
            </a:r>
            <a:r>
              <a:rPr lang="en-US" altLang="zh-CN" dirty="0" smtClean="0"/>
              <a:t>)</a:t>
            </a:r>
          </a:p>
          <a:p>
            <a:pPr eaLnBrk="1" hangingPunct="1">
              <a:defRPr/>
            </a:pPr>
            <a:r>
              <a:rPr lang="zh-CN" altLang="en-US" dirty="0" smtClean="0"/>
              <a:t>结构特点</a:t>
            </a:r>
            <a:endParaRPr lang="en-US" altLang="zh-CN" dirty="0" smtClean="0"/>
          </a:p>
          <a:p>
            <a:pPr lvl="1" eaLnBrk="1" hangingPunct="1">
              <a:defRPr/>
            </a:pPr>
            <a:r>
              <a:rPr lang="en-US" altLang="zh-CN" dirty="0" smtClean="0"/>
              <a:t>8192</a:t>
            </a:r>
            <a:r>
              <a:rPr lang="zh-CN" altLang="en-US" dirty="0" smtClean="0"/>
              <a:t>（</a:t>
            </a:r>
            <a:r>
              <a:rPr lang="en-US" altLang="zh-CN" dirty="0" smtClean="0">
                <a:solidFill>
                  <a:srgbClr val="FF0000"/>
                </a:solidFill>
              </a:rPr>
              <a:t> 2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13 </a:t>
            </a:r>
            <a:r>
              <a:rPr lang="zh-CN" altLang="en-US" dirty="0" smtClean="0"/>
              <a:t>）字节，两个页框</a:t>
            </a:r>
            <a:endParaRPr lang="en-US" altLang="zh-CN" dirty="0" smtClean="0"/>
          </a:p>
          <a:p>
            <a:pPr lvl="1" eaLnBrk="1" hangingPunct="1">
              <a:defRPr/>
            </a:pPr>
            <a:r>
              <a:rPr lang="zh-CN" altLang="en-US" dirty="0" smtClean="0"/>
              <a:t>占据</a:t>
            </a:r>
            <a:r>
              <a:rPr lang="zh-CN" altLang="en-US" dirty="0" smtClean="0">
                <a:solidFill>
                  <a:srgbClr val="FF0000"/>
                </a:solidFill>
              </a:rPr>
              <a:t>连续</a:t>
            </a:r>
            <a:r>
              <a:rPr lang="zh-CN" altLang="en-US" dirty="0" smtClean="0"/>
              <a:t>两个页框，且第一个页框起始地址为</a:t>
            </a:r>
            <a:r>
              <a:rPr lang="en-US" altLang="zh-CN" dirty="0" smtClean="0">
                <a:solidFill>
                  <a:srgbClr val="FF0000"/>
                </a:solidFill>
              </a:rPr>
              <a:t>2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13</a:t>
            </a:r>
            <a:r>
              <a:rPr lang="zh-CN" altLang="en-US" dirty="0" smtClean="0"/>
              <a:t>的倍数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36B058-FF1C-4F06-A44D-3D632B8861C9}" type="slidenum">
              <a:rPr lang="en-US" altLang="zh-CN" smtClean="0"/>
              <a:pPr>
                <a:defRPr/>
              </a:pPr>
              <a:t>36</a:t>
            </a:fld>
            <a:endParaRPr lang="en-US" altLang="zh-CN"/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的进程描述与管理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22CC5-7B67-4BE5-851B-A42C4095788C}" type="slidenum">
              <a:rPr lang="en-US" altLang="zh-CN"/>
              <a:pPr>
                <a:defRPr/>
              </a:pPr>
              <a:t>37</a:t>
            </a:fld>
            <a:endParaRPr lang="en-US" altLang="zh-CN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857250" y="2286000"/>
            <a:ext cx="7521575" cy="4572000"/>
            <a:chOff x="946" y="1594"/>
            <a:chExt cx="4328" cy="2730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1284" y="1594"/>
              <a:ext cx="3366" cy="2730"/>
              <a:chOff x="1284" y="1594"/>
              <a:chExt cx="3366" cy="2730"/>
            </a:xfrm>
          </p:grpSpPr>
          <p:pic>
            <p:nvPicPr>
              <p:cNvPr id="28688" name="Picture 1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84" y="1594"/>
                <a:ext cx="3366" cy="2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3279" name="Rectangle 15"/>
              <p:cNvSpPr>
                <a:spLocks noChangeArrowheads="1"/>
              </p:cNvSpPr>
              <p:nvPr/>
            </p:nvSpPr>
            <p:spPr bwMode="auto">
              <a:xfrm>
                <a:off x="2219" y="3261"/>
                <a:ext cx="1406" cy="361"/>
              </a:xfrm>
              <a:prstGeom prst="rect">
                <a:avLst/>
              </a:prstGeom>
              <a:solidFill>
                <a:srgbClr val="FF6600">
                  <a:alpha val="3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rgbClr val="FF9900"/>
                  </a:buClr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946" y="1715"/>
              <a:ext cx="1227" cy="1905"/>
              <a:chOff x="703" y="2288"/>
              <a:chExt cx="1227" cy="1905"/>
            </a:xfrm>
          </p:grpSpPr>
          <p:sp>
            <p:nvSpPr>
              <p:cNvPr id="523270" name="AutoShape 6"/>
              <p:cNvSpPr>
                <a:spLocks/>
              </p:cNvSpPr>
              <p:nvPr/>
            </p:nvSpPr>
            <p:spPr bwMode="auto">
              <a:xfrm>
                <a:off x="1703" y="2288"/>
                <a:ext cx="227" cy="1904"/>
              </a:xfrm>
              <a:prstGeom prst="leftBrace">
                <a:avLst>
                  <a:gd name="adj1" fmla="val 69934"/>
                  <a:gd name="adj2" fmla="val 50000"/>
                </a:avLst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rgbClr val="FF9900"/>
                  </a:buClr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3271" name="Text Box 7"/>
              <p:cNvSpPr txBox="1">
                <a:spLocks noChangeArrowheads="1"/>
              </p:cNvSpPr>
              <p:nvPr/>
            </p:nvSpPr>
            <p:spPr bwMode="auto">
              <a:xfrm>
                <a:off x="703" y="3031"/>
                <a:ext cx="1176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FF9900"/>
                  </a:buClr>
                  <a:buFont typeface="Wingdings" pitchFamily="2" charset="2"/>
                  <a:buNone/>
                  <a:defRPr/>
                </a:pPr>
                <a:r>
                  <a:rPr lang="zh-CN" altLang="en-US" sz="18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两个连续物理页面</a:t>
                </a:r>
                <a:br>
                  <a:rPr lang="zh-CN" altLang="en-US" sz="18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</a:br>
                <a:r>
                  <a:rPr lang="zh-CN" altLang="en-US" sz="18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（约</a:t>
                </a:r>
                <a:r>
                  <a:rPr lang="en-US" altLang="zh-CN" sz="18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8K</a:t>
                </a:r>
                <a:r>
                  <a:rPr lang="zh-CN" altLang="en-US" sz="18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）</a:t>
                </a:r>
              </a:p>
            </p:txBody>
          </p:sp>
        </p:grp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3697" y="1731"/>
              <a:ext cx="739" cy="1542"/>
              <a:chOff x="3470" y="2296"/>
              <a:chExt cx="739" cy="1542"/>
            </a:xfrm>
          </p:grpSpPr>
          <p:sp>
            <p:nvSpPr>
              <p:cNvPr id="523273" name="AutoShape 9"/>
              <p:cNvSpPr>
                <a:spLocks/>
              </p:cNvSpPr>
              <p:nvPr/>
            </p:nvSpPr>
            <p:spPr bwMode="auto">
              <a:xfrm>
                <a:off x="3470" y="2296"/>
                <a:ext cx="181" cy="1541"/>
              </a:xfrm>
              <a:prstGeom prst="rightBrace">
                <a:avLst>
                  <a:gd name="adj1" fmla="val 70994"/>
                  <a:gd name="adj2" fmla="val 50000"/>
                </a:avLst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rgbClr val="FF9900"/>
                  </a:buClr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3274" name="Text Box 10"/>
              <p:cNvSpPr txBox="1">
                <a:spLocks noChangeArrowheads="1"/>
              </p:cNvSpPr>
              <p:nvPr/>
            </p:nvSpPr>
            <p:spPr bwMode="auto">
              <a:xfrm>
                <a:off x="3568" y="2886"/>
                <a:ext cx="641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FF9900"/>
                  </a:buClr>
                  <a:buFont typeface="Wingdings" pitchFamily="2" charset="2"/>
                  <a:buNone/>
                  <a:defRPr/>
                </a:pPr>
                <a:r>
                  <a:rPr lang="zh-CN" altLang="en-US" sz="18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内核堆栈</a:t>
                </a:r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3681" y="3305"/>
              <a:ext cx="1593" cy="318"/>
              <a:chOff x="3470" y="3838"/>
              <a:chExt cx="1593" cy="318"/>
            </a:xfrm>
          </p:grpSpPr>
          <p:sp>
            <p:nvSpPr>
              <p:cNvPr id="523276" name="Text Box 12"/>
              <p:cNvSpPr txBox="1">
                <a:spLocks noChangeArrowheads="1"/>
              </p:cNvSpPr>
              <p:nvPr/>
            </p:nvSpPr>
            <p:spPr bwMode="auto">
              <a:xfrm>
                <a:off x="3486" y="3900"/>
                <a:ext cx="1577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FF9900"/>
                  </a:buClr>
                  <a:buFont typeface="Wingdings" pitchFamily="2" charset="2"/>
                  <a:buNone/>
                  <a:defRPr/>
                </a:pPr>
                <a:r>
                  <a:rPr lang="zh-CN" altLang="en-US" sz="18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进程描述符（约</a:t>
                </a:r>
                <a:r>
                  <a:rPr lang="en-US" altLang="zh-CN" sz="18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52</a:t>
                </a:r>
                <a:r>
                  <a:rPr lang="zh-CN" altLang="en-US" sz="18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字节）</a:t>
                </a:r>
              </a:p>
            </p:txBody>
          </p:sp>
          <p:sp>
            <p:nvSpPr>
              <p:cNvPr id="523277" name="AutoShape 13"/>
              <p:cNvSpPr>
                <a:spLocks/>
              </p:cNvSpPr>
              <p:nvPr/>
            </p:nvSpPr>
            <p:spPr bwMode="auto">
              <a:xfrm>
                <a:off x="3470" y="3838"/>
                <a:ext cx="45" cy="318"/>
              </a:xfrm>
              <a:prstGeom prst="rightBrace">
                <a:avLst>
                  <a:gd name="adj1" fmla="val 58889"/>
                  <a:gd name="adj2" fmla="val 50000"/>
                </a:avLst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rgbClr val="FF9900"/>
                  </a:buClr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/>
              <a:t>Linux 2.6</a:t>
            </a:r>
            <a:r>
              <a:rPr lang="zh-CN" altLang="en-US"/>
              <a:t>进程系统堆栈结构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532812" cy="1655762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 smtClean="0"/>
              <a:t>进程描述符由</a:t>
            </a:r>
            <a:r>
              <a:rPr lang="en-US" altLang="zh-CN" dirty="0" smtClean="0"/>
              <a:t>slab</a:t>
            </a:r>
            <a:r>
              <a:rPr lang="zh-CN" altLang="en-US" dirty="0" smtClean="0"/>
              <a:t>分配器动态生成</a:t>
            </a:r>
          </a:p>
          <a:p>
            <a:pPr eaLnBrk="1" hangingPunct="1">
              <a:defRPr/>
            </a:pPr>
            <a:r>
              <a:rPr lang="zh-CN" altLang="en-US" dirty="0" smtClean="0"/>
              <a:t>栈底用新结构</a:t>
            </a:r>
            <a:r>
              <a:rPr lang="en-US" altLang="zh-CN" dirty="0" err="1" smtClean="0">
                <a:solidFill>
                  <a:srgbClr val="FF0000"/>
                </a:solidFill>
              </a:rPr>
              <a:t>struct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</a:rPr>
              <a:t>thread_info</a:t>
            </a:r>
            <a:r>
              <a:rPr lang="zh-CN" altLang="en-US" dirty="0" smtClean="0"/>
              <a:t>，指向进程描述符</a:t>
            </a:r>
            <a:endParaRPr lang="zh-CN" altLang="en-US" dirty="0"/>
          </a:p>
        </p:txBody>
      </p:sp>
      <p:sp>
        <p:nvSpPr>
          <p:cNvPr id="18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的进程描述与管理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C0015C-864C-4EF8-B1D2-B81C4E1BB1FC}" type="slidenum">
              <a:rPr lang="en-US" altLang="zh-CN"/>
              <a:pPr>
                <a:defRPr/>
              </a:pPr>
              <a:t>38</a:t>
            </a:fld>
            <a:endParaRPr lang="en-US" altLang="zh-CN"/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err="1"/>
              <a:t>thread_info</a:t>
            </a:r>
            <a:r>
              <a:rPr lang="zh-CN" altLang="en-US" dirty="0"/>
              <a:t>结构定义</a:t>
            </a:r>
            <a:r>
              <a:rPr lang="en-US" altLang="zh-CN" dirty="0" smtClean="0"/>
              <a:t>[</a:t>
            </a:r>
            <a:r>
              <a:rPr lang="en-US" altLang="zh-CN" sz="2400" dirty="0" smtClean="0">
                <a:solidFill>
                  <a:schemeClr val="tx2"/>
                </a:solidFill>
                <a:ea typeface="楷体_GB2312" pitchFamily="49" charset="-122"/>
              </a:rPr>
              <a:t>include/asm-x86/thread_info_32.h</a:t>
            </a:r>
            <a:r>
              <a:rPr lang="en-US" altLang="zh-CN" dirty="0"/>
              <a:t>]</a:t>
            </a:r>
          </a:p>
          <a:p>
            <a:pPr lvl="1" eaLnBrk="1" hangingPunct="1">
              <a:defRPr/>
            </a:pPr>
            <a:r>
              <a:rPr lang="en-US" altLang="zh-CN" dirty="0" err="1" smtClean="0">
                <a:solidFill>
                  <a:srgbClr val="FF0000"/>
                </a:solidFill>
              </a:rPr>
              <a:t>thread_info</a:t>
            </a:r>
            <a:r>
              <a:rPr lang="zh-CN" altLang="en-US" dirty="0" smtClean="0"/>
              <a:t>（</a:t>
            </a:r>
            <a:r>
              <a:rPr lang="en-US" altLang="zh-CN" dirty="0" smtClean="0"/>
              <a:t>52</a:t>
            </a:r>
            <a:r>
              <a:rPr lang="zh-CN" altLang="en-US" dirty="0"/>
              <a:t>个</a:t>
            </a:r>
            <a:r>
              <a:rPr lang="zh-CN" altLang="en-US" dirty="0" smtClean="0"/>
              <a:t>字节）</a:t>
            </a:r>
            <a:endParaRPr lang="zh-CN" altLang="en-US" dirty="0"/>
          </a:p>
          <a:p>
            <a:pPr eaLnBrk="1" hangingPunct="1">
              <a:defRPr/>
            </a:pPr>
            <a:endParaRPr lang="zh-CN" altLang="en-US" dirty="0"/>
          </a:p>
          <a:p>
            <a:pPr eaLnBrk="1" hangingPunct="1">
              <a:defRPr/>
            </a:pPr>
            <a:endParaRPr lang="zh-CN" altLang="en-US" dirty="0"/>
          </a:p>
          <a:p>
            <a:pPr eaLnBrk="1" hangingPunct="1">
              <a:defRPr/>
            </a:pPr>
            <a:endParaRPr lang="zh-CN" altLang="en-US" dirty="0"/>
          </a:p>
          <a:p>
            <a:pPr eaLnBrk="1" hangingPunct="1">
              <a:defRPr/>
            </a:pPr>
            <a:endParaRPr lang="zh-CN" altLang="en-US" dirty="0"/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168525"/>
            <a:ext cx="777716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404813"/>
            <a:ext cx="8353425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/>
              <a:t>Linux 2.6</a:t>
            </a:r>
            <a:r>
              <a:rPr lang="zh-CN" altLang="en-US" dirty="0"/>
              <a:t>进程系统</a:t>
            </a:r>
            <a:r>
              <a:rPr lang="zh-CN" altLang="en-US" dirty="0" smtClean="0"/>
              <a:t>堆栈数据结构定义</a:t>
            </a:r>
            <a:endParaRPr lang="zh-CN" altLang="en-US" dirty="0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1357313" y="2479675"/>
            <a:ext cx="3516312" cy="4333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的进程描述与管理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757F9-A6AD-4D30-BFA3-C163D60A3938}" type="slidenum">
              <a:rPr lang="en-US" altLang="zh-CN"/>
              <a:pPr>
                <a:defRPr/>
              </a:pPr>
              <a:t>39</a:t>
            </a:fld>
            <a:endParaRPr lang="en-US" altLang="zh-CN"/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err="1" smtClean="0"/>
              <a:t>thread_uion</a:t>
            </a:r>
            <a:r>
              <a:rPr lang="zh-CN" altLang="en-US" dirty="0"/>
              <a:t>定义</a:t>
            </a:r>
            <a:r>
              <a:rPr lang="en-US" altLang="zh-CN" dirty="0"/>
              <a:t>[</a:t>
            </a:r>
            <a:r>
              <a:rPr lang="en-US" altLang="zh-CN" sz="2400" dirty="0">
                <a:solidFill>
                  <a:schemeClr val="tx2"/>
                </a:solidFill>
                <a:ea typeface="楷体_GB2312" pitchFamily="49" charset="-122"/>
              </a:rPr>
              <a:t>/include/</a:t>
            </a:r>
            <a:r>
              <a:rPr lang="en-US" altLang="zh-CN" sz="2400" dirty="0" err="1">
                <a:solidFill>
                  <a:schemeClr val="tx2"/>
                </a:solidFill>
                <a:ea typeface="楷体_GB2312" pitchFamily="49" charset="-122"/>
              </a:rPr>
              <a:t>linux</a:t>
            </a:r>
            <a:r>
              <a:rPr lang="en-US" altLang="zh-CN" sz="2400" dirty="0">
                <a:solidFill>
                  <a:schemeClr val="tx2"/>
                </a:solidFill>
                <a:ea typeface="楷体_GB2312" pitchFamily="49" charset="-122"/>
              </a:rPr>
              <a:t>/</a:t>
            </a:r>
            <a:r>
              <a:rPr lang="en-US" altLang="zh-CN" sz="2400" dirty="0" err="1">
                <a:solidFill>
                  <a:schemeClr val="tx2"/>
                </a:solidFill>
                <a:ea typeface="楷体_GB2312" pitchFamily="49" charset="-122"/>
              </a:rPr>
              <a:t>sched.h</a:t>
            </a:r>
            <a:r>
              <a:rPr lang="en-US" altLang="zh-CN" dirty="0"/>
              <a:t>]</a:t>
            </a:r>
          </a:p>
          <a:p>
            <a:pPr lvl="1" eaLnBrk="1" hangingPunct="1">
              <a:defRPr/>
            </a:pPr>
            <a:endParaRPr lang="en-US" altLang="zh-CN" dirty="0" smtClean="0"/>
          </a:p>
          <a:p>
            <a:pPr lvl="1" eaLnBrk="1" hangingPunct="1">
              <a:defRPr/>
            </a:pPr>
            <a:endParaRPr lang="en-US" altLang="zh-CN" dirty="0" smtClean="0"/>
          </a:p>
          <a:p>
            <a:pPr lvl="1" eaLnBrk="1" hangingPunct="1">
              <a:defRPr/>
            </a:pPr>
            <a:endParaRPr lang="en-US" altLang="zh-CN" dirty="0" smtClean="0"/>
          </a:p>
          <a:p>
            <a:pPr lvl="1" eaLnBrk="1" hangingPunct="1">
              <a:defRPr/>
            </a:pPr>
            <a:endParaRPr lang="en-US" altLang="zh-CN" dirty="0" smtClean="0"/>
          </a:p>
          <a:p>
            <a:pPr eaLnBrk="1" hangingPunct="1">
              <a:defRPr/>
            </a:pPr>
            <a:r>
              <a:rPr lang="en-US" altLang="zh-CN" dirty="0" smtClean="0"/>
              <a:t>THREAD_SIZE</a:t>
            </a:r>
            <a:r>
              <a:rPr lang="zh-CN" altLang="en-US" dirty="0" smtClean="0"/>
              <a:t>定义</a:t>
            </a:r>
            <a:r>
              <a:rPr lang="en-US" altLang="zh-CN" dirty="0" smtClean="0"/>
              <a:t>[</a:t>
            </a:r>
            <a:r>
              <a:rPr lang="en-US" altLang="zh-CN" sz="2400" dirty="0" smtClean="0">
                <a:solidFill>
                  <a:schemeClr val="tx2"/>
                </a:solidFill>
                <a:ea typeface="楷体_GB2312" pitchFamily="49" charset="-122"/>
              </a:rPr>
              <a:t>include/asm-x86/thread_info_32.h</a:t>
            </a:r>
            <a:r>
              <a:rPr lang="en-US" altLang="zh-CN" dirty="0" smtClean="0"/>
              <a:t>]</a:t>
            </a:r>
          </a:p>
        </p:txBody>
      </p:sp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/>
              <a:t>Linux 2.6</a:t>
            </a:r>
            <a:r>
              <a:rPr lang="zh-CN" altLang="en-US" dirty="0" smtClean="0"/>
              <a:t>进程系统堆栈数据结构定义</a:t>
            </a:r>
            <a:r>
              <a:rPr lang="en-US" altLang="zh-CN" dirty="0" smtClean="0"/>
              <a:t>(</a:t>
            </a:r>
            <a:r>
              <a:rPr lang="zh-CN" altLang="en-US" dirty="0" smtClean="0"/>
              <a:t>续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57250" y="1928813"/>
            <a:ext cx="7632700" cy="1271587"/>
            <a:chOff x="794" y="3355"/>
            <a:chExt cx="4808" cy="801"/>
          </a:xfrm>
        </p:grpSpPr>
        <p:pic>
          <p:nvPicPr>
            <p:cNvPr id="30727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4" y="3355"/>
              <a:ext cx="4808" cy="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6343" name="Oval 7"/>
            <p:cNvSpPr>
              <a:spLocks noChangeArrowheads="1"/>
            </p:cNvSpPr>
            <p:nvPr/>
          </p:nvSpPr>
          <p:spPr bwMode="auto">
            <a:xfrm>
              <a:off x="2880" y="3702"/>
              <a:ext cx="1270" cy="27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4214813"/>
            <a:ext cx="5929312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的进程描述与管理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7161C9-07C3-4069-9DDE-375AD6329091}" type="slidenum">
              <a:rPr lang="en-US" altLang="zh-CN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/>
              <a:t>进程与线程的区别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/>
              <a:t>从形态角度</a:t>
            </a:r>
          </a:p>
          <a:p>
            <a:pPr lvl="1" eaLnBrk="1" hangingPunct="1">
              <a:defRPr/>
            </a:pPr>
            <a:r>
              <a:rPr lang="zh-CN" altLang="en-US" dirty="0"/>
              <a:t>一个进程</a:t>
            </a:r>
            <a:r>
              <a:rPr lang="zh-CN" altLang="en-US" dirty="0" smtClean="0"/>
              <a:t>可包含</a:t>
            </a:r>
            <a:r>
              <a:rPr lang="zh-CN" altLang="en-US" dirty="0"/>
              <a:t>一个或多个线程</a:t>
            </a:r>
          </a:p>
          <a:p>
            <a:pPr eaLnBrk="1" hangingPunct="1">
              <a:defRPr/>
            </a:pPr>
            <a:r>
              <a:rPr lang="zh-CN" altLang="en-US" dirty="0"/>
              <a:t>从调度角度</a:t>
            </a:r>
          </a:p>
          <a:p>
            <a:pPr lvl="1" eaLnBrk="1" hangingPunct="1">
              <a:defRPr/>
            </a:pPr>
            <a:r>
              <a:rPr lang="zh-CN" altLang="en-US" dirty="0"/>
              <a:t>进程是</a:t>
            </a:r>
            <a:r>
              <a:rPr lang="zh-CN" altLang="en-US" dirty="0" smtClean="0">
                <a:solidFill>
                  <a:srgbClr val="FF0000"/>
                </a:solidFill>
              </a:rPr>
              <a:t>资源分配</a:t>
            </a:r>
            <a:r>
              <a:rPr lang="zh-CN" altLang="en-US" dirty="0" smtClean="0"/>
              <a:t>的</a:t>
            </a:r>
            <a:r>
              <a:rPr lang="zh-CN" altLang="en-US" dirty="0"/>
              <a:t>基本单位</a:t>
            </a:r>
          </a:p>
          <a:p>
            <a:pPr lvl="1" eaLnBrk="1" hangingPunct="1">
              <a:defRPr/>
            </a:pPr>
            <a:r>
              <a:rPr lang="zh-CN" altLang="en-US" dirty="0"/>
              <a:t>线程是</a:t>
            </a:r>
            <a:r>
              <a:rPr lang="zh-CN" altLang="en-US" dirty="0">
                <a:solidFill>
                  <a:srgbClr val="FF0000"/>
                </a:solidFill>
              </a:rPr>
              <a:t>处理器</a:t>
            </a:r>
            <a:r>
              <a:rPr lang="zh-CN" altLang="en-US" dirty="0" smtClean="0">
                <a:solidFill>
                  <a:srgbClr val="FF0000"/>
                </a:solidFill>
              </a:rPr>
              <a:t>调度</a:t>
            </a:r>
            <a:r>
              <a:rPr lang="zh-CN" altLang="en-US" dirty="0" smtClean="0"/>
              <a:t>的</a:t>
            </a:r>
            <a:r>
              <a:rPr lang="zh-CN" altLang="en-US" dirty="0"/>
              <a:t>独立单位</a:t>
            </a:r>
          </a:p>
          <a:p>
            <a:pPr eaLnBrk="1" hangingPunct="1">
              <a:defRPr/>
            </a:pPr>
            <a:r>
              <a:rPr lang="zh-CN" altLang="en-US" dirty="0"/>
              <a:t>从虚拟化角度</a:t>
            </a:r>
          </a:p>
          <a:p>
            <a:pPr lvl="1" eaLnBrk="1" hangingPunct="1">
              <a:defRPr/>
            </a:pPr>
            <a:r>
              <a:rPr lang="zh-CN" altLang="en-US" dirty="0"/>
              <a:t>进程提供两种虚拟</a:t>
            </a:r>
            <a:r>
              <a:rPr lang="zh-CN" altLang="en-US" dirty="0" smtClean="0"/>
              <a:t>机制</a:t>
            </a:r>
            <a:endParaRPr lang="zh-CN" altLang="en-US" dirty="0">
              <a:solidFill>
                <a:srgbClr val="FF0000"/>
              </a:solidFill>
            </a:endParaRPr>
          </a:p>
          <a:p>
            <a:pPr lvl="2" eaLnBrk="1" hangingPunct="1">
              <a:defRPr/>
            </a:pPr>
            <a:r>
              <a:rPr lang="zh-CN" altLang="en-US" dirty="0">
                <a:solidFill>
                  <a:srgbClr val="FF0000"/>
                </a:solidFill>
              </a:rPr>
              <a:t>虚拟处理器</a:t>
            </a:r>
            <a:r>
              <a:rPr lang="zh-CN" altLang="en-US" dirty="0"/>
              <a:t>：进程独享处理器的假象</a:t>
            </a:r>
          </a:p>
          <a:p>
            <a:pPr lvl="2" eaLnBrk="1" hangingPunct="1">
              <a:defRPr/>
            </a:pPr>
            <a:r>
              <a:rPr lang="zh-CN" altLang="en-US" dirty="0">
                <a:solidFill>
                  <a:srgbClr val="FF0000"/>
                </a:solidFill>
              </a:rPr>
              <a:t>虚拟内存</a:t>
            </a:r>
            <a:r>
              <a:rPr lang="zh-CN" altLang="en-US" dirty="0"/>
              <a:t>：进程拥有系统内所有内存资源的假象</a:t>
            </a:r>
          </a:p>
          <a:p>
            <a:pPr lvl="1" eaLnBrk="1" hangingPunct="1">
              <a:defRPr/>
            </a:pPr>
            <a:r>
              <a:rPr lang="zh-CN" altLang="en-US" dirty="0"/>
              <a:t>线程之间</a:t>
            </a:r>
            <a:r>
              <a:rPr lang="zh-CN" altLang="en-US" dirty="0" smtClean="0"/>
              <a:t>可共享</a:t>
            </a:r>
            <a:r>
              <a:rPr lang="zh-CN" altLang="en-US" dirty="0"/>
              <a:t>虚拟内存，</a:t>
            </a:r>
            <a:r>
              <a:rPr lang="zh-CN" altLang="en-US" dirty="0" smtClean="0"/>
              <a:t>但各自拥有独立虚拟处理器</a:t>
            </a:r>
            <a:endParaRPr lang="zh-CN" altLang="en-US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89050" y="5957888"/>
            <a:ext cx="7099300" cy="609600"/>
            <a:chOff x="657" y="3753"/>
            <a:chExt cx="4472" cy="384"/>
          </a:xfrm>
        </p:grpSpPr>
        <p:sp>
          <p:nvSpPr>
            <p:cNvPr id="508932" name="Rectangle 4"/>
            <p:cNvSpPr>
              <a:spLocks noChangeArrowheads="1"/>
            </p:cNvSpPr>
            <p:nvPr/>
          </p:nvSpPr>
          <p:spPr bwMode="auto">
            <a:xfrm>
              <a:off x="1066" y="3793"/>
              <a:ext cx="40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None/>
                <a:defRPr/>
              </a:pPr>
              <a:r>
                <a:rPr lang="zh-CN" alt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对</a:t>
              </a:r>
              <a:r>
                <a:rPr lang="en-US" altLang="zh-CN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Linux</a:t>
              </a:r>
              <a:r>
                <a:rPr lang="zh-CN" alt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系统而言，线程只是一种特殊的进程！</a:t>
              </a:r>
            </a:p>
          </p:txBody>
        </p:sp>
        <p:pic>
          <p:nvPicPr>
            <p:cNvPr id="9223" name="Picture 8" descr="BD06790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7" y="3753"/>
              <a:ext cx="29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进程与线程基本概念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F40FA0-795E-4C58-8DE3-CDDA2F1E84AF}" type="slidenum">
              <a:rPr lang="en-US" altLang="zh-CN"/>
              <a:pPr>
                <a:defRPr/>
              </a:pPr>
              <a:t>40</a:t>
            </a:fld>
            <a:endParaRPr lang="en-US" altLang="zh-CN"/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/>
              <a:t>Linux 2.6 </a:t>
            </a:r>
            <a:r>
              <a:rPr lang="zh-CN" altLang="en-US" dirty="0" smtClean="0"/>
              <a:t>当前运行进程描述符的获取</a:t>
            </a:r>
            <a:endParaRPr lang="zh-CN" altLang="en-US" dirty="0"/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/>
              <a:t>由</a:t>
            </a:r>
            <a:r>
              <a:rPr lang="en-US" altLang="zh-CN" dirty="0">
                <a:solidFill>
                  <a:srgbClr val="FF0000"/>
                </a:solidFill>
              </a:rPr>
              <a:t>current</a:t>
            </a:r>
            <a:r>
              <a:rPr lang="zh-CN" altLang="en-US" dirty="0"/>
              <a:t>来获取当前进程的进程描述符</a:t>
            </a:r>
          </a:p>
          <a:p>
            <a:pPr lvl="1" eaLnBrk="1" hangingPunct="1">
              <a:defRPr/>
            </a:pPr>
            <a:r>
              <a:rPr lang="zh-CN" altLang="en-US" dirty="0"/>
              <a:t>根据</a:t>
            </a:r>
            <a:r>
              <a:rPr lang="en-US" altLang="zh-CN" dirty="0">
                <a:solidFill>
                  <a:srgbClr val="FF0000"/>
                </a:solidFill>
              </a:rPr>
              <a:t>THREAD_SIZE</a:t>
            </a:r>
            <a:r>
              <a:rPr lang="zh-CN" altLang="en-US" dirty="0"/>
              <a:t>大小，分别屏蔽掉内核栈的</a:t>
            </a:r>
            <a:r>
              <a:rPr lang="en-US" altLang="zh-CN" dirty="0"/>
              <a:t>12-bit LSB(4K)</a:t>
            </a:r>
            <a:r>
              <a:rPr lang="zh-CN" altLang="en-US" dirty="0"/>
              <a:t>或</a:t>
            </a:r>
            <a:r>
              <a:rPr lang="en-US" altLang="zh-CN" dirty="0"/>
              <a:t>13-bit LSB(8K)</a:t>
            </a:r>
            <a:r>
              <a:rPr lang="zh-CN" altLang="en-US" dirty="0"/>
              <a:t>，从而获得内核栈的起始</a:t>
            </a:r>
            <a:r>
              <a:rPr lang="zh-CN" altLang="en-US" dirty="0" smtClean="0"/>
              <a:t>位置</a:t>
            </a:r>
            <a:endParaRPr lang="zh-CN" altLang="en-US" dirty="0"/>
          </a:p>
          <a:p>
            <a:pPr lvl="1" eaLnBrk="1" hangingPunct="1">
              <a:defRPr/>
            </a:pPr>
            <a:endParaRPr lang="zh-CN" altLang="en-US" dirty="0"/>
          </a:p>
          <a:p>
            <a:pPr lvl="1" eaLnBrk="1" hangingPunct="1">
              <a:defRPr/>
            </a:pPr>
            <a:endParaRPr lang="en-US" altLang="zh-CN" dirty="0" smtClean="0"/>
          </a:p>
          <a:p>
            <a:pPr lvl="1" eaLnBrk="1" hangingPunct="1">
              <a:defRPr/>
            </a:pPr>
            <a:endParaRPr lang="zh-CN" altLang="en-US" dirty="0"/>
          </a:p>
          <a:p>
            <a:pPr lvl="1" eaLnBrk="1" hangingPunct="1">
              <a:defRPr/>
            </a:pPr>
            <a:endParaRPr lang="zh-CN" altLang="en-US" dirty="0"/>
          </a:p>
          <a:p>
            <a:pPr lvl="1" eaLnBrk="1" hangingPunct="1">
              <a:buNone/>
              <a:defRPr/>
            </a:pPr>
            <a:endParaRPr lang="en-US" altLang="zh-CN" dirty="0" smtClean="0"/>
          </a:p>
          <a:p>
            <a:pPr lvl="1" eaLnBrk="1" hangingPunct="1">
              <a:defRPr/>
            </a:pPr>
            <a:r>
              <a:rPr lang="zh-CN" altLang="en-US" dirty="0" smtClean="0"/>
              <a:t>对应汇编指令</a:t>
            </a:r>
            <a:endParaRPr lang="en-US" altLang="zh-CN" dirty="0" smtClean="0"/>
          </a:p>
          <a:p>
            <a:pPr lvl="2" eaLnBrk="1" hangingPunct="1">
              <a:defRPr/>
            </a:pPr>
            <a:r>
              <a:rPr lang="en-US" altLang="zh-CN" dirty="0" err="1" smtClean="0"/>
              <a:t>movl</a:t>
            </a:r>
            <a:r>
              <a:rPr lang="en-US" altLang="zh-CN" dirty="0" smtClean="0"/>
              <a:t> $0xfffe000, %</a:t>
            </a:r>
            <a:r>
              <a:rPr lang="en-US" altLang="zh-CN" dirty="0" err="1" smtClean="0"/>
              <a:t>ecx</a:t>
            </a:r>
            <a:endParaRPr lang="en-US" altLang="zh-CN" dirty="0" smtClean="0"/>
          </a:p>
          <a:p>
            <a:pPr lvl="2" eaLnBrk="1" hangingPunct="1">
              <a:defRPr/>
            </a:pPr>
            <a:r>
              <a:rPr lang="en-US" altLang="zh-CN" dirty="0" err="1" smtClean="0"/>
              <a:t>andl</a:t>
            </a:r>
            <a:r>
              <a:rPr lang="en-US" altLang="zh-CN" dirty="0" smtClean="0"/>
              <a:t> %esp, %</a:t>
            </a:r>
            <a:r>
              <a:rPr lang="en-US" altLang="zh-CN" dirty="0" err="1" smtClean="0"/>
              <a:t>ecx</a:t>
            </a:r>
            <a:endParaRPr lang="en-US" altLang="zh-CN" dirty="0" smtClean="0"/>
          </a:p>
          <a:p>
            <a:pPr lvl="2" eaLnBrk="1" hangingPunct="1">
              <a:defRPr/>
            </a:pPr>
            <a:r>
              <a:rPr lang="en-US" altLang="zh-CN" dirty="0" err="1" smtClean="0"/>
              <a:t>movl</a:t>
            </a:r>
            <a:r>
              <a:rPr lang="en-US" altLang="zh-CN" dirty="0" smtClean="0"/>
              <a:t> %</a:t>
            </a:r>
            <a:r>
              <a:rPr lang="en-US" altLang="zh-CN" dirty="0" err="1" smtClean="0"/>
              <a:t>ecx</a:t>
            </a:r>
            <a:r>
              <a:rPr lang="en-US" altLang="zh-CN" dirty="0" smtClean="0"/>
              <a:t>, p</a:t>
            </a:r>
            <a:endParaRPr lang="zh-CN" altLang="en-US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55650" y="2590800"/>
            <a:ext cx="8388350" cy="2276475"/>
            <a:chOff x="476" y="1752"/>
            <a:chExt cx="5284" cy="1434"/>
          </a:xfrm>
        </p:grpSpPr>
        <p:pic>
          <p:nvPicPr>
            <p:cNvPr id="3175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" y="1752"/>
              <a:ext cx="5284" cy="1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0437" name="Oval 5"/>
            <p:cNvSpPr>
              <a:spLocks noChangeArrowheads="1"/>
            </p:cNvSpPr>
            <p:nvPr/>
          </p:nvSpPr>
          <p:spPr bwMode="auto">
            <a:xfrm>
              <a:off x="4241" y="2720"/>
              <a:ext cx="953" cy="18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的进程描述与管理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803A8A-A9BD-485C-B39D-D68515333823}" type="slidenum">
              <a:rPr lang="en-US" altLang="zh-CN"/>
              <a:pPr>
                <a:defRPr/>
              </a:pPr>
              <a:t>41</a:t>
            </a:fld>
            <a:endParaRPr lang="en-US" altLang="zh-CN"/>
          </a:p>
        </p:txBody>
      </p:sp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/>
              <a:t>进程</a:t>
            </a:r>
            <a:r>
              <a:rPr lang="zh-CN" altLang="en-US" dirty="0" smtClean="0"/>
              <a:t>标识</a:t>
            </a:r>
            <a:endParaRPr lang="zh-CN" altLang="en-US" dirty="0"/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300"/>
              </a:spcBef>
              <a:defRPr/>
            </a:pPr>
            <a:r>
              <a:rPr lang="zh-CN" altLang="en-US" dirty="0"/>
              <a:t>成员名</a:t>
            </a:r>
            <a:r>
              <a:rPr lang="zh-CN" altLang="en-US" dirty="0" smtClean="0"/>
              <a:t>：</a:t>
            </a:r>
            <a:r>
              <a:rPr lang="en-US" altLang="zh-CN" dirty="0" err="1" smtClean="0"/>
              <a:t>pid_t</a:t>
            </a:r>
            <a:r>
              <a:rPr lang="en-US" altLang="zh-CN" dirty="0" smtClean="0"/>
              <a:t> </a:t>
            </a:r>
            <a:r>
              <a:rPr lang="en-US" altLang="zh-CN" dirty="0" err="1" smtClean="0">
                <a:solidFill>
                  <a:srgbClr val="FF0000"/>
                </a:solidFill>
              </a:rPr>
              <a:t>pid</a:t>
            </a:r>
            <a:endParaRPr lang="en-US" altLang="zh-CN" dirty="0">
              <a:solidFill>
                <a:srgbClr val="FF0000"/>
              </a:solidFill>
            </a:endParaRPr>
          </a:p>
          <a:p>
            <a:pPr eaLnBrk="1" hangingPunct="1">
              <a:spcBef>
                <a:spcPts val="300"/>
              </a:spcBef>
              <a:defRPr/>
            </a:pPr>
            <a:r>
              <a:rPr lang="zh-CN" altLang="en-US" dirty="0" smtClean="0"/>
              <a:t>功能</a:t>
            </a:r>
            <a:endParaRPr lang="en-US" altLang="zh-CN" dirty="0" smtClean="0"/>
          </a:p>
          <a:p>
            <a:pPr lvl="1" eaLnBrk="1" hangingPunct="1">
              <a:spcBef>
                <a:spcPts val="300"/>
              </a:spcBef>
              <a:defRPr/>
            </a:pPr>
            <a:r>
              <a:rPr lang="zh-CN" altLang="en-US" dirty="0" smtClean="0"/>
              <a:t>内核</a:t>
            </a:r>
            <a:r>
              <a:rPr lang="zh-CN" altLang="en-US" dirty="0"/>
              <a:t>通过</a:t>
            </a:r>
            <a:r>
              <a:rPr lang="en-US" altLang="zh-CN" dirty="0" err="1">
                <a:solidFill>
                  <a:srgbClr val="FF0000"/>
                </a:solidFill>
              </a:rPr>
              <a:t>pid</a:t>
            </a:r>
            <a:r>
              <a:rPr lang="zh-CN" altLang="en-US" dirty="0"/>
              <a:t>标识每个</a:t>
            </a:r>
            <a:r>
              <a:rPr lang="zh-CN" altLang="en-US" dirty="0" smtClean="0"/>
              <a:t>进程</a:t>
            </a:r>
            <a:endParaRPr lang="en-US" altLang="zh-CN" dirty="0" smtClean="0"/>
          </a:p>
          <a:p>
            <a:pPr lvl="1" eaLnBrk="1" hangingPunct="1">
              <a:spcBef>
                <a:spcPts val="300"/>
              </a:spcBef>
              <a:defRPr/>
            </a:pPr>
            <a:r>
              <a:rPr lang="en-US" altLang="zh-CN" dirty="0" err="1" smtClean="0"/>
              <a:t>pid</a:t>
            </a:r>
            <a:r>
              <a:rPr lang="zh-CN" altLang="en-US" dirty="0"/>
              <a:t>与进程描述符之间</a:t>
            </a:r>
            <a:r>
              <a:rPr lang="zh-CN" altLang="en-US" dirty="0" smtClean="0"/>
              <a:t>有严格</a:t>
            </a:r>
            <a:r>
              <a:rPr lang="zh-CN" altLang="en-US" dirty="0"/>
              <a:t>的一一对应关系</a:t>
            </a:r>
          </a:p>
          <a:p>
            <a:pPr eaLnBrk="1" hangingPunct="1">
              <a:spcBef>
                <a:spcPts val="300"/>
              </a:spcBef>
              <a:defRPr/>
            </a:pPr>
            <a:r>
              <a:rPr lang="zh-CN" altLang="en-US" dirty="0" smtClean="0"/>
              <a:t>数据类型说明</a:t>
            </a:r>
            <a:endParaRPr lang="en-US" altLang="zh-CN" dirty="0" smtClean="0"/>
          </a:p>
          <a:p>
            <a:pPr lvl="1" eaLnBrk="1" hangingPunct="1">
              <a:spcBef>
                <a:spcPts val="300"/>
              </a:spcBef>
              <a:defRPr/>
            </a:pPr>
            <a:r>
              <a:rPr lang="en-US" altLang="zh-CN" dirty="0" err="1" smtClean="0">
                <a:solidFill>
                  <a:srgbClr val="FF0000"/>
                </a:solidFill>
              </a:rPr>
              <a:t>pid_t</a:t>
            </a:r>
            <a:r>
              <a:rPr lang="zh-CN" altLang="en-US" dirty="0" smtClean="0"/>
              <a:t>实际上</a:t>
            </a:r>
            <a:r>
              <a:rPr lang="zh-CN" altLang="en-US" dirty="0"/>
              <a:t>是一个</a:t>
            </a:r>
            <a:r>
              <a:rPr lang="en-US" altLang="zh-CN" dirty="0" err="1"/>
              <a:t>int</a:t>
            </a:r>
            <a:r>
              <a:rPr lang="zh-CN" altLang="en-US" dirty="0"/>
              <a:t>类型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zh-CN" altLang="en-US" dirty="0" smtClean="0"/>
              <a:t>取值范围：</a:t>
            </a:r>
            <a:r>
              <a:rPr lang="en-US" altLang="zh-CN" dirty="0" smtClean="0"/>
              <a:t>0 ~ 32767</a:t>
            </a:r>
            <a:endParaRPr lang="en-US" altLang="zh-CN" dirty="0"/>
          </a:p>
          <a:p>
            <a:pPr lvl="1" eaLnBrk="1" hangingPunct="1">
              <a:spcBef>
                <a:spcPts val="300"/>
              </a:spcBef>
              <a:defRPr/>
            </a:pPr>
            <a:r>
              <a:rPr lang="zh-CN" altLang="en-US" dirty="0"/>
              <a:t>最大值修改：</a:t>
            </a:r>
            <a:r>
              <a:rPr lang="en-US" altLang="zh-CN" dirty="0"/>
              <a:t>/proc/sys/kernel/</a:t>
            </a:r>
            <a:r>
              <a:rPr lang="en-US" altLang="zh-CN" dirty="0" err="1"/>
              <a:t>pid_max</a:t>
            </a:r>
            <a:endParaRPr lang="en-US" altLang="zh-CN" dirty="0"/>
          </a:p>
          <a:p>
            <a:pPr lvl="1" eaLnBrk="1" hangingPunct="1">
              <a:spcBef>
                <a:spcPts val="300"/>
              </a:spcBef>
              <a:defRPr/>
            </a:pPr>
            <a:r>
              <a:rPr lang="zh-CN" altLang="en-US" dirty="0"/>
              <a:t>生成新</a:t>
            </a:r>
            <a:r>
              <a:rPr lang="en-US" altLang="zh-CN" dirty="0" err="1"/>
              <a:t>pid</a:t>
            </a:r>
            <a:r>
              <a:rPr lang="zh-CN" altLang="en-US" dirty="0"/>
              <a:t>：</a:t>
            </a:r>
            <a:r>
              <a:rPr lang="en-US" altLang="zh-CN" dirty="0" err="1">
                <a:solidFill>
                  <a:srgbClr val="FF0000"/>
                </a:solidFill>
              </a:rPr>
              <a:t>get_pid</a:t>
            </a:r>
            <a:r>
              <a:rPr lang="en-US" altLang="zh-CN" dirty="0" smtClean="0">
                <a:solidFill>
                  <a:srgbClr val="FF0000"/>
                </a:solidFill>
              </a:rPr>
              <a:t>()</a:t>
            </a:r>
            <a:endParaRPr lang="zh-CN" altLang="en-US" dirty="0"/>
          </a:p>
          <a:p>
            <a:pPr lvl="1" eaLnBrk="1" hangingPunct="1">
              <a:spcBef>
                <a:spcPts val="300"/>
              </a:spcBef>
              <a:defRPr/>
            </a:pPr>
            <a:r>
              <a:rPr lang="zh-CN" altLang="en-US" dirty="0"/>
              <a:t>获取进程</a:t>
            </a:r>
            <a:r>
              <a:rPr lang="en-US" altLang="zh-CN" dirty="0" err="1" smtClean="0"/>
              <a:t>pid</a:t>
            </a:r>
            <a:endParaRPr lang="zh-CN" altLang="en-US" dirty="0"/>
          </a:p>
          <a:p>
            <a:pPr lvl="2" eaLnBrk="1" hangingPunct="1">
              <a:spcBef>
                <a:spcPts val="300"/>
              </a:spcBef>
              <a:defRPr/>
            </a:pPr>
            <a:r>
              <a:rPr lang="en-US" altLang="zh-CN" dirty="0" err="1" smtClean="0">
                <a:sym typeface="Wingdings" pitchFamily="2" charset="2"/>
              </a:rPr>
              <a:t>ps</a:t>
            </a:r>
            <a:r>
              <a:rPr lang="zh-CN" altLang="en-US" dirty="0" smtClean="0">
                <a:sym typeface="Wingdings" pitchFamily="2" charset="2"/>
              </a:rPr>
              <a:t>命令</a:t>
            </a:r>
            <a:endParaRPr lang="en-US" altLang="zh-CN" dirty="0" smtClean="0">
              <a:sym typeface="Wingdings" pitchFamily="2" charset="2"/>
            </a:endParaRPr>
          </a:p>
          <a:p>
            <a:pPr lvl="2" eaLnBrk="1" hangingPunct="1">
              <a:spcBef>
                <a:spcPts val="300"/>
              </a:spcBef>
              <a:defRPr/>
            </a:pPr>
            <a:r>
              <a:rPr lang="zh-CN" altLang="en-US" dirty="0" smtClean="0">
                <a:sym typeface="Wingdings" pitchFamily="2" charset="2"/>
              </a:rPr>
              <a:t>访问</a:t>
            </a:r>
            <a:r>
              <a:rPr lang="en-US" altLang="zh-CN" dirty="0" smtClean="0">
                <a:sym typeface="Wingdings" pitchFamily="2" charset="2"/>
              </a:rPr>
              <a:t>/proc/</a:t>
            </a:r>
            <a:r>
              <a:rPr lang="en-US" altLang="zh-CN" dirty="0" err="1" smtClean="0">
                <a:solidFill>
                  <a:srgbClr val="FF0000"/>
                </a:solidFill>
                <a:sym typeface="Wingdings" pitchFamily="2" charset="2"/>
              </a:rPr>
              <a:t>pid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2" eaLnBrk="1" hangingPunct="1">
              <a:spcBef>
                <a:spcPts val="300"/>
              </a:spcBef>
              <a:defRPr/>
            </a:pPr>
            <a:r>
              <a:rPr lang="en-US" altLang="zh-CN" dirty="0" err="1" smtClean="0"/>
              <a:t>getpid</a:t>
            </a:r>
            <a:r>
              <a:rPr lang="en-US" altLang="zh-CN" dirty="0"/>
              <a:t>()</a:t>
            </a:r>
            <a:r>
              <a:rPr lang="en-US" altLang="zh-CN" dirty="0">
                <a:sym typeface="Wingdings" pitchFamily="2" charset="2"/>
              </a:rPr>
              <a:t></a:t>
            </a:r>
            <a:r>
              <a:rPr lang="en-US" altLang="zh-CN" dirty="0" err="1">
                <a:sym typeface="Wingdings" pitchFamily="2" charset="2"/>
              </a:rPr>
              <a:t>sys_getpid</a:t>
            </a:r>
            <a:r>
              <a:rPr lang="en-US" altLang="zh-CN" dirty="0" smtClean="0">
                <a:sym typeface="Wingdings" pitchFamily="2" charset="2"/>
              </a:rPr>
              <a:t>()</a:t>
            </a:r>
            <a:endParaRPr lang="en-US" altLang="zh-CN" dirty="0">
              <a:sym typeface="Wingdings" pitchFamily="2" charset="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的进程描述与管理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 smtClean="0"/>
              <a:t>通过</a:t>
            </a:r>
            <a:r>
              <a:rPr lang="en-US" altLang="zh-CN" dirty="0" err="1" smtClean="0"/>
              <a:t>ps</a:t>
            </a:r>
            <a:r>
              <a:rPr lang="zh-CN" altLang="en-US" dirty="0" smtClean="0"/>
              <a:t>命令获取进程信息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188" y="1243013"/>
            <a:ext cx="8532812" cy="5449887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2400" dirty="0" smtClean="0"/>
              <a:t>功能</a:t>
            </a:r>
            <a:endParaRPr lang="en-US" altLang="zh-CN" sz="2400" dirty="0" smtClean="0"/>
          </a:p>
          <a:p>
            <a:pPr lvl="1" eaLnBrk="1" hangingPunct="1">
              <a:defRPr/>
            </a:pPr>
            <a:r>
              <a:rPr lang="zh-CN" altLang="en-US" sz="2000" dirty="0" smtClean="0"/>
              <a:t>查看系统中正在运行的进程</a:t>
            </a:r>
          </a:p>
          <a:p>
            <a:pPr eaLnBrk="1" hangingPunct="1">
              <a:defRPr/>
            </a:pPr>
            <a:r>
              <a:rPr lang="zh-CN" altLang="en-US" sz="2400" dirty="0" smtClean="0"/>
              <a:t>语法</a:t>
            </a:r>
          </a:p>
          <a:p>
            <a:pPr lvl="1" eaLnBrk="1" hangingPunct="1">
              <a:defRPr/>
            </a:pPr>
            <a:r>
              <a:rPr lang="en-US" altLang="zh-CN" sz="2000" dirty="0" err="1" smtClean="0"/>
              <a:t>ps</a:t>
            </a:r>
            <a:r>
              <a:rPr lang="en-US" altLang="zh-CN" sz="2000" dirty="0" smtClean="0"/>
              <a:t>  [-</a:t>
            </a:r>
            <a:r>
              <a:rPr lang="en-US" altLang="zh-CN" sz="2000" dirty="0" err="1" smtClean="0"/>
              <a:t>ef</a:t>
            </a:r>
            <a:r>
              <a:rPr lang="en-US" altLang="zh-CN" sz="2000" dirty="0" smtClean="0"/>
              <a:t>][-n name][-t </a:t>
            </a:r>
            <a:r>
              <a:rPr lang="en-US" altLang="zh-CN" sz="2000" dirty="0" err="1" smtClean="0"/>
              <a:t>ttys</a:t>
            </a:r>
            <a:r>
              <a:rPr lang="en-US" altLang="zh-CN" sz="2000" dirty="0" smtClean="0"/>
              <a:t>][-p </a:t>
            </a:r>
            <a:r>
              <a:rPr lang="en-US" altLang="zh-CN" sz="2000" dirty="0" err="1" smtClean="0"/>
              <a:t>pids</a:t>
            </a:r>
            <a:r>
              <a:rPr lang="en-US" altLang="zh-CN" sz="2000" dirty="0" smtClean="0"/>
              <a:t>][-u users][-groups]</a:t>
            </a:r>
          </a:p>
          <a:p>
            <a:pPr lvl="1" eaLnBrk="1" hangingPunct="1">
              <a:defRPr/>
            </a:pPr>
            <a:endParaRPr lang="en-US" altLang="zh-CN" sz="2000" dirty="0" smtClean="0"/>
          </a:p>
          <a:p>
            <a:pPr eaLnBrk="1" hangingPunct="1"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21C6AF-3F50-453A-BD20-AFDAD44F7731}" type="slidenum">
              <a:rPr lang="en-US" altLang="zh-CN" smtClean="0"/>
              <a:pPr>
                <a:defRPr/>
              </a:pPr>
              <a:t>42</a:t>
            </a:fld>
            <a:endParaRPr lang="en-US" altLang="zh-CN"/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025" y="4156075"/>
            <a:ext cx="7272338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431925" y="3436938"/>
            <a:ext cx="0" cy="935037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297113" y="3436938"/>
            <a:ext cx="431800" cy="1008062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448050" y="3652838"/>
            <a:ext cx="0" cy="792162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3952875" y="3292475"/>
            <a:ext cx="936625" cy="1152525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4529138" y="3436938"/>
            <a:ext cx="2808287" cy="1008062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5105400" y="3795713"/>
            <a:ext cx="0" cy="649287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 flipV="1">
            <a:off x="7048500" y="4660900"/>
            <a:ext cx="144463" cy="1800225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9" name="Text Box 12"/>
          <p:cNvSpPr txBox="1">
            <a:spLocks noChangeArrowheads="1"/>
          </p:cNvSpPr>
          <p:nvPr/>
        </p:nvSpPr>
        <p:spPr bwMode="auto">
          <a:xfrm>
            <a:off x="6113463" y="6461125"/>
            <a:ext cx="2374900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zh-CN" altLang="en-US" sz="2000" b="1">
                <a:solidFill>
                  <a:schemeClr val="tx1"/>
                </a:solidFill>
              </a:rPr>
              <a:t>运行的命令</a:t>
            </a:r>
          </a:p>
        </p:txBody>
      </p:sp>
      <p:sp>
        <p:nvSpPr>
          <p:cNvPr id="19470" name="Text Box 13"/>
          <p:cNvSpPr txBox="1">
            <a:spLocks noChangeArrowheads="1"/>
          </p:cNvSpPr>
          <p:nvPr/>
        </p:nvSpPr>
        <p:spPr bwMode="auto">
          <a:xfrm>
            <a:off x="928688" y="3003550"/>
            <a:ext cx="1008062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zh-CN" altLang="en-US" sz="2000" b="1">
                <a:solidFill>
                  <a:schemeClr val="tx1"/>
                </a:solidFill>
              </a:rPr>
              <a:t>用户</a:t>
            </a:r>
            <a:r>
              <a:rPr kumimoji="0" lang="en-US" altLang="zh-CN" sz="2000" b="1">
                <a:solidFill>
                  <a:schemeClr val="tx1"/>
                </a:solidFill>
              </a:rPr>
              <a:t>ID</a:t>
            </a:r>
          </a:p>
        </p:txBody>
      </p:sp>
      <p:sp>
        <p:nvSpPr>
          <p:cNvPr id="19471" name="Text Box 14"/>
          <p:cNvSpPr txBox="1">
            <a:spLocks noChangeArrowheads="1"/>
          </p:cNvSpPr>
          <p:nvPr/>
        </p:nvSpPr>
        <p:spPr bwMode="auto">
          <a:xfrm>
            <a:off x="3879850" y="2932113"/>
            <a:ext cx="2809875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zh-CN" altLang="en-US" sz="2000" b="1">
                <a:solidFill>
                  <a:schemeClr val="tx1"/>
                </a:solidFill>
              </a:rPr>
              <a:t>进程占用</a:t>
            </a:r>
            <a:r>
              <a:rPr kumimoji="0" lang="en-US" altLang="zh-CN" sz="2000" b="1">
                <a:solidFill>
                  <a:schemeClr val="tx1"/>
                </a:solidFill>
              </a:rPr>
              <a:t>CPU</a:t>
            </a:r>
            <a:r>
              <a:rPr kumimoji="0" lang="zh-CN" altLang="en-US" sz="2000" b="1">
                <a:solidFill>
                  <a:schemeClr val="tx1"/>
                </a:solidFill>
              </a:rPr>
              <a:t>的百分比</a:t>
            </a:r>
          </a:p>
        </p:txBody>
      </p:sp>
      <p:sp>
        <p:nvSpPr>
          <p:cNvPr id="19472" name="Text Box 15"/>
          <p:cNvSpPr txBox="1">
            <a:spLocks noChangeArrowheads="1"/>
          </p:cNvSpPr>
          <p:nvPr/>
        </p:nvSpPr>
        <p:spPr bwMode="auto">
          <a:xfrm>
            <a:off x="4600575" y="3363913"/>
            <a:ext cx="2232025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zh-CN" altLang="en-US" sz="2000" b="1">
                <a:solidFill>
                  <a:schemeClr val="tx1"/>
                </a:solidFill>
              </a:rPr>
              <a:t>启动进程的终端号</a:t>
            </a:r>
          </a:p>
        </p:txBody>
      </p:sp>
      <p:sp>
        <p:nvSpPr>
          <p:cNvPr id="19473" name="Text Box 16"/>
          <p:cNvSpPr txBox="1">
            <a:spLocks noChangeArrowheads="1"/>
          </p:cNvSpPr>
          <p:nvPr/>
        </p:nvSpPr>
        <p:spPr bwMode="auto">
          <a:xfrm>
            <a:off x="6761163" y="2860675"/>
            <a:ext cx="1943100" cy="7016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zh-CN" altLang="en-US" sz="2000" b="1">
                <a:solidFill>
                  <a:schemeClr val="tx1"/>
                </a:solidFill>
              </a:rPr>
              <a:t>进程开始的时间和日期</a:t>
            </a:r>
          </a:p>
        </p:txBody>
      </p:sp>
      <p:sp>
        <p:nvSpPr>
          <p:cNvPr id="19474" name="Text Box 17"/>
          <p:cNvSpPr txBox="1">
            <a:spLocks noChangeArrowheads="1"/>
          </p:cNvSpPr>
          <p:nvPr/>
        </p:nvSpPr>
        <p:spPr bwMode="auto">
          <a:xfrm>
            <a:off x="2800350" y="3292475"/>
            <a:ext cx="1368425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zh-CN" altLang="en-US" sz="2000" b="1">
                <a:solidFill>
                  <a:schemeClr val="tx1"/>
                </a:solidFill>
              </a:rPr>
              <a:t>父进程号</a:t>
            </a:r>
          </a:p>
        </p:txBody>
      </p:sp>
      <p:sp>
        <p:nvSpPr>
          <p:cNvPr id="19475" name="Text Box 18"/>
          <p:cNvSpPr txBox="1">
            <a:spLocks noChangeArrowheads="1"/>
          </p:cNvSpPr>
          <p:nvPr/>
        </p:nvSpPr>
        <p:spPr bwMode="auto">
          <a:xfrm>
            <a:off x="1936750" y="3003550"/>
            <a:ext cx="1079500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zh-CN" altLang="en-US" sz="2000" b="1">
                <a:solidFill>
                  <a:schemeClr val="tx1"/>
                </a:solidFill>
              </a:rPr>
              <a:t>进程号</a:t>
            </a:r>
          </a:p>
        </p:txBody>
      </p:sp>
      <p:sp>
        <p:nvSpPr>
          <p:cNvPr id="19476" name="Text Box 19"/>
          <p:cNvSpPr txBox="1">
            <a:spLocks noChangeArrowheads="1"/>
          </p:cNvSpPr>
          <p:nvPr/>
        </p:nvSpPr>
        <p:spPr bwMode="auto">
          <a:xfrm>
            <a:off x="4168775" y="6461125"/>
            <a:ext cx="2303463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zh-CN" altLang="en-US" sz="2000" b="1">
                <a:solidFill>
                  <a:schemeClr val="tx1"/>
                </a:solidFill>
              </a:rPr>
              <a:t>进程已占用的时间</a:t>
            </a: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V="1">
            <a:off x="5753100" y="4660900"/>
            <a:ext cx="719138" cy="1871663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的进程描述与管理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/>
              <a:t>/proc</a:t>
            </a:r>
            <a:r>
              <a:rPr lang="zh-CN" altLang="en-US" dirty="0" smtClean="0"/>
              <a:t>目录下的进程信息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300"/>
              </a:spcBef>
              <a:defRPr/>
            </a:pPr>
            <a:r>
              <a:rPr lang="zh-CN" altLang="en-US" dirty="0" smtClean="0"/>
              <a:t>在</a:t>
            </a:r>
            <a:r>
              <a:rPr lang="en-US" altLang="zh-CN" dirty="0" smtClean="0"/>
              <a:t>/proc</a:t>
            </a:r>
            <a:r>
              <a:rPr lang="en-US" dirty="0" smtClean="0"/>
              <a:t>/</a:t>
            </a:r>
            <a:r>
              <a:rPr lang="en-US" dirty="0" err="1" smtClean="0"/>
              <a:t>pid</a:t>
            </a:r>
            <a:r>
              <a:rPr lang="zh-CN" altLang="en-US" dirty="0" smtClean="0"/>
              <a:t>下</a:t>
            </a:r>
            <a:endParaRPr lang="en-US" dirty="0" smtClean="0"/>
          </a:p>
          <a:p>
            <a:pPr lvl="1" eaLnBrk="1" hangingPunct="1">
              <a:spcBef>
                <a:spcPts val="300"/>
              </a:spcBef>
              <a:defRPr/>
            </a:pPr>
            <a:r>
              <a:rPr lang="en-US" dirty="0" smtClean="0"/>
              <a:t>status </a:t>
            </a:r>
            <a:r>
              <a:rPr lang="zh-CN" altLang="en-US" dirty="0" smtClean="0"/>
              <a:t>：进程状态信息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US" dirty="0" err="1" smtClean="0"/>
              <a:t>ctl</a:t>
            </a:r>
            <a:r>
              <a:rPr lang="en-US" dirty="0" smtClean="0"/>
              <a:t> </a:t>
            </a:r>
            <a:r>
              <a:rPr lang="zh-CN" altLang="en-US" dirty="0" smtClean="0"/>
              <a:t>：进程控制文件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US" dirty="0" err="1" smtClean="0"/>
              <a:t>psinfo</a:t>
            </a:r>
            <a:r>
              <a:rPr lang="zh-CN" altLang="en-US" dirty="0" smtClean="0"/>
              <a:t>：进程</a:t>
            </a:r>
            <a:r>
              <a:rPr lang="en-US" dirty="0" err="1" smtClean="0"/>
              <a:t>ps</a:t>
            </a:r>
            <a:r>
              <a:rPr lang="en-US" dirty="0" smtClean="0"/>
              <a:t> </a:t>
            </a:r>
            <a:r>
              <a:rPr lang="zh-CN" altLang="en-US" dirty="0" smtClean="0"/>
              <a:t>信息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US" dirty="0" smtClean="0"/>
              <a:t>as</a:t>
            </a:r>
            <a:r>
              <a:rPr lang="zh-CN" altLang="en-US" dirty="0" smtClean="0"/>
              <a:t>：进程地址空间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US" dirty="0" smtClean="0"/>
              <a:t>map</a:t>
            </a:r>
            <a:r>
              <a:rPr lang="zh-CN" altLang="en-US" dirty="0" smtClean="0"/>
              <a:t>：进程映射信息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US" dirty="0" smtClean="0"/>
              <a:t>object</a:t>
            </a:r>
            <a:r>
              <a:rPr lang="zh-CN" altLang="en-US" dirty="0" smtClean="0"/>
              <a:t>：进程对象信息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US" dirty="0" err="1" smtClean="0"/>
              <a:t>sigact</a:t>
            </a:r>
            <a:r>
              <a:rPr lang="zh-CN" altLang="en-US" dirty="0" smtClean="0"/>
              <a:t>：进程信号量操作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US" dirty="0" err="1" smtClean="0"/>
              <a:t>sysent</a:t>
            </a:r>
            <a:r>
              <a:rPr lang="zh-CN" altLang="en-US" dirty="0" smtClean="0"/>
              <a:t>：进程系统调用信息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US" dirty="0" err="1" smtClean="0"/>
              <a:t>lwp</a:t>
            </a:r>
            <a:r>
              <a:rPr lang="en-US" dirty="0" smtClean="0"/>
              <a:t>/</a:t>
            </a:r>
            <a:r>
              <a:rPr lang="en-US" dirty="0" err="1" smtClean="0"/>
              <a:t>tid</a:t>
            </a:r>
            <a:r>
              <a:rPr lang="zh-CN" altLang="en-US" dirty="0" smtClean="0"/>
              <a:t>：进程核心线程标识符目录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US" dirty="0" err="1" smtClean="0"/>
              <a:t>lwp</a:t>
            </a:r>
            <a:r>
              <a:rPr lang="en-US" dirty="0" smtClean="0"/>
              <a:t>/</a:t>
            </a:r>
            <a:r>
              <a:rPr lang="en-US" dirty="0" err="1" smtClean="0"/>
              <a:t>tid</a:t>
            </a:r>
            <a:r>
              <a:rPr lang="en-US" dirty="0" smtClean="0"/>
              <a:t>/</a:t>
            </a:r>
            <a:r>
              <a:rPr lang="en-US" dirty="0" err="1" smtClean="0"/>
              <a:t>lwpstatus</a:t>
            </a:r>
            <a:r>
              <a:rPr lang="zh-CN" altLang="en-US" dirty="0" smtClean="0"/>
              <a:t>：核心线程状态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US" dirty="0" err="1" smtClean="0"/>
              <a:t>lwp</a:t>
            </a:r>
            <a:r>
              <a:rPr lang="en-US" dirty="0" smtClean="0"/>
              <a:t>/</a:t>
            </a:r>
            <a:r>
              <a:rPr lang="en-US" dirty="0" err="1" smtClean="0"/>
              <a:t>tid</a:t>
            </a:r>
            <a:r>
              <a:rPr lang="en-US" dirty="0" smtClean="0"/>
              <a:t>/</a:t>
            </a:r>
            <a:r>
              <a:rPr lang="en-US" dirty="0" err="1" smtClean="0"/>
              <a:t>lwpctl</a:t>
            </a:r>
            <a:r>
              <a:rPr lang="zh-CN" altLang="en-US" dirty="0" smtClean="0"/>
              <a:t>：核心线程控制文件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US" dirty="0" err="1" smtClean="0"/>
              <a:t>lwp</a:t>
            </a:r>
            <a:r>
              <a:rPr lang="en-US" dirty="0" smtClean="0"/>
              <a:t>/</a:t>
            </a:r>
            <a:r>
              <a:rPr lang="en-US" dirty="0" err="1" smtClean="0"/>
              <a:t>tid</a:t>
            </a:r>
            <a:r>
              <a:rPr lang="en-US" dirty="0" smtClean="0"/>
              <a:t>/</a:t>
            </a:r>
            <a:r>
              <a:rPr lang="en-US" dirty="0" err="1" smtClean="0"/>
              <a:t>lwpsinfo</a:t>
            </a:r>
            <a:r>
              <a:rPr lang="zh-CN" altLang="en-US" dirty="0" smtClean="0"/>
              <a:t>：核心线程</a:t>
            </a:r>
            <a:r>
              <a:rPr lang="en-US" dirty="0" err="1" smtClean="0"/>
              <a:t>ps</a:t>
            </a:r>
            <a:r>
              <a:rPr lang="en-US" dirty="0" smtClean="0"/>
              <a:t> </a:t>
            </a:r>
            <a:r>
              <a:rPr lang="zh-CN" altLang="en-US" dirty="0" smtClean="0"/>
              <a:t>信息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E1FD36-8E59-4A4A-BD9E-7E0BB1042990}" type="slidenum">
              <a:rPr lang="en-US" altLang="zh-CN" smtClean="0"/>
              <a:pPr>
                <a:defRPr/>
              </a:pPr>
              <a:t>43</a:t>
            </a:fld>
            <a:endParaRPr lang="en-US" altLang="zh-CN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1025" y="2347913"/>
            <a:ext cx="47402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的进程描述与管理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7B45C-E6D4-46F0-A320-467FA0D7D2CF}" type="slidenum">
              <a:rPr lang="en-US" altLang="zh-CN"/>
              <a:pPr>
                <a:defRPr/>
              </a:pPr>
              <a:t>44</a:t>
            </a:fld>
            <a:endParaRPr lang="en-US" altLang="zh-CN"/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/>
              <a:t>进程</a:t>
            </a:r>
            <a:r>
              <a:rPr lang="zh-CN" altLang="en-US" dirty="0" smtClean="0"/>
              <a:t>组标识</a:t>
            </a:r>
            <a:endParaRPr lang="zh-CN" altLang="en-US" dirty="0"/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3088" y="1281113"/>
            <a:ext cx="8532812" cy="5449887"/>
          </a:xfrm>
        </p:spPr>
        <p:txBody>
          <a:bodyPr/>
          <a:lstStyle/>
          <a:p>
            <a:pPr eaLnBrk="1" hangingPunct="1">
              <a:spcBef>
                <a:spcPts val="300"/>
              </a:spcBef>
              <a:defRPr/>
            </a:pPr>
            <a:r>
              <a:rPr lang="zh-CN" altLang="en-US" dirty="0"/>
              <a:t>成员名</a:t>
            </a:r>
            <a:r>
              <a:rPr lang="zh-CN" altLang="en-US" dirty="0" smtClean="0"/>
              <a:t>：</a:t>
            </a:r>
            <a:r>
              <a:rPr lang="en-US" altLang="zh-CN" dirty="0" err="1" smtClean="0"/>
              <a:t>pid_t</a:t>
            </a:r>
            <a:r>
              <a:rPr lang="en-US" altLang="zh-CN" dirty="0" smtClean="0"/>
              <a:t> </a:t>
            </a:r>
            <a:r>
              <a:rPr lang="en-US" altLang="zh-CN" dirty="0" err="1" smtClean="0">
                <a:solidFill>
                  <a:srgbClr val="FF0000"/>
                </a:solidFill>
              </a:rPr>
              <a:t>tgid</a:t>
            </a:r>
            <a:endParaRPr lang="en-US" altLang="zh-CN" dirty="0">
              <a:solidFill>
                <a:srgbClr val="FF0000"/>
              </a:solidFill>
            </a:endParaRPr>
          </a:p>
          <a:p>
            <a:pPr eaLnBrk="1" hangingPunct="1">
              <a:spcBef>
                <a:spcPts val="300"/>
              </a:spcBef>
              <a:defRPr/>
            </a:pPr>
            <a:r>
              <a:rPr lang="zh-CN" altLang="en-US" dirty="0" smtClean="0"/>
              <a:t>功能</a:t>
            </a:r>
            <a:endParaRPr lang="en-US" altLang="zh-CN" dirty="0" smtClean="0"/>
          </a:p>
          <a:p>
            <a:pPr lvl="1" eaLnBrk="1" hangingPunct="1">
              <a:spcBef>
                <a:spcPts val="300"/>
              </a:spcBef>
              <a:defRPr/>
            </a:pPr>
            <a:r>
              <a:rPr lang="zh-CN" altLang="en-US" dirty="0" smtClean="0"/>
              <a:t>标识</a:t>
            </a:r>
            <a:r>
              <a:rPr lang="zh-CN" altLang="en-US" dirty="0"/>
              <a:t>进程是否属于同组，组</a:t>
            </a:r>
            <a:r>
              <a:rPr lang="en-US" altLang="zh-CN" dirty="0"/>
              <a:t>ID</a:t>
            </a:r>
            <a:r>
              <a:rPr lang="zh-CN" altLang="en-US" dirty="0" smtClean="0"/>
              <a:t>是第一个组内线程（父进程）的</a:t>
            </a:r>
            <a:r>
              <a:rPr lang="en-US" altLang="zh-CN" dirty="0" smtClean="0"/>
              <a:t>ID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zh-CN" altLang="en-US" dirty="0" smtClean="0"/>
              <a:t>线程组中的所有线程共享相同的</a:t>
            </a:r>
            <a:r>
              <a:rPr lang="en-US" altLang="zh-CN" dirty="0" smtClean="0"/>
              <a:t>PID</a:t>
            </a:r>
            <a:endParaRPr lang="en-US" altLang="zh-CN" dirty="0"/>
          </a:p>
          <a:p>
            <a:pPr eaLnBrk="1" hangingPunct="1">
              <a:spcBef>
                <a:spcPts val="300"/>
              </a:spcBef>
              <a:defRPr/>
            </a:pPr>
            <a:r>
              <a:rPr lang="zh-CN" altLang="en-US" dirty="0" smtClean="0"/>
              <a:t>组</a:t>
            </a:r>
            <a:r>
              <a:rPr lang="en-US" altLang="zh-CN" dirty="0" smtClean="0"/>
              <a:t>ID</a:t>
            </a:r>
            <a:r>
              <a:rPr lang="zh-CN" altLang="en-US" dirty="0" smtClean="0"/>
              <a:t>赋值相关操作</a:t>
            </a:r>
            <a:endParaRPr lang="zh-CN" altLang="en-US" dirty="0"/>
          </a:p>
          <a:p>
            <a:pPr lvl="1" eaLnBrk="1" hangingPunct="1">
              <a:spcBef>
                <a:spcPts val="300"/>
              </a:spcBef>
              <a:defRPr/>
            </a:pPr>
            <a:endParaRPr lang="zh-CN" altLang="en-US" sz="2000" dirty="0"/>
          </a:p>
          <a:p>
            <a:pPr lvl="1" eaLnBrk="1" hangingPunct="1">
              <a:spcBef>
                <a:spcPts val="300"/>
              </a:spcBef>
              <a:defRPr/>
            </a:pPr>
            <a:endParaRPr lang="zh-CN" altLang="en-US" sz="2000" dirty="0"/>
          </a:p>
          <a:p>
            <a:pPr eaLnBrk="1" hangingPunct="1">
              <a:spcBef>
                <a:spcPts val="300"/>
              </a:spcBef>
              <a:buNone/>
              <a:defRPr/>
            </a:pPr>
            <a:endParaRPr lang="en-US" altLang="zh-CN" sz="2400" dirty="0" smtClean="0"/>
          </a:p>
          <a:p>
            <a:pPr eaLnBrk="1" hangingPunct="1">
              <a:spcBef>
                <a:spcPts val="300"/>
              </a:spcBef>
              <a:buNone/>
              <a:defRPr/>
            </a:pPr>
            <a:endParaRPr lang="zh-CN" altLang="en-US" sz="2400" dirty="0"/>
          </a:p>
          <a:p>
            <a:pPr lvl="1" eaLnBrk="1" hangingPunct="1">
              <a:spcBef>
                <a:spcPts val="300"/>
              </a:spcBef>
              <a:defRPr/>
            </a:pPr>
            <a:r>
              <a:rPr lang="zh-CN" altLang="en-US" dirty="0" smtClean="0"/>
              <a:t>单</a:t>
            </a:r>
            <a:r>
              <a:rPr lang="zh-CN" altLang="en-US" dirty="0"/>
              <a:t>线程</a:t>
            </a:r>
            <a:r>
              <a:rPr lang="zh-CN" altLang="en-US" dirty="0" smtClean="0"/>
              <a:t>进程：</a:t>
            </a:r>
            <a:r>
              <a:rPr lang="en-US" altLang="zh-CN" dirty="0" err="1" smtClean="0"/>
              <a:t>tgid</a:t>
            </a:r>
            <a:r>
              <a:rPr lang="zh-CN" altLang="en-US" dirty="0"/>
              <a:t>和</a:t>
            </a:r>
            <a:r>
              <a:rPr lang="en-US" altLang="zh-CN" dirty="0" err="1"/>
              <a:t>pid</a:t>
            </a:r>
            <a:r>
              <a:rPr lang="zh-CN" altLang="en-US" dirty="0" smtClean="0"/>
              <a:t>相等</a:t>
            </a:r>
            <a:endParaRPr lang="zh-CN" altLang="en-US" dirty="0"/>
          </a:p>
          <a:p>
            <a:pPr lvl="1" eaLnBrk="1" hangingPunct="1">
              <a:spcBef>
                <a:spcPts val="300"/>
              </a:spcBef>
              <a:defRPr/>
            </a:pPr>
            <a:r>
              <a:rPr lang="zh-CN" altLang="en-US" dirty="0" smtClean="0"/>
              <a:t>多</a:t>
            </a:r>
            <a:r>
              <a:rPr lang="zh-CN" altLang="en-US" dirty="0"/>
              <a:t>线程</a:t>
            </a:r>
            <a:r>
              <a:rPr lang="zh-CN" altLang="en-US" dirty="0" smtClean="0"/>
              <a:t>进程：组内所有线程</a:t>
            </a:r>
            <a:r>
              <a:rPr lang="en-US" altLang="zh-CN" dirty="0" err="1" smtClean="0"/>
              <a:t>tgid</a:t>
            </a:r>
            <a:r>
              <a:rPr lang="zh-CN" altLang="en-US" dirty="0"/>
              <a:t>都</a:t>
            </a:r>
            <a:r>
              <a:rPr lang="zh-CN" altLang="en-US" dirty="0" smtClean="0"/>
              <a:t>相等，且</a:t>
            </a:r>
            <a:r>
              <a:rPr lang="zh-CN" altLang="en-US" dirty="0"/>
              <a:t>等于父</a:t>
            </a:r>
            <a:r>
              <a:rPr lang="zh-CN" altLang="en-US" dirty="0" smtClean="0"/>
              <a:t>进程</a:t>
            </a:r>
            <a:r>
              <a:rPr lang="en-US" altLang="zh-CN" dirty="0" err="1" smtClean="0"/>
              <a:t>pid</a:t>
            </a:r>
            <a:endParaRPr lang="en-US" altLang="zh-CN" sz="2000" dirty="0" smtClean="0"/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3933056"/>
            <a:ext cx="7381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的进程描述与管理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0E663C-EC6A-487B-AA3E-61B7670B84A4}" type="slidenum">
              <a:rPr lang="en-US" altLang="zh-CN"/>
              <a:pPr>
                <a:defRPr/>
              </a:pPr>
              <a:t>45</a:t>
            </a:fld>
            <a:endParaRPr lang="en-US" altLang="zh-CN"/>
          </a:p>
        </p:txBody>
      </p:sp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/>
              <a:t>用户相关的进程标识信息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388" y="1230313"/>
            <a:ext cx="8532812" cy="5589587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zh-CN" altLang="en-US" sz="2400" dirty="0" smtClean="0"/>
              <a:t>功能：控制用户对系统资源的访问权限</a:t>
            </a:r>
            <a:endParaRPr lang="en-US" altLang="zh-CN" sz="2400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zh-CN" altLang="en-US" sz="2400" dirty="0" smtClean="0"/>
              <a:t>分类</a:t>
            </a:r>
            <a:endParaRPr lang="en-US" altLang="zh-CN" sz="2400" dirty="0" smtClean="0"/>
          </a:p>
          <a:p>
            <a:pPr lvl="1" eaLnBrk="1" hangingPunct="1">
              <a:spcBef>
                <a:spcPts val="0"/>
              </a:spcBef>
              <a:defRPr/>
            </a:pPr>
            <a:r>
              <a:rPr lang="zh-CN" altLang="en-US" dirty="0" smtClean="0"/>
              <a:t>用户</a:t>
            </a:r>
            <a:r>
              <a:rPr lang="zh-CN" altLang="en-US" dirty="0"/>
              <a:t>标识</a:t>
            </a:r>
            <a:r>
              <a:rPr lang="en-US" altLang="zh-CN" dirty="0" err="1">
                <a:solidFill>
                  <a:srgbClr val="FF0000"/>
                </a:solidFill>
              </a:rPr>
              <a:t>uid</a:t>
            </a:r>
            <a:r>
              <a:rPr lang="zh-CN" altLang="en-US" dirty="0"/>
              <a:t>及组标识</a:t>
            </a:r>
            <a:r>
              <a:rPr lang="en-US" altLang="zh-CN" dirty="0" err="1">
                <a:solidFill>
                  <a:srgbClr val="FF0000"/>
                </a:solidFill>
              </a:rPr>
              <a:t>gid</a:t>
            </a:r>
            <a:endParaRPr lang="en-US" altLang="zh-CN" dirty="0">
              <a:solidFill>
                <a:srgbClr val="FF0000"/>
              </a:solidFill>
            </a:endParaRPr>
          </a:p>
          <a:p>
            <a:pPr lvl="2" eaLnBrk="1" hangingPunct="1">
              <a:spcBef>
                <a:spcPts val="0"/>
              </a:spcBef>
              <a:defRPr/>
            </a:pPr>
            <a:r>
              <a:rPr lang="zh-CN" altLang="en-US" sz="2200" dirty="0" smtClean="0"/>
              <a:t>通常是进程创建者的</a:t>
            </a:r>
            <a:r>
              <a:rPr lang="en-US" altLang="zh-CN" sz="2200" dirty="0" err="1" smtClean="0"/>
              <a:t>uid</a:t>
            </a:r>
            <a:r>
              <a:rPr lang="zh-CN" altLang="en-US" sz="2200" dirty="0" smtClean="0"/>
              <a:t>和</a:t>
            </a:r>
            <a:r>
              <a:rPr lang="en-US" altLang="zh-CN" sz="2200" dirty="0" err="1" smtClean="0"/>
              <a:t>gid</a:t>
            </a:r>
            <a:endParaRPr lang="en-US" altLang="zh-CN" sz="2200" dirty="0" smtClean="0"/>
          </a:p>
          <a:p>
            <a:pPr lvl="1" eaLnBrk="1" hangingPunct="1">
              <a:spcBef>
                <a:spcPts val="0"/>
              </a:spcBef>
              <a:defRPr/>
            </a:pPr>
            <a:r>
              <a:rPr lang="zh-CN" altLang="en-US" dirty="0" smtClean="0"/>
              <a:t>有效</a:t>
            </a:r>
            <a:r>
              <a:rPr lang="zh-CN" altLang="en-US" dirty="0"/>
              <a:t>用户标识</a:t>
            </a:r>
            <a:r>
              <a:rPr lang="en-US" altLang="zh-CN" dirty="0" err="1">
                <a:solidFill>
                  <a:srgbClr val="FF0000"/>
                </a:solidFill>
              </a:rPr>
              <a:t>euid</a:t>
            </a:r>
            <a:r>
              <a:rPr lang="zh-CN" altLang="en-US" dirty="0"/>
              <a:t>及有效组标识</a:t>
            </a:r>
            <a:r>
              <a:rPr lang="en-US" altLang="zh-CN" dirty="0" err="1">
                <a:solidFill>
                  <a:srgbClr val="FF0000"/>
                </a:solidFill>
              </a:rPr>
              <a:t>egid</a:t>
            </a:r>
            <a:endParaRPr lang="en-US" altLang="zh-CN" dirty="0">
              <a:solidFill>
                <a:srgbClr val="FF0000"/>
              </a:solidFill>
            </a:endParaRPr>
          </a:p>
          <a:p>
            <a:pPr lvl="2" eaLnBrk="1" hangingPunct="1">
              <a:spcBef>
                <a:spcPts val="0"/>
              </a:spcBef>
              <a:defRPr/>
            </a:pPr>
            <a:r>
              <a:rPr lang="zh-CN" altLang="en-US" sz="2200" dirty="0" smtClean="0"/>
              <a:t>有时</a:t>
            </a:r>
            <a:r>
              <a:rPr lang="zh-CN" altLang="en-US" sz="2200" dirty="0"/>
              <a:t>系统会赋予一般用户暂时拥有</a:t>
            </a:r>
            <a:r>
              <a:rPr lang="en-US" altLang="zh-CN" sz="2200" dirty="0"/>
              <a:t>root</a:t>
            </a:r>
            <a:r>
              <a:rPr lang="zh-CN" altLang="en-US" sz="2200" dirty="0"/>
              <a:t>的</a:t>
            </a:r>
            <a:r>
              <a:rPr lang="en-US" altLang="zh-CN" sz="2200" dirty="0" err="1"/>
              <a:t>uid</a:t>
            </a:r>
            <a:r>
              <a:rPr lang="zh-CN" altLang="en-US" sz="2200" dirty="0"/>
              <a:t>和</a:t>
            </a:r>
            <a:r>
              <a:rPr lang="en-US" altLang="zh-CN" sz="2200" dirty="0" err="1"/>
              <a:t>gid</a:t>
            </a:r>
            <a:r>
              <a:rPr lang="en-US" altLang="zh-CN" sz="2200" dirty="0"/>
              <a:t>(</a:t>
            </a:r>
            <a:r>
              <a:rPr lang="zh-CN" altLang="en-US" sz="2200" dirty="0"/>
              <a:t>作为用户进程的</a:t>
            </a:r>
            <a:r>
              <a:rPr lang="en-US" altLang="zh-CN" sz="2200" dirty="0" err="1"/>
              <a:t>euid</a:t>
            </a:r>
            <a:r>
              <a:rPr lang="zh-CN" altLang="en-US" sz="2200" dirty="0"/>
              <a:t>和</a:t>
            </a:r>
            <a:r>
              <a:rPr lang="en-US" altLang="zh-CN" sz="2200" dirty="0" err="1"/>
              <a:t>egid</a:t>
            </a:r>
            <a:r>
              <a:rPr lang="en-US" altLang="zh-CN" sz="2200" dirty="0"/>
              <a:t>)</a:t>
            </a:r>
            <a:r>
              <a:rPr lang="zh-CN" altLang="en-US" sz="2200" dirty="0"/>
              <a:t>，以便于进行</a:t>
            </a:r>
            <a:r>
              <a:rPr lang="zh-CN" altLang="en-US" sz="2200" dirty="0" smtClean="0"/>
              <a:t>运作</a:t>
            </a:r>
            <a:endParaRPr lang="zh-CN" altLang="en-US" sz="2200" dirty="0"/>
          </a:p>
          <a:p>
            <a:pPr lvl="1" eaLnBrk="1" hangingPunct="1">
              <a:spcBef>
                <a:spcPts val="0"/>
              </a:spcBef>
              <a:defRPr/>
            </a:pPr>
            <a:r>
              <a:rPr lang="zh-CN" altLang="en-US" dirty="0"/>
              <a:t>备份用户标识</a:t>
            </a:r>
            <a:r>
              <a:rPr lang="en-US" altLang="zh-CN" dirty="0" err="1">
                <a:solidFill>
                  <a:srgbClr val="FF0000"/>
                </a:solidFill>
              </a:rPr>
              <a:t>suid</a:t>
            </a:r>
            <a:r>
              <a:rPr lang="zh-CN" altLang="en-US" dirty="0"/>
              <a:t>及备份组标识</a:t>
            </a:r>
            <a:r>
              <a:rPr lang="en-US" altLang="zh-CN" dirty="0" err="1">
                <a:solidFill>
                  <a:srgbClr val="FF0000"/>
                </a:solidFill>
              </a:rPr>
              <a:t>sgid</a:t>
            </a:r>
            <a:endParaRPr lang="en-US" altLang="zh-CN" dirty="0">
              <a:solidFill>
                <a:srgbClr val="FF0000"/>
              </a:solidFill>
            </a:endParaRPr>
          </a:p>
          <a:p>
            <a:pPr lvl="2" eaLnBrk="1" hangingPunct="1">
              <a:spcBef>
                <a:spcPts val="0"/>
              </a:spcBef>
              <a:defRPr/>
            </a:pPr>
            <a:r>
              <a:rPr lang="en-US" altLang="zh-CN" sz="2200" dirty="0" smtClean="0">
                <a:solidFill>
                  <a:srgbClr val="FF0000"/>
                </a:solidFill>
              </a:rPr>
              <a:t>S</a:t>
            </a:r>
            <a:r>
              <a:rPr lang="en-US" altLang="zh-CN" sz="2200" dirty="0" smtClean="0"/>
              <a:t>et </a:t>
            </a:r>
            <a:r>
              <a:rPr lang="en-US" altLang="zh-CN" sz="2200" dirty="0" smtClean="0">
                <a:solidFill>
                  <a:srgbClr val="FF0000"/>
                </a:solidFill>
              </a:rPr>
              <a:t>U</a:t>
            </a:r>
            <a:r>
              <a:rPr lang="en-US" altLang="zh-CN" sz="2200" dirty="0" smtClean="0"/>
              <a:t>ser </a:t>
            </a:r>
            <a:r>
              <a:rPr lang="en-US" altLang="zh-CN" sz="2200" dirty="0" smtClean="0">
                <a:solidFill>
                  <a:srgbClr val="FF0000"/>
                </a:solidFill>
              </a:rPr>
              <a:t>ID</a:t>
            </a:r>
            <a:r>
              <a:rPr lang="en-US" altLang="zh-CN" sz="2200" dirty="0" smtClean="0"/>
              <a:t> (</a:t>
            </a:r>
            <a:r>
              <a:rPr lang="en-US" altLang="zh-CN" sz="2200" dirty="0" err="1" smtClean="0"/>
              <a:t>suid</a:t>
            </a:r>
            <a:r>
              <a:rPr lang="en-US" altLang="zh-CN" sz="2200" dirty="0" smtClean="0"/>
              <a:t>), </a:t>
            </a:r>
            <a:r>
              <a:rPr lang="en-US" altLang="zh-CN" sz="2200" dirty="0" smtClean="0">
                <a:solidFill>
                  <a:srgbClr val="FF0000"/>
                </a:solidFill>
              </a:rPr>
              <a:t>S</a:t>
            </a:r>
            <a:r>
              <a:rPr lang="en-US" altLang="zh-CN" sz="2200" dirty="0" smtClean="0"/>
              <a:t>et </a:t>
            </a:r>
            <a:r>
              <a:rPr lang="en-US" altLang="zh-CN" sz="2200" dirty="0" smtClean="0">
                <a:solidFill>
                  <a:srgbClr val="FF0000"/>
                </a:solidFill>
              </a:rPr>
              <a:t>G</a:t>
            </a:r>
            <a:r>
              <a:rPr lang="en-US" altLang="zh-CN" sz="2200" dirty="0" smtClean="0"/>
              <a:t>roup </a:t>
            </a:r>
            <a:r>
              <a:rPr lang="en-US" altLang="zh-CN" sz="2200" dirty="0" smtClean="0">
                <a:solidFill>
                  <a:srgbClr val="FF0000"/>
                </a:solidFill>
              </a:rPr>
              <a:t>ID</a:t>
            </a:r>
            <a:r>
              <a:rPr lang="en-US" altLang="zh-CN" sz="2200" dirty="0" smtClean="0"/>
              <a:t> (</a:t>
            </a:r>
            <a:r>
              <a:rPr lang="en-US" altLang="zh-CN" sz="2200" dirty="0" err="1" smtClean="0"/>
              <a:t>sgid</a:t>
            </a:r>
            <a:r>
              <a:rPr lang="en-US" altLang="zh-CN" sz="2200" dirty="0" smtClean="0"/>
              <a:t>)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zh-CN" altLang="en-US" sz="2200" dirty="0" smtClean="0"/>
              <a:t>让本来没有相应权限的用户运行这个程序时，可以访问没有权限访问的资源</a:t>
            </a:r>
            <a:endParaRPr lang="en-US" altLang="zh-CN" sz="2200" dirty="0" smtClean="0"/>
          </a:p>
          <a:p>
            <a:pPr lvl="2" eaLnBrk="1" hangingPunct="1">
              <a:spcBef>
                <a:spcPts val="0"/>
              </a:spcBef>
              <a:defRPr/>
            </a:pPr>
            <a:r>
              <a:rPr lang="zh-CN" altLang="en-US" sz="2000" dirty="0" smtClean="0"/>
              <a:t>如果被设置</a:t>
            </a:r>
            <a:r>
              <a:rPr lang="en-US" altLang="zh-CN" sz="2000" dirty="0" smtClean="0"/>
              <a:t>SUID</a:t>
            </a:r>
            <a:r>
              <a:rPr lang="zh-CN" altLang="en-US" sz="2000" dirty="0" smtClean="0"/>
              <a:t>或</a:t>
            </a:r>
            <a:r>
              <a:rPr lang="en-US" altLang="zh-CN" sz="2000" dirty="0" smtClean="0"/>
              <a:t>SGID</a:t>
            </a:r>
            <a:r>
              <a:rPr lang="zh-CN" altLang="en-US" sz="2000" dirty="0" smtClean="0"/>
              <a:t>位，分别表现在所有者或同组用户权限的可执行位上</a:t>
            </a:r>
            <a:endParaRPr lang="en-US" altLang="zh-CN" dirty="0" smtClean="0"/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的进程描述与管理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AFA9A-970E-4413-923A-8B3E05CF27BA}" type="slidenum">
              <a:rPr lang="en-US" altLang="zh-CN"/>
              <a:pPr>
                <a:defRPr/>
              </a:pPr>
              <a:t>46</a:t>
            </a:fld>
            <a:endParaRPr lang="en-US" altLang="zh-CN"/>
          </a:p>
        </p:txBody>
      </p:sp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/>
              <a:t>获取用户</a:t>
            </a:r>
            <a:r>
              <a:rPr lang="zh-CN" altLang="en-US" dirty="0" smtClean="0"/>
              <a:t>相关的进程</a:t>
            </a:r>
            <a:r>
              <a:rPr lang="zh-CN" altLang="en-US" dirty="0"/>
              <a:t>标识</a:t>
            </a:r>
            <a:r>
              <a:rPr lang="zh-CN" altLang="en-US" dirty="0" smtClean="0"/>
              <a:t>信息代码</a:t>
            </a:r>
            <a:r>
              <a:rPr lang="zh-CN" altLang="en-US" dirty="0"/>
              <a:t>示例</a:t>
            </a:r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 smtClean="0"/>
              <a:t>获取用户相关的进程标识信息的方法：</a:t>
            </a:r>
            <a:r>
              <a:rPr lang="en-US" altLang="zh-CN" dirty="0" err="1" smtClean="0"/>
              <a:t>get</a:t>
            </a:r>
            <a:r>
              <a:rPr lang="en-US" altLang="zh-CN" dirty="0" err="1" smtClean="0">
                <a:solidFill>
                  <a:srgbClr val="FF0000"/>
                </a:solidFill>
              </a:rPr>
              <a:t>XXX</a:t>
            </a:r>
            <a:r>
              <a:rPr lang="en-US" altLang="zh-CN" dirty="0" smtClean="0"/>
              <a:t>()</a:t>
            </a:r>
          </a:p>
          <a:p>
            <a:pPr eaLnBrk="1" hangingPunct="1">
              <a:defRPr/>
            </a:pPr>
            <a:endParaRPr lang="zh-CN" altLang="zh-CN" dirty="0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785938"/>
            <a:ext cx="593566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的进程描述与管理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0" y="6484938"/>
            <a:ext cx="587375" cy="336550"/>
          </a:xfrm>
        </p:spPr>
        <p:txBody>
          <a:bodyPr/>
          <a:lstStyle/>
          <a:p>
            <a:pPr>
              <a:defRPr/>
            </a:pPr>
            <a:fld id="{2CBA9A8A-E078-46B5-8040-3F358EC86CD0}" type="slidenum">
              <a:rPr lang="en-US" altLang="zh-CN"/>
              <a:pPr>
                <a:defRPr/>
              </a:pPr>
              <a:t>47</a:t>
            </a:fld>
            <a:endParaRPr lang="en-US" altLang="zh-CN" dirty="0"/>
          </a:p>
        </p:txBody>
      </p:sp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 smtClean="0"/>
              <a:t>进程状态</a:t>
            </a:r>
            <a:endParaRPr lang="zh-CN" altLang="en-US" dirty="0"/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06500"/>
            <a:ext cx="8532812" cy="55895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400" dirty="0"/>
              <a:t> </a:t>
            </a:r>
            <a:r>
              <a:rPr lang="zh-CN" altLang="en-US" dirty="0" smtClean="0"/>
              <a:t>成员名：</a:t>
            </a:r>
            <a:r>
              <a:rPr lang="en-US" altLang="zh-CN" dirty="0" smtClean="0"/>
              <a:t>volatile long </a:t>
            </a:r>
            <a:r>
              <a:rPr lang="en-US" altLang="zh-CN" dirty="0" smtClean="0">
                <a:solidFill>
                  <a:srgbClr val="FF0000"/>
                </a:solidFill>
              </a:rPr>
              <a:t>state </a:t>
            </a:r>
          </a:p>
          <a:p>
            <a:pPr eaLnBrk="1" hangingPunct="1">
              <a:defRPr/>
            </a:pPr>
            <a:r>
              <a:rPr lang="zh-CN" altLang="en-US" dirty="0" smtClean="0"/>
              <a:t>功能：表征进程的可运行性</a:t>
            </a:r>
            <a:endParaRPr lang="en-US" altLang="zh-CN" dirty="0" smtClean="0"/>
          </a:p>
          <a:p>
            <a:pPr eaLnBrk="1" hangingPunct="1">
              <a:defRPr/>
            </a:pPr>
            <a:r>
              <a:rPr lang="zh-CN" altLang="en-US" dirty="0" smtClean="0"/>
              <a:t>状态定义</a:t>
            </a:r>
            <a:r>
              <a:rPr lang="en-US" altLang="zh-CN" dirty="0" smtClean="0"/>
              <a:t>[include/</a:t>
            </a:r>
            <a:r>
              <a:rPr lang="en-US" altLang="zh-CN" dirty="0" err="1" smtClean="0"/>
              <a:t>linux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sched.h</a:t>
            </a:r>
            <a:r>
              <a:rPr lang="en-US" altLang="zh-CN" dirty="0" smtClean="0"/>
              <a:t>]</a:t>
            </a:r>
          </a:p>
          <a:p>
            <a:pPr eaLnBrk="1" hangingPunct="1">
              <a:defRPr/>
            </a:pPr>
            <a:endParaRPr lang="en-US" altLang="zh-CN" dirty="0" smtClean="0"/>
          </a:p>
          <a:p>
            <a:pPr eaLnBrk="1" hangingPunct="1">
              <a:defRPr/>
            </a:pPr>
            <a:endParaRPr lang="en-US" altLang="zh-CN" dirty="0" smtClean="0"/>
          </a:p>
          <a:p>
            <a:pPr eaLnBrk="1" hangingPunct="1">
              <a:defRPr/>
            </a:pPr>
            <a:endParaRPr lang="en-US" altLang="zh-CN" dirty="0" smtClean="0"/>
          </a:p>
          <a:p>
            <a:pPr eaLnBrk="1" hangingPunct="1">
              <a:defRPr/>
            </a:pPr>
            <a:endParaRPr lang="en-US" altLang="zh-CN" dirty="0" smtClean="0"/>
          </a:p>
          <a:p>
            <a:pPr lvl="1" eaLnBrk="1" hangingPunct="1">
              <a:defRPr/>
            </a:pPr>
            <a:r>
              <a:rPr lang="en-US" altLang="zh-CN" dirty="0" smtClean="0"/>
              <a:t>Linux 24</a:t>
            </a:r>
            <a:r>
              <a:rPr lang="zh-CN" altLang="en-US" dirty="0" smtClean="0"/>
              <a:t>与</a:t>
            </a:r>
            <a:r>
              <a:rPr lang="en-US" altLang="zh-CN" dirty="0" smtClean="0"/>
              <a:t>2.6</a:t>
            </a:r>
            <a:r>
              <a:rPr lang="zh-CN" altLang="en-US" dirty="0" smtClean="0"/>
              <a:t>的状态定义变化</a:t>
            </a:r>
          </a:p>
          <a:p>
            <a:pPr lvl="2" eaLnBrk="1" hangingPunct="1">
              <a:defRPr/>
            </a:pPr>
            <a:r>
              <a:rPr lang="zh-CN" altLang="en-US" dirty="0" smtClean="0"/>
              <a:t>新增两种状态：</a:t>
            </a:r>
            <a:r>
              <a:rPr lang="en-US" altLang="zh-CN" dirty="0" smtClean="0">
                <a:solidFill>
                  <a:srgbClr val="FF0000"/>
                </a:solidFill>
              </a:rPr>
              <a:t>TASK_TRACED</a:t>
            </a:r>
            <a:r>
              <a:rPr lang="zh-CN" altLang="en-US" dirty="0" smtClean="0"/>
              <a:t>、</a:t>
            </a:r>
            <a:r>
              <a:rPr lang="en-US" altLang="zh-CN" dirty="0" smtClean="0">
                <a:solidFill>
                  <a:srgbClr val="FF0000"/>
                </a:solidFill>
              </a:rPr>
              <a:t>TASK_DEAD</a:t>
            </a:r>
          </a:p>
          <a:p>
            <a:pPr lvl="2" eaLnBrk="1" hangingPunct="1">
              <a:defRPr/>
            </a:pPr>
            <a:r>
              <a:rPr lang="zh-CN" altLang="en-US" dirty="0" smtClean="0"/>
              <a:t>宏定义数值有较大差别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  <p:pic>
        <p:nvPicPr>
          <p:cNvPr id="103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2724150"/>
            <a:ext cx="6408737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1357313" y="4575175"/>
            <a:ext cx="4929187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357313" y="4019550"/>
            <a:ext cx="4824412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的进程描述与管理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077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89625" y="3965575"/>
              <a:ext cx="179388" cy="1588"/>
            </p14:xfrm>
          </p:contentPart>
        </mc:Choice>
        <mc:Fallback xmlns="">
          <p:pic>
            <p:nvPicPr>
              <p:cNvPr id="16077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0691" y="3713083"/>
                <a:ext cx="236893" cy="505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077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07088" y="4278313"/>
              <a:ext cx="260350" cy="9525"/>
            </p14:xfrm>
          </p:contentPart>
        </mc:Choice>
        <mc:Fallback xmlns="">
          <p:pic>
            <p:nvPicPr>
              <p:cNvPr id="16077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78482" y="4170476"/>
                <a:ext cx="317924" cy="225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077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99150" y="4554538"/>
              <a:ext cx="268288" cy="1587"/>
            </p14:xfrm>
          </p:contentPart>
        </mc:Choice>
        <mc:Fallback xmlns="">
          <p:pic>
            <p:nvPicPr>
              <p:cNvPr id="16077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0" y="360"/>
                <a:ext cx="26784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 smtClean="0"/>
              <a:t>进程状态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188" y="1214438"/>
            <a:ext cx="8532812" cy="5449887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 smtClean="0"/>
              <a:t>类型定义说明</a:t>
            </a:r>
            <a:endParaRPr lang="en-US" altLang="zh-CN" dirty="0" smtClean="0"/>
          </a:p>
          <a:p>
            <a:pPr lvl="1" eaLnBrk="1" hangingPunct="1">
              <a:defRPr/>
            </a:pPr>
            <a:r>
              <a:rPr lang="zh-CN" altLang="en-US" dirty="0" smtClean="0"/>
              <a:t>运行态</a:t>
            </a:r>
            <a:r>
              <a:rPr lang="en-US" altLang="zh-CN" dirty="0" smtClean="0"/>
              <a:t>/</a:t>
            </a:r>
            <a:r>
              <a:rPr lang="zh-CN" altLang="en-US" dirty="0" smtClean="0"/>
              <a:t>就绪态</a:t>
            </a:r>
          </a:p>
          <a:p>
            <a:pPr lvl="2" eaLnBrk="1" hangingPunct="1">
              <a:defRPr/>
            </a:pPr>
            <a:r>
              <a:rPr lang="en-US" altLang="zh-CN" sz="2000" dirty="0" smtClean="0"/>
              <a:t>TASK_RUNNING</a:t>
            </a:r>
            <a:r>
              <a:rPr lang="zh-CN" altLang="en-US" sz="2000" dirty="0" smtClean="0"/>
              <a:t>：正在运行或已处于就绪只等待</a:t>
            </a:r>
            <a:r>
              <a:rPr lang="en-US" altLang="zh-CN" sz="2000" dirty="0" smtClean="0"/>
              <a:t>CPU</a:t>
            </a:r>
            <a:r>
              <a:rPr lang="zh-CN" altLang="en-US" sz="2000" dirty="0" smtClean="0"/>
              <a:t>调度</a:t>
            </a:r>
            <a:endParaRPr lang="en-US" altLang="zh-CN" sz="2000" dirty="0" smtClean="0"/>
          </a:p>
          <a:p>
            <a:pPr lvl="2" eaLnBrk="1" hangingPunct="1">
              <a:defRPr/>
            </a:pPr>
            <a:r>
              <a:rPr lang="en-US" altLang="zh-CN" sz="2000" dirty="0" smtClean="0">
                <a:solidFill>
                  <a:srgbClr val="FF0000"/>
                </a:solidFill>
              </a:rPr>
              <a:t>TASK_TRACED</a:t>
            </a:r>
            <a:r>
              <a:rPr lang="zh-CN" altLang="en-US" sz="2000" dirty="0" smtClean="0"/>
              <a:t>：供调试使用</a:t>
            </a:r>
          </a:p>
          <a:p>
            <a:pPr lvl="1" eaLnBrk="1" hangingPunct="1">
              <a:defRPr/>
            </a:pPr>
            <a:r>
              <a:rPr lang="zh-CN" altLang="en-US" dirty="0" smtClean="0"/>
              <a:t>被挂起状态</a:t>
            </a:r>
          </a:p>
          <a:p>
            <a:pPr lvl="2" eaLnBrk="1" hangingPunct="1">
              <a:defRPr/>
            </a:pPr>
            <a:r>
              <a:rPr lang="en-US" altLang="zh-CN" sz="2000" dirty="0" smtClean="0"/>
              <a:t>TASK_INTERRUPTIBLE</a:t>
            </a:r>
            <a:r>
              <a:rPr lang="zh-CN" altLang="en-US" sz="2000" dirty="0" smtClean="0"/>
              <a:t>：可被信号或中断唤醒进入就绪队列</a:t>
            </a:r>
          </a:p>
          <a:p>
            <a:pPr lvl="2" eaLnBrk="1" hangingPunct="1">
              <a:defRPr/>
            </a:pPr>
            <a:r>
              <a:rPr lang="en-US" altLang="zh-CN" sz="2000" dirty="0" smtClean="0"/>
              <a:t>TASK_UNINTERRUPTIBLE</a:t>
            </a:r>
            <a:r>
              <a:rPr lang="zh-CN" altLang="en-US" sz="2000" dirty="0" smtClean="0"/>
              <a:t>：等待资源，不可被其他进程中断</a:t>
            </a:r>
          </a:p>
          <a:p>
            <a:pPr lvl="2" eaLnBrk="1" hangingPunct="1">
              <a:defRPr/>
            </a:pPr>
            <a:r>
              <a:rPr lang="en-US" altLang="zh-CN" sz="2000" dirty="0" smtClean="0"/>
              <a:t>TASK_STOPPED</a:t>
            </a:r>
            <a:r>
              <a:rPr lang="zh-CN" altLang="en-US" sz="2000" dirty="0" smtClean="0"/>
              <a:t>：被调试暂停，或收到</a:t>
            </a:r>
            <a:r>
              <a:rPr lang="en-US" altLang="zh-CN" sz="2000" dirty="0" smtClean="0"/>
              <a:t>SIGSTOP</a:t>
            </a:r>
            <a:r>
              <a:rPr lang="zh-CN" altLang="en-US" sz="2000" dirty="0" smtClean="0"/>
              <a:t>等信号</a:t>
            </a:r>
          </a:p>
          <a:p>
            <a:pPr lvl="1" eaLnBrk="1" hangingPunct="1">
              <a:defRPr/>
            </a:pPr>
            <a:r>
              <a:rPr lang="zh-CN" altLang="en-US" dirty="0" smtClean="0"/>
              <a:t>不可运行态</a:t>
            </a:r>
          </a:p>
          <a:p>
            <a:pPr lvl="2" eaLnBrk="1" hangingPunct="1">
              <a:defRPr/>
            </a:pPr>
            <a:r>
              <a:rPr lang="en-US" altLang="zh-CN" sz="2000" dirty="0" smtClean="0"/>
              <a:t>TASK_ZOMBIE</a:t>
            </a:r>
            <a:r>
              <a:rPr lang="zh-CN" altLang="en-US" sz="2000" dirty="0" smtClean="0"/>
              <a:t>：正在终止（已释放内存、文件等资源，但</a:t>
            </a:r>
            <a:r>
              <a:rPr lang="zh-CN" altLang="en-US" sz="2000" dirty="0" smtClean="0">
                <a:solidFill>
                  <a:srgbClr val="FF0000"/>
                </a:solidFill>
              </a:rPr>
              <a:t>内核数据结构信息未释放</a:t>
            </a:r>
            <a:r>
              <a:rPr lang="zh-CN" altLang="en-US" sz="2000" dirty="0" smtClean="0"/>
              <a:t>），等待父进程通过</a:t>
            </a:r>
            <a:r>
              <a:rPr lang="en-US" altLang="zh-CN" sz="2000" dirty="0" smtClean="0"/>
              <a:t>wait4()</a:t>
            </a:r>
            <a:r>
              <a:rPr lang="zh-CN" altLang="en-US" sz="2000" dirty="0" smtClean="0"/>
              <a:t>或</a:t>
            </a:r>
            <a:r>
              <a:rPr lang="en-US" altLang="zh-CN" sz="2000" dirty="0" err="1" smtClean="0"/>
              <a:t>waitpid</a:t>
            </a:r>
            <a:r>
              <a:rPr lang="en-US" altLang="zh-CN" sz="2000" dirty="0" smtClean="0"/>
              <a:t>()</a:t>
            </a:r>
            <a:r>
              <a:rPr lang="zh-CN" altLang="en-US" sz="2000" dirty="0" smtClean="0"/>
              <a:t>回收</a:t>
            </a:r>
            <a:endParaRPr lang="en-US" altLang="zh-CN" sz="2000" dirty="0" smtClean="0"/>
          </a:p>
          <a:p>
            <a:pPr lvl="2" eaLnBrk="1" hangingPunct="1">
              <a:defRPr/>
            </a:pPr>
            <a:r>
              <a:rPr lang="en-US" altLang="zh-CN" sz="2000" dirty="0" smtClean="0">
                <a:solidFill>
                  <a:srgbClr val="FF0000"/>
                </a:solidFill>
              </a:rPr>
              <a:t>TASK_DEAD</a:t>
            </a:r>
            <a:r>
              <a:rPr lang="zh-CN" altLang="en-US" sz="2000" dirty="0" smtClean="0"/>
              <a:t>：已退出且不需父进程回收的进程的状态</a:t>
            </a:r>
          </a:p>
          <a:p>
            <a:pPr eaLnBrk="1" hangingPunct="1">
              <a:defRPr/>
            </a:pPr>
            <a:r>
              <a:rPr lang="zh-CN" altLang="en-US" dirty="0" smtClean="0"/>
              <a:t>说明</a:t>
            </a:r>
            <a:endParaRPr lang="en-US" altLang="zh-CN" dirty="0" smtClean="0"/>
          </a:p>
          <a:p>
            <a:pPr lvl="1" eaLnBrk="1" hangingPunct="1">
              <a:defRPr/>
            </a:pPr>
            <a:r>
              <a:rPr lang="zh-CN" altLang="en-US" dirty="0" smtClean="0"/>
              <a:t>调度器主要处理</a:t>
            </a:r>
            <a:r>
              <a:rPr lang="zh-CN" altLang="en-US" dirty="0" smtClean="0">
                <a:solidFill>
                  <a:srgbClr val="FF0000"/>
                </a:solidFill>
              </a:rPr>
              <a:t>运行</a:t>
            </a:r>
            <a:r>
              <a:rPr lang="en-US" altLang="zh-CN" dirty="0" smtClean="0">
                <a:solidFill>
                  <a:srgbClr val="FF0000"/>
                </a:solidFill>
              </a:rPr>
              <a:t>/</a:t>
            </a:r>
            <a:r>
              <a:rPr lang="zh-CN" altLang="en-US" dirty="0" smtClean="0">
                <a:solidFill>
                  <a:srgbClr val="FF0000"/>
                </a:solidFill>
              </a:rPr>
              <a:t>就绪</a:t>
            </a:r>
            <a:r>
              <a:rPr lang="zh-CN" altLang="en-US" dirty="0" smtClean="0"/>
              <a:t>和</a:t>
            </a:r>
            <a:r>
              <a:rPr lang="zh-CN" altLang="en-US" dirty="0" smtClean="0">
                <a:solidFill>
                  <a:srgbClr val="FF0000"/>
                </a:solidFill>
              </a:rPr>
              <a:t>被挂起</a:t>
            </a:r>
            <a:r>
              <a:rPr lang="zh-CN" altLang="en-US" dirty="0" smtClean="0"/>
              <a:t>两种状态下的进程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B48FF4-3FF7-493C-BF24-3F150A911CDC}" type="slidenum">
              <a:rPr lang="en-US" altLang="zh-CN" smtClean="0"/>
              <a:pPr>
                <a:defRPr/>
              </a:pPr>
              <a:t>48</a:t>
            </a:fld>
            <a:endParaRPr lang="en-US" altLang="zh-CN"/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的进程描述与管理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188" y="1291481"/>
            <a:ext cx="8532812" cy="5449887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进程状态转换图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424C2-BC5B-4E32-8BED-C730A3AC5A57}" type="slidenum">
              <a:rPr lang="en-US" altLang="zh-CN" smtClean="0"/>
              <a:pPr>
                <a:defRPr/>
              </a:pPr>
              <a:t>49</a:t>
            </a:fld>
            <a:endParaRPr lang="en-US" altLang="zh-CN"/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的进程描述与管理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  <p:sp>
        <p:nvSpPr>
          <p:cNvPr id="23" name="圆角矩形 22"/>
          <p:cNvSpPr/>
          <p:nvPr/>
        </p:nvSpPr>
        <p:spPr bwMode="auto">
          <a:xfrm>
            <a:off x="3314720" y="3968123"/>
            <a:ext cx="1861816" cy="374571"/>
          </a:xfrm>
          <a:prstGeom prst="roundRect">
            <a:avLst/>
          </a:prstGeom>
          <a:pattFill prst="pct60">
            <a:fgClr>
              <a:srgbClr val="66FFCC"/>
            </a:fgClr>
            <a:bgClr>
              <a:schemeClr val="bg1"/>
            </a:bgClr>
          </a:patt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None/>
              <a:tabLst/>
            </a:pP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TASK_RUNNING</a:t>
            </a:r>
            <a:endParaRPr kumimoji="1" lang="zh-CN" altLang="en-US" sz="1600" b="0" i="0" u="none" strike="sng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圆角矩形 45"/>
          <p:cNvSpPr/>
          <p:nvPr/>
        </p:nvSpPr>
        <p:spPr bwMode="auto">
          <a:xfrm>
            <a:off x="1840892" y="2206589"/>
            <a:ext cx="1861816" cy="374571"/>
          </a:xfrm>
          <a:prstGeom prst="roundRect">
            <a:avLst/>
          </a:prstGeom>
          <a:pattFill prst="pct60">
            <a:fgClr>
              <a:srgbClr val="66FFCC"/>
            </a:fgClr>
            <a:bgClr>
              <a:schemeClr val="bg1"/>
            </a:bgClr>
          </a:patt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None/>
              <a:tabLst/>
            </a:pP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TASK_STOPPED</a:t>
            </a:r>
            <a:endParaRPr kumimoji="1" lang="zh-CN" altLang="en-US" sz="1600" b="0" i="0" u="none" strike="sng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圆角矩形 46"/>
          <p:cNvSpPr/>
          <p:nvPr/>
        </p:nvSpPr>
        <p:spPr bwMode="auto">
          <a:xfrm>
            <a:off x="4788024" y="2216264"/>
            <a:ext cx="1861816" cy="374571"/>
          </a:xfrm>
          <a:prstGeom prst="roundRect">
            <a:avLst/>
          </a:prstGeom>
          <a:pattFill prst="pct60">
            <a:fgClr>
              <a:srgbClr val="66FFCC"/>
            </a:fgClr>
            <a:bgClr>
              <a:schemeClr val="bg1"/>
            </a:bgClr>
          </a:patt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None/>
              <a:tabLst/>
            </a:pP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TASK_TRACED</a:t>
            </a:r>
            <a:endParaRPr kumimoji="1" lang="zh-CN" altLang="en-US" sz="1600" b="0" i="0" u="none" strike="sng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圆角矩形 47"/>
          <p:cNvSpPr/>
          <p:nvPr/>
        </p:nvSpPr>
        <p:spPr bwMode="auto">
          <a:xfrm>
            <a:off x="7092280" y="4339657"/>
            <a:ext cx="1584176" cy="374571"/>
          </a:xfrm>
          <a:prstGeom prst="roundRect">
            <a:avLst/>
          </a:prstGeom>
          <a:pattFill prst="pct60">
            <a:fgClr>
              <a:srgbClr val="66FFCC"/>
            </a:fgClr>
            <a:bgClr>
              <a:schemeClr val="bg1"/>
            </a:bgClr>
          </a:patt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None/>
              <a:tabLst/>
            </a:pP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EXIT_ZOMBIE</a:t>
            </a:r>
            <a:endParaRPr kumimoji="1" lang="zh-CN" altLang="en-US" sz="1600" b="0" i="0" u="none" strike="sng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圆角矩形 48"/>
          <p:cNvSpPr/>
          <p:nvPr/>
        </p:nvSpPr>
        <p:spPr bwMode="auto">
          <a:xfrm>
            <a:off x="7128856" y="3146338"/>
            <a:ext cx="1480968" cy="374571"/>
          </a:xfrm>
          <a:prstGeom prst="roundRect">
            <a:avLst/>
          </a:prstGeom>
          <a:pattFill prst="pct60">
            <a:fgClr>
              <a:srgbClr val="66FFCC"/>
            </a:fgClr>
            <a:bgClr>
              <a:schemeClr val="bg1"/>
            </a:bgClr>
          </a:patt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None/>
              <a:tabLst/>
            </a:pP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EXIT_DEAD</a:t>
            </a:r>
            <a:endParaRPr kumimoji="1" lang="zh-CN" altLang="en-US" sz="1600" b="0" i="0" u="none" strike="sng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圆角矩形 49"/>
          <p:cNvSpPr/>
          <p:nvPr/>
        </p:nvSpPr>
        <p:spPr bwMode="auto">
          <a:xfrm>
            <a:off x="1547664" y="5646717"/>
            <a:ext cx="2448272" cy="374571"/>
          </a:xfrm>
          <a:prstGeom prst="roundRect">
            <a:avLst/>
          </a:prstGeom>
          <a:pattFill prst="pct60">
            <a:fgClr>
              <a:srgbClr val="66FFCC"/>
            </a:fgClr>
            <a:bgClr>
              <a:schemeClr val="bg1"/>
            </a:bgClr>
          </a:patt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None/>
              <a:tabLst/>
            </a:pP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TASK_INTERRUPTIBLE</a:t>
            </a:r>
            <a:endParaRPr kumimoji="1" lang="zh-CN" altLang="en-US" sz="1600" b="0" i="0" u="none" strike="sng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圆角矩形 50"/>
          <p:cNvSpPr/>
          <p:nvPr/>
        </p:nvSpPr>
        <p:spPr bwMode="auto">
          <a:xfrm>
            <a:off x="4896036" y="5646717"/>
            <a:ext cx="2808312" cy="374571"/>
          </a:xfrm>
          <a:prstGeom prst="roundRect">
            <a:avLst/>
          </a:prstGeom>
          <a:pattFill prst="pct60">
            <a:fgClr>
              <a:srgbClr val="66FFCC"/>
            </a:fgClr>
            <a:bgClr>
              <a:schemeClr val="bg1"/>
            </a:bgClr>
          </a:patt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None/>
              <a:tabLst/>
            </a:pP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TASK_UNINTERRUPTIBLE</a:t>
            </a:r>
            <a:endParaRPr kumimoji="1" lang="zh-CN" altLang="en-US" sz="1600" b="0" i="0" u="none" strike="sng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圆角矩形 51"/>
          <p:cNvSpPr/>
          <p:nvPr/>
        </p:nvSpPr>
        <p:spPr bwMode="auto">
          <a:xfrm>
            <a:off x="709548" y="3416439"/>
            <a:ext cx="853704" cy="374571"/>
          </a:xfrm>
          <a:prstGeom prst="roundRect">
            <a:avLst/>
          </a:prstGeom>
          <a:solidFill>
            <a:srgbClr val="66FF99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None/>
              <a:tabLst/>
            </a:pPr>
            <a:r>
              <a:rPr lang="en-US" altLang="zh-CN" sz="1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altLang="zh-CN" sz="1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fork</a:t>
            </a:r>
            <a:r>
              <a:rPr lang="en-US" altLang="zh-CN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</a:t>
            </a:r>
            <a:endParaRPr kumimoji="1" lang="zh-CN" altLang="en-US" sz="1600" b="0" i="0" u="none" strike="sng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圆角矩形 52"/>
          <p:cNvSpPr/>
          <p:nvPr/>
        </p:nvSpPr>
        <p:spPr bwMode="auto">
          <a:xfrm>
            <a:off x="765968" y="4342694"/>
            <a:ext cx="853704" cy="374571"/>
          </a:xfrm>
          <a:prstGeom prst="roundRect">
            <a:avLst/>
          </a:prstGeom>
          <a:solidFill>
            <a:srgbClr val="66FF99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None/>
              <a:tabLst/>
            </a:pPr>
            <a:r>
              <a:rPr lang="en-US" altLang="zh-CN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fork()</a:t>
            </a:r>
            <a:endParaRPr kumimoji="1" lang="zh-CN" altLang="en-US" sz="1600" b="0" i="0" u="none" strike="sng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曲线连接符 6"/>
          <p:cNvCxnSpPr>
            <a:stCxn id="52" idx="0"/>
          </p:cNvCxnSpPr>
          <p:nvPr/>
        </p:nvCxnSpPr>
        <p:spPr bwMode="auto">
          <a:xfrm rot="5400000" flipH="1" flipV="1">
            <a:off x="1150450" y="2576785"/>
            <a:ext cx="825604" cy="853704"/>
          </a:xfrm>
          <a:prstGeom prst="curvedConnector2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曲线连接符 14"/>
          <p:cNvCxnSpPr/>
          <p:nvPr/>
        </p:nvCxnSpPr>
        <p:spPr bwMode="auto">
          <a:xfrm>
            <a:off x="1619672" y="3666748"/>
            <a:ext cx="1694063" cy="364398"/>
          </a:xfrm>
          <a:prstGeom prst="curvedConnector3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曲线连接符 16"/>
          <p:cNvCxnSpPr>
            <a:stCxn id="53" idx="3"/>
          </p:cNvCxnSpPr>
          <p:nvPr/>
        </p:nvCxnSpPr>
        <p:spPr bwMode="auto">
          <a:xfrm flipV="1">
            <a:off x="1619672" y="4184512"/>
            <a:ext cx="1695048" cy="345468"/>
          </a:xfrm>
          <a:prstGeom prst="curvedConnector3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曲线连接符 53"/>
          <p:cNvCxnSpPr/>
          <p:nvPr/>
        </p:nvCxnSpPr>
        <p:spPr bwMode="auto">
          <a:xfrm rot="16200000" flipH="1">
            <a:off x="3229281" y="2951776"/>
            <a:ext cx="1386964" cy="645734"/>
          </a:xfrm>
          <a:prstGeom prst="curvedConnector3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曲线连接符 54"/>
          <p:cNvCxnSpPr/>
          <p:nvPr/>
        </p:nvCxnSpPr>
        <p:spPr bwMode="auto">
          <a:xfrm rot="16200000" flipV="1">
            <a:off x="2400207" y="2768434"/>
            <a:ext cx="1377288" cy="1022089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曲线连接符 60"/>
          <p:cNvCxnSpPr/>
          <p:nvPr/>
        </p:nvCxnSpPr>
        <p:spPr bwMode="auto">
          <a:xfrm rot="5400000" flipH="1" flipV="1">
            <a:off x="3233314" y="4812089"/>
            <a:ext cx="1304025" cy="365236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曲线连接符 63"/>
          <p:cNvCxnSpPr/>
          <p:nvPr/>
        </p:nvCxnSpPr>
        <p:spPr bwMode="auto">
          <a:xfrm rot="10800000" flipV="1">
            <a:off x="2051722" y="4342693"/>
            <a:ext cx="1650986" cy="1304027"/>
          </a:xfrm>
          <a:prstGeom prst="curvedConnector3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曲线连接符 66"/>
          <p:cNvCxnSpPr/>
          <p:nvPr/>
        </p:nvCxnSpPr>
        <p:spPr bwMode="auto">
          <a:xfrm rot="16200000" flipV="1">
            <a:off x="4461278" y="4599889"/>
            <a:ext cx="1347274" cy="746382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曲线连接符 68"/>
          <p:cNvCxnSpPr/>
          <p:nvPr/>
        </p:nvCxnSpPr>
        <p:spPr bwMode="auto">
          <a:xfrm>
            <a:off x="5176537" y="4274477"/>
            <a:ext cx="2059759" cy="1372240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曲线连接符 71"/>
          <p:cNvCxnSpPr>
            <a:endCxn id="48" idx="1"/>
          </p:cNvCxnSpPr>
          <p:nvPr/>
        </p:nvCxnSpPr>
        <p:spPr bwMode="auto">
          <a:xfrm>
            <a:off x="5176537" y="4031145"/>
            <a:ext cx="1915743" cy="495798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曲线连接符 74"/>
          <p:cNvCxnSpPr/>
          <p:nvPr/>
        </p:nvCxnSpPr>
        <p:spPr bwMode="auto">
          <a:xfrm rot="5400000" flipH="1" flipV="1">
            <a:off x="5069406" y="2656344"/>
            <a:ext cx="1440310" cy="1309293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曲线连接符 77"/>
          <p:cNvCxnSpPr/>
          <p:nvPr/>
        </p:nvCxnSpPr>
        <p:spPr bwMode="auto">
          <a:xfrm rot="5400000">
            <a:off x="4128809" y="2962018"/>
            <a:ext cx="1377288" cy="634922"/>
          </a:xfrm>
          <a:prstGeom prst="curvedConnector3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直接箭头连接符 81"/>
          <p:cNvCxnSpPr>
            <a:stCxn id="48" idx="0"/>
            <a:endCxn id="49" idx="2"/>
          </p:cNvCxnSpPr>
          <p:nvPr/>
        </p:nvCxnSpPr>
        <p:spPr bwMode="auto">
          <a:xfrm flipH="1" flipV="1">
            <a:off x="7869340" y="3520909"/>
            <a:ext cx="15028" cy="818748"/>
          </a:xfrm>
          <a:prstGeom prst="straightConnector1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直接箭头连接符 83"/>
          <p:cNvCxnSpPr/>
          <p:nvPr/>
        </p:nvCxnSpPr>
        <p:spPr bwMode="auto">
          <a:xfrm flipH="1" flipV="1">
            <a:off x="7854312" y="2327590"/>
            <a:ext cx="15028" cy="818748"/>
          </a:xfrm>
          <a:prstGeom prst="straightConnector1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5" name="矩形 84"/>
          <p:cNvSpPr/>
          <p:nvPr/>
        </p:nvSpPr>
        <p:spPr>
          <a:xfrm>
            <a:off x="1343176" y="2838561"/>
            <a:ext cx="805029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srgbClr val="800080"/>
                </a:solidFill>
              </a:rPr>
              <a:t>父进程</a:t>
            </a:r>
            <a:endParaRPr lang="zh-CN" altLang="en-US" sz="1600" b="1" dirty="0">
              <a:solidFill>
                <a:srgbClr val="800080"/>
              </a:solidFill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2037477" y="3605959"/>
            <a:ext cx="805029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800080"/>
                </a:solidFill>
              </a:rPr>
              <a:t>子</a:t>
            </a:r>
            <a:r>
              <a:rPr lang="zh-CN" altLang="en-US" sz="1600" b="1" dirty="0" smtClean="0">
                <a:solidFill>
                  <a:srgbClr val="800080"/>
                </a:solidFill>
              </a:rPr>
              <a:t>进程</a:t>
            </a:r>
            <a:endParaRPr lang="zh-CN" altLang="en-US" sz="1600" b="1" dirty="0">
              <a:solidFill>
                <a:srgbClr val="800080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1967520" y="4184512"/>
            <a:ext cx="1218603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srgbClr val="800080"/>
                </a:solidFill>
              </a:rPr>
              <a:t>父、子进程</a:t>
            </a:r>
            <a:endParaRPr lang="zh-CN" altLang="en-US" sz="1600" b="1" dirty="0">
              <a:solidFill>
                <a:srgbClr val="800080"/>
              </a:solidFill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2472431" y="4950175"/>
            <a:ext cx="891591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C00000"/>
                </a:solidFill>
              </a:rPr>
              <a:t>suspend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3428256" y="4960597"/>
            <a:ext cx="867545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C00000"/>
                </a:solidFill>
              </a:rPr>
              <a:t>wakeup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4785242" y="4935260"/>
            <a:ext cx="867545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C00000"/>
                </a:solidFill>
              </a:rPr>
              <a:t>wakeup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5856807" y="4934307"/>
            <a:ext cx="891591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C00000"/>
                </a:solidFill>
              </a:rPr>
              <a:t>suspend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94" name="圆角矩形 93"/>
          <p:cNvSpPr/>
          <p:nvPr/>
        </p:nvSpPr>
        <p:spPr bwMode="auto">
          <a:xfrm>
            <a:off x="6012160" y="4077072"/>
            <a:ext cx="853704" cy="374571"/>
          </a:xfrm>
          <a:prstGeom prst="roundRect">
            <a:avLst/>
          </a:prstGeom>
          <a:solidFill>
            <a:srgbClr val="66FF99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None/>
              <a:tabLst/>
            </a:pPr>
            <a:r>
              <a:rPr lang="en-US" altLang="zh-CN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_exit ()</a:t>
            </a:r>
            <a:endParaRPr kumimoji="1" lang="zh-CN" altLang="en-US" sz="1600" b="0" i="0" u="none" strike="sng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2401042" y="3003541"/>
            <a:ext cx="1070614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9900CC"/>
                </a:solidFill>
              </a:rPr>
              <a:t>SIGSTOP</a:t>
            </a:r>
            <a:endParaRPr lang="zh-CN" altLang="en-US" sz="1600" b="1" dirty="0">
              <a:solidFill>
                <a:srgbClr val="9900CC"/>
              </a:solidFill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3541140" y="3108662"/>
            <a:ext cx="1130438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9900CC"/>
                </a:solidFill>
              </a:rPr>
              <a:t>SIGCONT</a:t>
            </a:r>
            <a:endParaRPr lang="zh-CN" altLang="en-US" sz="1600" b="1" dirty="0">
              <a:solidFill>
                <a:srgbClr val="9900CC"/>
              </a:solidFill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4211960" y="2761183"/>
            <a:ext cx="1987211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9900CC"/>
                </a:solidFill>
              </a:rPr>
              <a:t>PTRACE_DETACH</a:t>
            </a:r>
            <a:endParaRPr lang="zh-CN" altLang="en-US" sz="1600" b="1" dirty="0">
              <a:solidFill>
                <a:srgbClr val="9900CC"/>
              </a:solidFill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4746693" y="3416439"/>
            <a:ext cx="1971950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9900CC"/>
                </a:solidFill>
              </a:rPr>
              <a:t>PTRACE_ATTACH</a:t>
            </a:r>
            <a:endParaRPr lang="zh-CN" altLang="en-US" sz="1600" b="1" dirty="0">
              <a:solidFill>
                <a:srgbClr val="9900CC"/>
              </a:solidFill>
            </a:endParaRPr>
          </a:p>
        </p:txBody>
      </p:sp>
      <p:sp>
        <p:nvSpPr>
          <p:cNvPr id="100" name="圆角矩形 99"/>
          <p:cNvSpPr/>
          <p:nvPr/>
        </p:nvSpPr>
        <p:spPr bwMode="auto">
          <a:xfrm>
            <a:off x="7462712" y="3789040"/>
            <a:ext cx="853704" cy="374571"/>
          </a:xfrm>
          <a:prstGeom prst="roundRect">
            <a:avLst/>
          </a:prstGeom>
          <a:solidFill>
            <a:srgbClr val="66FF99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None/>
              <a:tabLst/>
            </a:pPr>
            <a:r>
              <a:rPr lang="en-US" altLang="zh-CN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altLang="zh-CN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ait()</a:t>
            </a:r>
            <a:endParaRPr kumimoji="1" lang="zh-CN" altLang="en-US" sz="1600" b="0" i="0" u="non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7236296" y="1967924"/>
            <a:ext cx="1425390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srgbClr val="0000FF"/>
                </a:solidFill>
              </a:rPr>
              <a:t>释放相关资源</a:t>
            </a:r>
            <a:endParaRPr lang="zh-CN" altLang="en-US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81582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DA008-AFF8-49EA-9A46-8715D25BA9FF}" type="slidenum">
              <a:rPr lang="en-US" altLang="zh-CN"/>
              <a:pPr>
                <a:defRPr/>
              </a:pPr>
              <a:t>5</a:t>
            </a:fld>
            <a:endParaRPr lang="en-US" altLang="zh-CN"/>
          </a:p>
        </p:txBody>
      </p:sp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/>
              <a:t>Linux</a:t>
            </a:r>
            <a:r>
              <a:rPr lang="zh-CN" altLang="en-US" dirty="0"/>
              <a:t>的</a:t>
            </a:r>
            <a:r>
              <a:rPr lang="zh-CN" altLang="en-US" dirty="0" smtClean="0"/>
              <a:t>线程</a:t>
            </a:r>
            <a:endParaRPr lang="zh-CN" altLang="en-US" dirty="0"/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 smtClean="0"/>
              <a:t>其他多线程操作系统</a:t>
            </a:r>
          </a:p>
          <a:p>
            <a:pPr lvl="1" eaLnBrk="1" hangingPunct="1">
              <a:defRPr/>
            </a:pPr>
            <a:r>
              <a:rPr lang="zh-CN" altLang="en-US" dirty="0" smtClean="0"/>
              <a:t>通过两种数据结构来表示线程和进程：</a:t>
            </a:r>
            <a:r>
              <a:rPr lang="zh-CN" altLang="en-US" dirty="0" smtClean="0">
                <a:solidFill>
                  <a:srgbClr val="FF0000"/>
                </a:solidFill>
              </a:rPr>
              <a:t>进程表项</a:t>
            </a:r>
            <a:r>
              <a:rPr lang="zh-CN" altLang="en-US" dirty="0" smtClean="0"/>
              <a:t>和</a:t>
            </a:r>
            <a:r>
              <a:rPr lang="zh-CN" altLang="en-US" dirty="0" smtClean="0">
                <a:solidFill>
                  <a:srgbClr val="FF0000"/>
                </a:solidFill>
              </a:rPr>
              <a:t>线程表项</a:t>
            </a:r>
            <a:endParaRPr lang="en-US" altLang="zh-CN" dirty="0" smtClean="0"/>
          </a:p>
          <a:p>
            <a:pPr lvl="1" eaLnBrk="1" hangingPunct="1">
              <a:defRPr/>
            </a:pPr>
            <a:r>
              <a:rPr lang="zh-CN" altLang="en-US" dirty="0" smtClean="0"/>
              <a:t>每个进程表项可以指向若干个线程表项，调度器在进程的时间片内再调度线程</a:t>
            </a:r>
          </a:p>
          <a:p>
            <a:pPr eaLnBrk="1" hangingPunct="1">
              <a:defRPr/>
            </a:pPr>
            <a:r>
              <a:rPr lang="en-US" altLang="zh-CN" dirty="0" smtClean="0"/>
              <a:t>Linux</a:t>
            </a:r>
            <a:r>
              <a:rPr lang="zh-CN" altLang="en-US" dirty="0" smtClean="0"/>
              <a:t>系统</a:t>
            </a:r>
            <a:endParaRPr lang="en-US" altLang="zh-CN" dirty="0" smtClean="0"/>
          </a:p>
          <a:p>
            <a:pPr lvl="1" eaLnBrk="1" hangingPunct="1">
              <a:defRPr/>
            </a:pPr>
            <a:r>
              <a:rPr lang="zh-CN" altLang="en-US" dirty="0" smtClean="0"/>
              <a:t>从</a:t>
            </a:r>
            <a:r>
              <a:rPr lang="zh-CN" altLang="en-US" dirty="0"/>
              <a:t>内核角度</a:t>
            </a:r>
            <a:r>
              <a:rPr lang="zh-CN" altLang="en-US" dirty="0" smtClean="0"/>
              <a:t>，没有</a:t>
            </a:r>
            <a:r>
              <a:rPr lang="zh-CN" altLang="en-US" dirty="0"/>
              <a:t>线程概念</a:t>
            </a:r>
            <a:r>
              <a:rPr lang="zh-CN" altLang="en-US" dirty="0" smtClean="0"/>
              <a:t>，所有</a:t>
            </a:r>
            <a:r>
              <a:rPr lang="zh-CN" altLang="en-US" dirty="0"/>
              <a:t>线程当进程来</a:t>
            </a:r>
            <a:r>
              <a:rPr lang="zh-CN" altLang="en-US" dirty="0" smtClean="0"/>
              <a:t>实现</a:t>
            </a:r>
            <a:endParaRPr lang="zh-CN" altLang="en-US" dirty="0"/>
          </a:p>
          <a:p>
            <a:pPr lvl="1" eaLnBrk="1" hangingPunct="1">
              <a:defRPr/>
            </a:pPr>
            <a:r>
              <a:rPr lang="zh-CN" altLang="en-US" dirty="0" smtClean="0"/>
              <a:t>线程被视为与其他进程共享某些资源的进程，都有自己的进程描述符</a:t>
            </a:r>
            <a:r>
              <a:rPr lang="en-US" altLang="zh-CN" dirty="0" err="1" smtClean="0">
                <a:solidFill>
                  <a:srgbClr val="FF0D0D"/>
                </a:solidFill>
              </a:rPr>
              <a:t>task_struct</a:t>
            </a:r>
            <a:endParaRPr lang="en-US" altLang="zh-CN" dirty="0" smtClean="0">
              <a:solidFill>
                <a:srgbClr val="FF0D0D"/>
              </a:solidFill>
            </a:endParaRPr>
          </a:p>
          <a:p>
            <a:pPr lvl="1" eaLnBrk="1" hangingPunct="1">
              <a:defRPr/>
            </a:pPr>
            <a:r>
              <a:rPr lang="zh-CN" altLang="en-US" dirty="0" smtClean="0"/>
              <a:t>内核</a:t>
            </a:r>
            <a:r>
              <a:rPr lang="zh-CN" altLang="en-US" dirty="0"/>
              <a:t>没有</a:t>
            </a:r>
            <a:r>
              <a:rPr lang="zh-CN" altLang="en-US" dirty="0" smtClean="0"/>
              <a:t>针对线程</a:t>
            </a:r>
            <a:r>
              <a:rPr lang="zh-CN" altLang="en-US" dirty="0"/>
              <a:t>的调度算法或</a:t>
            </a:r>
            <a:r>
              <a:rPr lang="zh-CN" altLang="en-US" dirty="0" smtClean="0"/>
              <a:t>数据结构</a:t>
            </a:r>
            <a:endParaRPr lang="zh-CN" altLang="en-US" dirty="0"/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线程的实现机制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8611993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4DE588-FED0-410C-9670-3C9D0F2F8C35}" type="slidenum">
              <a:rPr lang="en-US" altLang="zh-CN"/>
              <a:pPr>
                <a:defRPr/>
              </a:pPr>
              <a:t>50</a:t>
            </a:fld>
            <a:endParaRPr lang="en-US" altLang="zh-CN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/>
              <a:t>进程的家族关系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/>
              <a:t>所有进程都是</a:t>
            </a:r>
            <a:r>
              <a:rPr lang="en-US" altLang="zh-CN" dirty="0">
                <a:solidFill>
                  <a:srgbClr val="FF0000"/>
                </a:solidFill>
              </a:rPr>
              <a:t>init</a:t>
            </a:r>
            <a:r>
              <a:rPr lang="zh-CN" altLang="en-US" dirty="0">
                <a:solidFill>
                  <a:srgbClr val="FF0000"/>
                </a:solidFill>
              </a:rPr>
              <a:t>进程</a:t>
            </a:r>
            <a:r>
              <a:rPr lang="en-US" altLang="zh-CN" dirty="0"/>
              <a:t>(</a:t>
            </a:r>
            <a:r>
              <a:rPr lang="en-US" altLang="zh-CN" dirty="0" err="1"/>
              <a:t>pid</a:t>
            </a:r>
            <a:r>
              <a:rPr lang="en-US" altLang="zh-CN" dirty="0"/>
              <a:t>=1)</a:t>
            </a:r>
            <a:r>
              <a:rPr lang="zh-CN" altLang="en-US" dirty="0"/>
              <a:t>的后代</a:t>
            </a:r>
          </a:p>
          <a:p>
            <a:pPr eaLnBrk="1" hangingPunct="1">
              <a:defRPr/>
            </a:pPr>
            <a:r>
              <a:rPr lang="zh-CN" altLang="en-US" dirty="0"/>
              <a:t>每个进程必须有一个父</a:t>
            </a:r>
            <a:r>
              <a:rPr lang="zh-CN" altLang="en-US" dirty="0" smtClean="0"/>
              <a:t>进程</a:t>
            </a:r>
            <a:endParaRPr lang="en-US" altLang="zh-CN" dirty="0"/>
          </a:p>
          <a:p>
            <a:pPr eaLnBrk="1" hangingPunct="1">
              <a:defRPr/>
            </a:pPr>
            <a:r>
              <a:rPr lang="zh-CN" altLang="en-US" dirty="0"/>
              <a:t>每个进程可以拥有零个或者多个子</a:t>
            </a:r>
            <a:r>
              <a:rPr lang="zh-CN" altLang="en-US" dirty="0" smtClean="0"/>
              <a:t>进程</a:t>
            </a:r>
            <a:endParaRPr lang="en-US" altLang="zh-CN" dirty="0"/>
          </a:p>
          <a:p>
            <a:pPr eaLnBrk="1" hangingPunct="1">
              <a:defRPr/>
            </a:pPr>
            <a:r>
              <a:rPr lang="zh-CN" altLang="en-US" dirty="0"/>
              <a:t>具有相同父进程的进程称为</a:t>
            </a:r>
            <a:r>
              <a:rPr lang="zh-CN" altLang="en-US" dirty="0" smtClean="0"/>
              <a:t>兄弟</a:t>
            </a:r>
            <a:endParaRPr lang="en-US" altLang="zh-CN" dirty="0"/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的进程描述与管理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550FB-A66B-4578-AE42-63F4363DF32A}" type="slidenum">
              <a:rPr lang="en-US" altLang="zh-CN"/>
              <a:pPr>
                <a:defRPr/>
              </a:pPr>
              <a:t>51</a:t>
            </a:fld>
            <a:endParaRPr lang="en-US" altLang="zh-CN"/>
          </a:p>
        </p:txBody>
      </p:sp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/>
              <a:t>Linux </a:t>
            </a:r>
            <a:r>
              <a:rPr lang="en-US" altLang="zh-CN" dirty="0"/>
              <a:t>2.4</a:t>
            </a:r>
            <a:r>
              <a:rPr lang="zh-CN" altLang="en-US" dirty="0"/>
              <a:t>进程家族</a:t>
            </a:r>
            <a:r>
              <a:rPr lang="zh-CN" altLang="en-US" dirty="0" smtClean="0"/>
              <a:t>关系结构</a:t>
            </a:r>
            <a:r>
              <a:rPr lang="zh-CN" altLang="en-US" dirty="0"/>
              <a:t>定义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zh-CN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357313"/>
            <a:ext cx="5286375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4519613"/>
            <a:ext cx="6958012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571630" y="2214554"/>
            <a:ext cx="2928932" cy="43279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的进程描述与管理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41E314-6A85-4631-885B-CFFFC1CB4FEC}" type="slidenum">
              <a:rPr lang="en-US" altLang="zh-CN"/>
              <a:pPr>
                <a:defRPr/>
              </a:pPr>
              <a:t>52</a:t>
            </a:fld>
            <a:endParaRPr lang="en-US" altLang="zh-CN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/>
              <a:t>Linux </a:t>
            </a:r>
            <a:r>
              <a:rPr lang="en-US" altLang="zh-CN" dirty="0"/>
              <a:t>2.6</a:t>
            </a:r>
            <a:r>
              <a:rPr lang="zh-CN" altLang="en-US" dirty="0"/>
              <a:t>进程家族关系相关结构定义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zh-CN"/>
          </a:p>
        </p:txBody>
      </p:sp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700213"/>
            <a:ext cx="7561263" cy="459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7845" name="Oval 5"/>
          <p:cNvSpPr>
            <a:spLocks noChangeArrowheads="1"/>
          </p:cNvSpPr>
          <p:nvPr/>
        </p:nvSpPr>
        <p:spPr bwMode="auto">
          <a:xfrm>
            <a:off x="928688" y="4572008"/>
            <a:ext cx="2928932" cy="43279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081088" y="2643182"/>
            <a:ext cx="3133722" cy="43279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的进程描述与管理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B56420-C59A-487C-A93D-631696C529D1}" type="slidenum">
              <a:rPr lang="en-US" altLang="zh-CN"/>
              <a:pPr>
                <a:defRPr/>
              </a:pPr>
              <a:t>53</a:t>
            </a:fld>
            <a:endParaRPr lang="en-US" altLang="zh-CN"/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/>
              <a:t>Linux </a:t>
            </a:r>
            <a:r>
              <a:rPr lang="en-US" altLang="zh-CN" dirty="0"/>
              <a:t>2.6</a:t>
            </a:r>
            <a:r>
              <a:rPr lang="zh-CN" altLang="en-US" dirty="0"/>
              <a:t>进程家族</a:t>
            </a:r>
            <a:r>
              <a:rPr lang="zh-CN" altLang="en-US" dirty="0" smtClean="0"/>
              <a:t>结构图</a:t>
            </a:r>
            <a:endParaRPr lang="zh-CN" altLang="en-US" dirty="0"/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 dirty="0" smtClean="0"/>
          </a:p>
        </p:txBody>
      </p:sp>
      <p:pic>
        <p:nvPicPr>
          <p:cNvPr id="4096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1928813"/>
            <a:ext cx="49053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290638" y="3648075"/>
            <a:ext cx="8778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最年长</a:t>
            </a: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子进程</a:t>
            </a:r>
            <a:endParaRPr lang="en-US" altLang="zh-C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29375" y="3643313"/>
            <a:ext cx="8826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最年幼</a:t>
            </a: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子进程</a:t>
            </a:r>
            <a:endParaRPr lang="en-US" altLang="zh-C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928662" y="5000636"/>
            <a:ext cx="1366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CN" b="1" dirty="0" err="1" smtClean="0">
                <a:solidFill>
                  <a:srgbClr val="FF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</a:t>
            </a:r>
            <a:r>
              <a:rPr kumimoji="0" lang="en-US" altLang="zh-CN" b="1" dirty="0" smtClean="0">
                <a:solidFill>
                  <a:srgbClr val="FF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en-US" altLang="zh-CN" b="1" dirty="0" err="1" smtClean="0">
                <a:solidFill>
                  <a:srgbClr val="FF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list_head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928662" y="5335801"/>
            <a:ext cx="1366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CN" b="1" dirty="0" err="1" smtClean="0">
                <a:solidFill>
                  <a:srgbClr val="FF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</a:t>
            </a:r>
            <a:r>
              <a:rPr kumimoji="0" lang="en-US" altLang="zh-CN" b="1" dirty="0" smtClean="0">
                <a:solidFill>
                  <a:srgbClr val="FF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en-US" altLang="zh-CN" b="1" dirty="0" err="1" smtClean="0">
                <a:solidFill>
                  <a:srgbClr val="FF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list_head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928662" y="5692991"/>
            <a:ext cx="1366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CN" b="1" dirty="0" err="1" smtClean="0">
                <a:solidFill>
                  <a:srgbClr val="FF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</a:t>
            </a:r>
            <a:r>
              <a:rPr kumimoji="0" lang="en-US" altLang="zh-CN" b="1" dirty="0" smtClean="0">
                <a:solidFill>
                  <a:srgbClr val="FF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en-US" altLang="zh-CN" b="1" dirty="0" err="1" smtClean="0">
                <a:solidFill>
                  <a:srgbClr val="FF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list_head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854762" y="4618046"/>
            <a:ext cx="15359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CN" b="1" dirty="0" err="1" smtClean="0">
                <a:solidFill>
                  <a:srgbClr val="FF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</a:t>
            </a:r>
            <a:r>
              <a:rPr kumimoji="0" lang="en-US" altLang="zh-CN" b="1" dirty="0" smtClean="0">
                <a:solidFill>
                  <a:srgbClr val="FF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en-US" altLang="zh-CN" b="1" dirty="0" err="1" smtClean="0">
                <a:solidFill>
                  <a:srgbClr val="FF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task_struct</a:t>
            </a:r>
            <a:endParaRPr lang="zh-CN" altLang="en-US" dirty="0"/>
          </a:p>
        </p:txBody>
      </p:sp>
      <p:sp>
        <p:nvSpPr>
          <p:cNvPr id="13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的进程描述与管理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 rot="2875319">
            <a:off x="4377809" y="2256118"/>
            <a:ext cx="2532711" cy="7963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1B7E7-A2EB-4F6D-A1B6-E659647962C0}" type="slidenum">
              <a:rPr lang="en-US" altLang="zh-CN"/>
              <a:pPr>
                <a:defRPr/>
              </a:pPr>
              <a:t>54</a:t>
            </a:fld>
            <a:endParaRPr lang="en-US" altLang="zh-CN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/>
              <a:t>Linux 2.6</a:t>
            </a:r>
            <a:r>
              <a:rPr lang="zh-CN" altLang="en-US" dirty="0" smtClean="0"/>
              <a:t>进程描述符中的进程链表成员</a:t>
            </a:r>
            <a:endParaRPr lang="zh-CN" altLang="en-US" dirty="0"/>
          </a:p>
        </p:txBody>
      </p:sp>
      <p:sp>
        <p:nvSpPr>
          <p:cNvPr id="5161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err="1" smtClean="0">
                <a:solidFill>
                  <a:srgbClr val="9900CC"/>
                </a:solidFill>
              </a:rPr>
              <a:t>struct</a:t>
            </a:r>
            <a:r>
              <a:rPr lang="en-US" altLang="zh-CN" dirty="0" smtClean="0">
                <a:solidFill>
                  <a:srgbClr val="9900CC"/>
                </a:solidFill>
              </a:rPr>
              <a:t> </a:t>
            </a:r>
            <a:r>
              <a:rPr lang="en-US" altLang="zh-CN" dirty="0" err="1" smtClean="0">
                <a:solidFill>
                  <a:srgbClr val="9900CC"/>
                </a:solidFill>
              </a:rPr>
              <a:t>list_head</a:t>
            </a:r>
            <a:r>
              <a:rPr lang="en-US" altLang="zh-CN" dirty="0" smtClean="0">
                <a:solidFill>
                  <a:srgbClr val="9900CC"/>
                </a:solidFill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</a:rPr>
              <a:t>run_list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zh-CN" altLang="en-US" dirty="0" smtClean="0"/>
              <a:t>优先级相同的进程组成的进程链表</a:t>
            </a:r>
            <a:endParaRPr lang="en-US" altLang="zh-CN" dirty="0" smtClean="0"/>
          </a:p>
          <a:p>
            <a:pPr eaLnBrk="1" hangingPunct="1">
              <a:defRPr/>
            </a:pPr>
            <a:r>
              <a:rPr lang="en-US" altLang="zh-CN" dirty="0" err="1" smtClean="0"/>
              <a:t>struct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list_head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tasks</a:t>
            </a:r>
          </a:p>
          <a:p>
            <a:pPr lvl="1" eaLnBrk="1" hangingPunct="1">
              <a:defRPr/>
            </a:pPr>
            <a:r>
              <a:rPr lang="zh-CN" altLang="en-US" dirty="0" smtClean="0"/>
              <a:t>链接系统中所有进程的链表</a:t>
            </a:r>
            <a:endParaRPr lang="en-US" altLang="zh-CN" dirty="0" smtClean="0"/>
          </a:p>
          <a:p>
            <a:pPr eaLnBrk="1" hangingPunct="1">
              <a:defRPr/>
            </a:pPr>
            <a:r>
              <a:rPr lang="en-US" altLang="zh-CN" dirty="0" err="1" smtClean="0"/>
              <a:t>struct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list_head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children</a:t>
            </a:r>
          </a:p>
          <a:p>
            <a:pPr lvl="1" eaLnBrk="1" hangingPunct="1">
              <a:defRPr/>
            </a:pPr>
            <a:r>
              <a:rPr lang="zh-CN" altLang="en-US" dirty="0" smtClean="0"/>
              <a:t>链接所有孩子节点进程的链表</a:t>
            </a:r>
            <a:endParaRPr lang="en-US" altLang="zh-CN" dirty="0" smtClean="0"/>
          </a:p>
          <a:p>
            <a:pPr eaLnBrk="1" hangingPunct="1">
              <a:defRPr/>
            </a:pPr>
            <a:r>
              <a:rPr lang="en-US" altLang="zh-CN" dirty="0" err="1" smtClean="0"/>
              <a:t>struct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list_head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sibling</a:t>
            </a:r>
          </a:p>
          <a:p>
            <a:pPr lvl="1" eaLnBrk="1" hangingPunct="1">
              <a:defRPr/>
            </a:pPr>
            <a:r>
              <a:rPr lang="zh-CN" altLang="en-US" dirty="0" smtClean="0"/>
              <a:t>链接所有兄弟节点进程的链表</a:t>
            </a:r>
            <a:endParaRPr lang="zh-CN" altLang="en-US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85813" y="5429250"/>
            <a:ext cx="8137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kumimoji="0" lang="en-US" altLang="zh-CN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Linux</a:t>
            </a:r>
            <a:r>
              <a:rPr kumimoji="0" lang="zh-CN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内核链表中，需要用链表组织起来的数据通常会包含一个</a:t>
            </a:r>
            <a:r>
              <a:rPr kumimoji="0" lang="en-US" altLang="zh-CN" sz="2400" b="1" dirty="0" err="1">
                <a:solidFill>
                  <a:srgbClr val="FF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</a:t>
            </a:r>
            <a:r>
              <a:rPr kumimoji="0" lang="en-US" altLang="zh-CN" sz="2400" b="1" dirty="0">
                <a:solidFill>
                  <a:srgbClr val="FF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en-US" altLang="zh-CN" sz="2400" b="1" dirty="0" err="1">
                <a:solidFill>
                  <a:srgbClr val="FF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list_head</a:t>
            </a:r>
            <a:r>
              <a:rPr kumimoji="0" lang="zh-CN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成员</a:t>
            </a:r>
            <a:r>
              <a:rPr kumimoji="0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的进程描述与管理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9B0C93-CB2E-44DF-85C3-6114B39FB3D0}" type="slidenum">
              <a:rPr lang="en-US" altLang="zh-CN"/>
              <a:pPr>
                <a:defRPr/>
              </a:pPr>
              <a:t>55</a:t>
            </a:fld>
            <a:endParaRPr lang="en-US" altLang="zh-CN"/>
          </a:p>
        </p:txBody>
      </p:sp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/>
              <a:t>Linux 2.6</a:t>
            </a:r>
            <a:r>
              <a:rPr lang="zh-CN" altLang="en-US"/>
              <a:t>进程家族信息的访问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/>
              <a:t>获取父进程</a:t>
            </a:r>
          </a:p>
          <a:p>
            <a:pPr lvl="1" eaLnBrk="1" hangingPunct="1">
              <a:defRPr/>
            </a:pPr>
            <a:r>
              <a:rPr lang="en-US" altLang="zh-CN" dirty="0" err="1" smtClean="0"/>
              <a:t>struct</a:t>
            </a:r>
            <a:r>
              <a:rPr lang="en-US" altLang="zh-CN" dirty="0" smtClean="0"/>
              <a:t> </a:t>
            </a:r>
            <a:r>
              <a:rPr lang="en-US" altLang="zh-CN" dirty="0" err="1"/>
              <a:t>task_struct</a:t>
            </a:r>
            <a:r>
              <a:rPr lang="en-US" altLang="zh-CN" dirty="0"/>
              <a:t> *</a:t>
            </a:r>
            <a:r>
              <a:rPr lang="en-US" altLang="zh-CN" dirty="0" err="1"/>
              <a:t>my_parent</a:t>
            </a:r>
            <a:r>
              <a:rPr lang="en-US" altLang="zh-CN" dirty="0"/>
              <a:t> = </a:t>
            </a:r>
            <a:r>
              <a:rPr lang="en-US" altLang="zh-CN" dirty="0">
                <a:solidFill>
                  <a:srgbClr val="FF0000"/>
                </a:solidFill>
              </a:rPr>
              <a:t>current-</a:t>
            </a:r>
            <a:r>
              <a:rPr lang="en-US" altLang="zh-CN" dirty="0"/>
              <a:t>&gt;parent</a:t>
            </a:r>
          </a:p>
          <a:p>
            <a:pPr eaLnBrk="1" hangingPunct="1">
              <a:defRPr/>
            </a:pPr>
            <a:r>
              <a:rPr lang="zh-CN" altLang="en-US" dirty="0"/>
              <a:t>获取所有子进程（实质是遍历</a:t>
            </a:r>
            <a:r>
              <a:rPr lang="en-US" altLang="zh-CN" dirty="0" err="1"/>
              <a:t>list_head</a:t>
            </a:r>
            <a:r>
              <a:rPr lang="zh-CN" altLang="en-US" dirty="0"/>
              <a:t>结构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2928938"/>
            <a:ext cx="771525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的进程描述与管理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6E7F9-4C31-4E46-8016-FC8A510912DE}" type="slidenum">
              <a:rPr lang="en-US" altLang="zh-CN"/>
              <a:pPr>
                <a:defRPr/>
              </a:pPr>
              <a:t>56</a:t>
            </a:fld>
            <a:endParaRPr lang="en-US" altLang="zh-CN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/>
              <a:t>主要内容</a:t>
            </a:r>
          </a:p>
        </p:txBody>
      </p:sp>
      <p:sp>
        <p:nvSpPr>
          <p:cNvPr id="5161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/>
              <a:t>进程与线程基本概念</a:t>
            </a:r>
          </a:p>
          <a:p>
            <a:pPr eaLnBrk="1" hangingPunct="1">
              <a:defRPr/>
            </a:pPr>
            <a:r>
              <a:rPr lang="en-US" altLang="zh-CN" dirty="0" smtClean="0"/>
              <a:t>Linux</a:t>
            </a:r>
            <a:r>
              <a:rPr lang="zh-CN" altLang="en-US" dirty="0" smtClean="0"/>
              <a:t>进程的描述与管理</a:t>
            </a:r>
            <a:endParaRPr lang="zh-CN" altLang="en-US" dirty="0"/>
          </a:p>
          <a:p>
            <a:pPr eaLnBrk="1" hangingPunct="1">
              <a:buClr>
                <a:srgbClr val="FF0000"/>
              </a:buClr>
              <a:defRPr/>
            </a:pPr>
            <a:r>
              <a:rPr lang="en-US" altLang="zh-CN" dirty="0" smtClean="0">
                <a:solidFill>
                  <a:srgbClr val="FF0000"/>
                </a:solidFill>
              </a:rPr>
              <a:t>Linux</a:t>
            </a:r>
            <a:r>
              <a:rPr lang="zh-CN" altLang="en-US" dirty="0" smtClean="0">
                <a:solidFill>
                  <a:srgbClr val="FF0000"/>
                </a:solidFill>
              </a:rPr>
              <a:t>内核通用链表</a:t>
            </a:r>
            <a:endParaRPr lang="en-US" altLang="zh-CN" dirty="0"/>
          </a:p>
          <a:p>
            <a:pPr eaLnBrk="1" hangingPunct="1">
              <a:defRPr/>
            </a:pPr>
            <a:r>
              <a:rPr lang="en-US" altLang="zh-CN" dirty="0"/>
              <a:t>Linux</a:t>
            </a:r>
            <a:r>
              <a:rPr lang="zh-CN" altLang="en-US" dirty="0"/>
              <a:t>线程编程</a:t>
            </a:r>
            <a:r>
              <a:rPr lang="zh-CN" altLang="en-US" dirty="0" smtClean="0"/>
              <a:t>技术</a:t>
            </a:r>
            <a:endParaRPr lang="zh-CN" altLang="en-US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altLang="zh-CN" dirty="0" smtClean="0"/>
              <a:t>Linux</a:t>
            </a:r>
            <a:r>
              <a:rPr lang="zh-CN" altLang="en-US" dirty="0" smtClean="0"/>
              <a:t>进程的实现机制</a:t>
            </a:r>
            <a:endParaRPr lang="en-US" altLang="zh-CN" dirty="0" smtClean="0"/>
          </a:p>
          <a:p>
            <a:pPr eaLnBrk="1" hangingPunct="1">
              <a:defRPr/>
            </a:pPr>
            <a:r>
              <a:rPr lang="en-US" altLang="zh-CN" dirty="0" smtClean="0"/>
              <a:t>Linux</a:t>
            </a:r>
            <a:r>
              <a:rPr lang="zh-CN" altLang="en-US" dirty="0" smtClean="0"/>
              <a:t>线程的实现机制</a:t>
            </a:r>
            <a:endParaRPr lang="en-US" altLang="zh-CN" dirty="0" smtClean="0"/>
          </a:p>
          <a:p>
            <a:pPr eaLnBrk="1" hangingPunct="1"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435121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507E3-4380-4D4C-A1C3-068BEA4B3C43}" type="slidenum">
              <a:rPr lang="en-US" altLang="zh-CN"/>
              <a:pPr/>
              <a:t>57</a:t>
            </a:fld>
            <a:endParaRPr lang="en-US" altLang="zh-CN"/>
          </a:p>
        </p:txBody>
      </p:sp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传统链表数据结构定义模式</a:t>
            </a:r>
            <a:endParaRPr lang="zh-CN" altLang="en-US" dirty="0"/>
          </a:p>
        </p:txBody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基本组成</a:t>
            </a:r>
          </a:p>
          <a:p>
            <a:pPr lvl="1"/>
            <a:r>
              <a:rPr lang="zh-CN" altLang="en-US"/>
              <a:t>数据域：存储数据</a:t>
            </a:r>
          </a:p>
          <a:p>
            <a:pPr lvl="1"/>
            <a:r>
              <a:rPr lang="zh-CN" altLang="en-US"/>
              <a:t>指针域：建立与下一个节点的联系</a:t>
            </a:r>
          </a:p>
        </p:txBody>
      </p:sp>
      <p:pic>
        <p:nvPicPr>
          <p:cNvPr id="620548" name="Picture 4" descr="图1 单链表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2862" y="2852738"/>
            <a:ext cx="5472113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549" name="Picture 5" descr="图2 双链表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1425" y="4797425"/>
            <a:ext cx="5832475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0550" name="Rectangle 6"/>
          <p:cNvSpPr>
            <a:spLocks noChangeArrowheads="1"/>
          </p:cNvSpPr>
          <p:nvPr/>
        </p:nvSpPr>
        <p:spPr bwMode="auto">
          <a:xfrm>
            <a:off x="1519262" y="3590925"/>
            <a:ext cx="874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1800" b="1">
                <a:solidFill>
                  <a:srgbClr val="FF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单链表</a:t>
            </a:r>
          </a:p>
        </p:txBody>
      </p:sp>
      <p:sp>
        <p:nvSpPr>
          <p:cNvPr id="620551" name="Rectangle 7"/>
          <p:cNvSpPr>
            <a:spLocks noChangeArrowheads="1"/>
          </p:cNvSpPr>
          <p:nvPr/>
        </p:nvSpPr>
        <p:spPr bwMode="auto">
          <a:xfrm>
            <a:off x="1230337" y="5734050"/>
            <a:ext cx="874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1800" b="1">
                <a:solidFill>
                  <a:srgbClr val="FF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双链表</a:t>
            </a:r>
          </a:p>
        </p:txBody>
      </p:sp>
      <p:sp>
        <p:nvSpPr>
          <p:cNvPr id="620552" name="Oval 8"/>
          <p:cNvSpPr>
            <a:spLocks noChangeArrowheads="1"/>
          </p:cNvSpPr>
          <p:nvPr/>
        </p:nvSpPr>
        <p:spPr bwMode="auto">
          <a:xfrm>
            <a:off x="3340100" y="5610225"/>
            <a:ext cx="1800225" cy="288925"/>
          </a:xfrm>
          <a:prstGeom prst="ellipse">
            <a:avLst/>
          </a:prstGeom>
          <a:noFill/>
          <a:ln w="9525">
            <a:solidFill>
              <a:srgbClr val="FF0D0D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内核通用链表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300192" y="1338520"/>
            <a:ext cx="26844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err="1">
                <a:solidFill>
                  <a:srgbClr val="0000FF"/>
                </a:solidFill>
              </a:rPr>
              <a:t>typedef</a:t>
            </a:r>
            <a:r>
              <a:rPr lang="en-US" altLang="zh-CN" sz="2000" b="1" dirty="0">
                <a:solidFill>
                  <a:srgbClr val="0000FF"/>
                </a:solidFill>
              </a:rPr>
              <a:t> </a:t>
            </a:r>
            <a:r>
              <a:rPr lang="en-US" altLang="zh-CN" sz="2000" b="1" dirty="0" err="1"/>
              <a:t>struct</a:t>
            </a:r>
            <a:r>
              <a:rPr lang="en-US" altLang="zh-CN" sz="2000" b="1" dirty="0"/>
              <a:t> node</a:t>
            </a:r>
            <a:r>
              <a:rPr lang="en-US" altLang="zh-CN" sz="2000" b="1" dirty="0">
                <a:solidFill>
                  <a:srgbClr val="0000FF"/>
                </a:solidFill>
              </a:rPr>
              <a:t> 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{ </a:t>
            </a:r>
          </a:p>
          <a:p>
            <a:r>
              <a:rPr lang="en-US" altLang="zh-CN" sz="2000" b="1" dirty="0" smtClean="0">
                <a:solidFill>
                  <a:srgbClr val="0000FF"/>
                </a:solidFill>
              </a:rPr>
              <a:t>  </a:t>
            </a:r>
            <a:r>
              <a:rPr lang="en-US" altLang="zh-CN" sz="2000" b="1" dirty="0" err="1" smtClean="0">
                <a:solidFill>
                  <a:srgbClr val="0000FF"/>
                </a:solidFill>
              </a:rPr>
              <a:t>int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</a:rPr>
              <a:t>data; </a:t>
            </a:r>
            <a:endParaRPr lang="en-US" altLang="zh-CN" sz="2000" b="1" dirty="0" smtClean="0">
              <a:solidFill>
                <a:srgbClr val="0000FF"/>
              </a:solidFill>
            </a:endParaRPr>
          </a:p>
          <a:p>
            <a:r>
              <a:rPr lang="en-US" altLang="zh-CN" sz="2000" b="1" dirty="0">
                <a:solidFill>
                  <a:srgbClr val="0000FF"/>
                </a:solidFill>
              </a:rPr>
              <a:t> 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 </a:t>
            </a:r>
            <a:r>
              <a:rPr lang="en-US" altLang="zh-CN" sz="2000" b="1" dirty="0" err="1" smtClean="0"/>
              <a:t>struct</a:t>
            </a:r>
            <a:r>
              <a:rPr lang="en-US" altLang="zh-CN" sz="2000" b="1" dirty="0" smtClean="0"/>
              <a:t> </a:t>
            </a:r>
            <a:r>
              <a:rPr lang="en-US" altLang="zh-CN" sz="2000" b="1" dirty="0"/>
              <a:t>node</a:t>
            </a:r>
            <a:r>
              <a:rPr lang="en-US" altLang="zh-CN" sz="2000" b="1" dirty="0">
                <a:solidFill>
                  <a:srgbClr val="0000FF"/>
                </a:solidFill>
              </a:rPr>
              <a:t> *next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;</a:t>
            </a:r>
          </a:p>
          <a:p>
            <a:r>
              <a:rPr lang="en-US" altLang="zh-CN" sz="2000" b="1" dirty="0" smtClean="0">
                <a:solidFill>
                  <a:srgbClr val="0000FF"/>
                </a:solidFill>
              </a:rPr>
              <a:t>}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9073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5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CCC30F-7528-4BE1-80BB-899D62B97D95}" type="slidenum">
              <a:rPr lang="en-US" altLang="zh-CN"/>
              <a:pPr>
                <a:defRPr/>
              </a:pPr>
              <a:t>58</a:t>
            </a:fld>
            <a:endParaRPr lang="en-US" altLang="zh-CN"/>
          </a:p>
        </p:txBody>
      </p:sp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/>
              <a:t>内核通用链表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/>
              <a:t>通用双向链表</a:t>
            </a:r>
            <a:r>
              <a:rPr lang="zh-CN" altLang="en-US" dirty="0" smtClean="0"/>
              <a:t>结构</a:t>
            </a:r>
            <a:endParaRPr lang="en-US" altLang="zh-CN" dirty="0" smtClean="0"/>
          </a:p>
          <a:p>
            <a:pPr eaLnBrk="1" hangingPunct="1">
              <a:defRPr/>
            </a:pPr>
            <a:endParaRPr lang="zh-CN" altLang="en-US" dirty="0"/>
          </a:p>
          <a:p>
            <a:pPr eaLnBrk="1" hangingPunct="1">
              <a:buNone/>
              <a:defRPr/>
            </a:pPr>
            <a:endParaRPr lang="zh-CN" altLang="en-US" dirty="0"/>
          </a:p>
          <a:p>
            <a:pPr eaLnBrk="1" hangingPunct="1">
              <a:defRPr/>
            </a:pPr>
            <a:r>
              <a:rPr lang="zh-CN" altLang="en-US" dirty="0" smtClean="0"/>
              <a:t>说明</a:t>
            </a:r>
            <a:endParaRPr lang="en-US" altLang="zh-CN" dirty="0" smtClean="0"/>
          </a:p>
          <a:p>
            <a:pPr lvl="1" eaLnBrk="1" hangingPunct="1">
              <a:defRPr/>
            </a:pPr>
            <a:r>
              <a:rPr lang="zh-CN" altLang="en-US" dirty="0" smtClean="0"/>
              <a:t>链表</a:t>
            </a:r>
            <a:r>
              <a:rPr lang="zh-CN" altLang="en-US" dirty="0"/>
              <a:t>结构作为一个成员嵌入到</a:t>
            </a:r>
            <a:r>
              <a:rPr lang="zh-CN" altLang="en-US" dirty="0">
                <a:solidFill>
                  <a:srgbClr val="FF0000"/>
                </a:solidFill>
              </a:rPr>
              <a:t>宿主数据结构</a:t>
            </a:r>
            <a:r>
              <a:rPr lang="zh-CN" altLang="en-US" dirty="0"/>
              <a:t>内</a:t>
            </a:r>
          </a:p>
          <a:p>
            <a:pPr lvl="2" eaLnBrk="1" hangingPunct="1">
              <a:defRPr/>
            </a:pPr>
            <a:r>
              <a:rPr lang="zh-CN" altLang="en-US" dirty="0" smtClean="0"/>
              <a:t>链表结构可放</a:t>
            </a:r>
            <a:r>
              <a:rPr lang="zh-CN" altLang="en-US" dirty="0"/>
              <a:t>在宿主结构内的</a:t>
            </a:r>
            <a:r>
              <a:rPr lang="zh-CN" altLang="en-US" dirty="0" smtClean="0"/>
              <a:t>任何位置</a:t>
            </a:r>
            <a:endParaRPr lang="zh-CN" altLang="en-US" dirty="0"/>
          </a:p>
          <a:p>
            <a:pPr lvl="2" eaLnBrk="1" hangingPunct="1">
              <a:defRPr/>
            </a:pPr>
            <a:r>
              <a:rPr lang="zh-CN" altLang="en-US" dirty="0" smtClean="0"/>
              <a:t>一个宿主</a:t>
            </a:r>
            <a:r>
              <a:rPr lang="zh-CN" altLang="en-US" dirty="0"/>
              <a:t>结构</a:t>
            </a:r>
            <a:r>
              <a:rPr lang="zh-CN" altLang="en-US" dirty="0" smtClean="0"/>
              <a:t>可有</a:t>
            </a:r>
            <a:r>
              <a:rPr lang="zh-CN" altLang="en-US" dirty="0"/>
              <a:t>多</a:t>
            </a:r>
            <a:r>
              <a:rPr lang="zh-CN" altLang="en-US" dirty="0" smtClean="0"/>
              <a:t>个内核链表结构</a:t>
            </a:r>
            <a:endParaRPr lang="en-US" altLang="zh-CN" dirty="0" smtClean="0"/>
          </a:p>
          <a:p>
            <a:pPr lvl="1" eaLnBrk="1" hangingPunct="1">
              <a:defRPr/>
            </a:pPr>
            <a:endParaRPr lang="en-US" altLang="zh-CN" dirty="0" smtClean="0"/>
          </a:p>
          <a:p>
            <a:pPr lvl="1" eaLnBrk="1" hangingPunct="1">
              <a:defRPr/>
            </a:pPr>
            <a:endParaRPr lang="en-US" altLang="zh-CN" dirty="0" smtClean="0"/>
          </a:p>
          <a:p>
            <a:pPr lvl="1" eaLnBrk="1" hangingPunct="1">
              <a:defRPr/>
            </a:pPr>
            <a:endParaRPr lang="en-US" altLang="zh-CN" dirty="0" smtClean="0"/>
          </a:p>
          <a:p>
            <a:pPr lvl="1" eaLnBrk="1" hangingPunct="1">
              <a:defRPr/>
            </a:pPr>
            <a:endParaRPr lang="zh-CN" altLang="en-US" dirty="0"/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821" y="1778199"/>
            <a:ext cx="583247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869160"/>
            <a:ext cx="4103688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85813" y="6215063"/>
            <a:ext cx="821531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通用双向链表优点：</a:t>
            </a:r>
            <a:r>
              <a:rPr lang="zh-CN" altLang="en-US" sz="2400" b="1" dirty="0"/>
              <a:t>避免为每个数据项类型定义自己的链表</a:t>
            </a:r>
            <a:endParaRPr lang="zh-CN" alt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内核通用链表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7494507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矩形 81"/>
          <p:cNvSpPr/>
          <p:nvPr/>
        </p:nvSpPr>
        <p:spPr bwMode="auto">
          <a:xfrm>
            <a:off x="924992" y="2060848"/>
            <a:ext cx="1800200" cy="418576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None/>
              <a:tabLst/>
            </a:pPr>
            <a:endParaRPr kumimoji="1" lang="en-US" altLang="zh-CN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_GB2312" pitchFamily="49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None/>
              <a:tabLst/>
            </a:pPr>
            <a:endPara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None/>
              <a:tabLst/>
            </a:pPr>
            <a:endParaRPr kumimoji="1" lang="en-US" altLang="zh-CN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_GB2312" pitchFamily="49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None/>
              <a:tabLst/>
            </a:pPr>
            <a:endPara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None/>
              <a:tabLst/>
            </a:pPr>
            <a:endParaRPr kumimoji="1" lang="en-US" altLang="zh-CN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_GB2312" pitchFamily="49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None/>
              <a:tabLst/>
            </a:pPr>
            <a:endPara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None/>
              <a:tabLst/>
            </a:pPr>
            <a:endParaRPr kumimoji="1" lang="en-US" altLang="zh-CN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_GB2312" pitchFamily="49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None/>
              <a:tabLst/>
            </a:pPr>
            <a:endPara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None/>
              <a:tabLst/>
            </a:pPr>
            <a:endParaRPr kumimoji="1" lang="en-US" altLang="zh-CN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_GB2312" pitchFamily="49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None/>
              <a:tabLst/>
            </a:pPr>
            <a:endPara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None/>
              <a:tabLst/>
            </a:pPr>
            <a:endParaRPr kumimoji="1" lang="en-US" altLang="zh-CN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_GB2312" pitchFamily="49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None/>
              <a:tabLst/>
            </a:pPr>
            <a:endPara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None/>
              <a:tabLst/>
            </a:pPr>
            <a:endParaRPr kumimoji="1" lang="en-US" altLang="zh-CN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_GB2312" pitchFamily="49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None/>
              <a:tabLst/>
            </a:pPr>
            <a:endPara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None/>
              <a:tabLst/>
            </a:pPr>
            <a:endParaRPr kumimoji="1" lang="en-US" altLang="zh-CN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_GB2312" pitchFamily="49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None/>
              <a:tabLst/>
            </a:pPr>
            <a:endParaRPr kumimoji="1" lang="zh-CN" alt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内核通用链表结构关系图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424C2-BC5B-4E32-8BED-C730A3AC5A57}" type="slidenum">
              <a:rPr lang="en-US" altLang="zh-CN" smtClean="0"/>
              <a:pPr>
                <a:defRPr/>
              </a:pPr>
              <a:t>59</a:t>
            </a:fld>
            <a:endParaRPr lang="en-US" altLang="zh-CN"/>
          </a:p>
        </p:txBody>
      </p:sp>
      <p:grpSp>
        <p:nvGrpSpPr>
          <p:cNvPr id="3" name="组合 6"/>
          <p:cNvGrpSpPr/>
          <p:nvPr/>
        </p:nvGrpSpPr>
        <p:grpSpPr>
          <a:xfrm>
            <a:off x="1111424" y="2488704"/>
            <a:ext cx="1440160" cy="373524"/>
            <a:chOff x="1187624" y="2488704"/>
            <a:chExt cx="1440160" cy="373524"/>
          </a:xfrm>
          <a:solidFill>
            <a:srgbClr val="66FFCC"/>
          </a:solidFill>
        </p:grpSpPr>
        <p:sp>
          <p:nvSpPr>
            <p:cNvPr id="5" name="矩形 4"/>
            <p:cNvSpPr/>
            <p:nvPr/>
          </p:nvSpPr>
          <p:spPr bwMode="auto">
            <a:xfrm>
              <a:off x="1187624" y="2492896"/>
              <a:ext cx="720080" cy="369332"/>
            </a:xfrm>
            <a:prstGeom prst="rect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Tx/>
                <a:buFont typeface="Wingdings" pitchFamily="2" charset="2"/>
                <a:buNone/>
                <a:tabLst/>
              </a:pPr>
              <a:r>
                <a:rPr kumimoji="1" lang="en-US" altLang="zh-CN" sz="1800" b="0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楷体_GB2312" pitchFamily="49" charset="-122"/>
                </a:rPr>
                <a:t>prev</a:t>
              </a:r>
              <a:endParaRPr kumimoji="1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_GB2312" pitchFamily="49" charset="-122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1907704" y="2488704"/>
              <a:ext cx="720080" cy="369332"/>
            </a:xfrm>
            <a:prstGeom prst="rect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Tx/>
                <a:buFont typeface="Wingdings" pitchFamily="2" charset="2"/>
                <a:buNone/>
                <a:tabLst/>
              </a:pPr>
              <a:r>
                <a:rPr kumimoji="1" lang="en-US" altLang="zh-CN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楷体_GB2312" pitchFamily="49" charset="-122"/>
                </a:rPr>
                <a:t>next</a:t>
              </a:r>
              <a:endParaRPr kumimoji="1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_GB2312" pitchFamily="49" charset="-122"/>
              </a:endParaRPr>
            </a:p>
          </p:txBody>
        </p:sp>
      </p:grpSp>
      <p:grpSp>
        <p:nvGrpSpPr>
          <p:cNvPr id="7" name="组合 13"/>
          <p:cNvGrpSpPr/>
          <p:nvPr/>
        </p:nvGrpSpPr>
        <p:grpSpPr>
          <a:xfrm>
            <a:off x="1063800" y="4518875"/>
            <a:ext cx="1478260" cy="948341"/>
            <a:chOff x="1005508" y="3870803"/>
            <a:chExt cx="1478260" cy="948341"/>
          </a:xfrm>
        </p:grpSpPr>
        <p:grpSp>
          <p:nvGrpSpPr>
            <p:cNvPr id="8" name="组合 7"/>
            <p:cNvGrpSpPr/>
            <p:nvPr/>
          </p:nvGrpSpPr>
          <p:grpSpPr>
            <a:xfrm>
              <a:off x="1043608" y="4441304"/>
              <a:ext cx="1440160" cy="377840"/>
              <a:chOff x="1187624" y="2492896"/>
              <a:chExt cx="1440160" cy="377840"/>
            </a:xfrm>
          </p:grpSpPr>
          <p:sp>
            <p:nvSpPr>
              <p:cNvPr id="9" name="矩形 8"/>
              <p:cNvSpPr/>
              <p:nvPr/>
            </p:nvSpPr>
            <p:spPr bwMode="auto">
              <a:xfrm>
                <a:off x="1187624" y="2492896"/>
                <a:ext cx="720080" cy="369332"/>
              </a:xfrm>
              <a:prstGeom prst="rect">
                <a:avLst/>
              </a:prstGeom>
              <a:solidFill>
                <a:srgbClr val="66FFCC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buSzTx/>
                  <a:buFont typeface="Wingdings" pitchFamily="2" charset="2"/>
                  <a:buNone/>
                  <a:tabLst/>
                </a:pPr>
                <a:r>
                  <a:rPr kumimoji="1" lang="en-US" altLang="zh-CN" sz="18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楷体_GB2312" pitchFamily="49" charset="-122"/>
                  </a:rPr>
                  <a:t>prev</a:t>
                </a:r>
                <a:endParaRPr kumimoji="1" lang="zh-CN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楷体_GB2312" pitchFamily="49" charset="-122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 bwMode="auto">
              <a:xfrm>
                <a:off x="1907704" y="2501404"/>
                <a:ext cx="720080" cy="369332"/>
              </a:xfrm>
              <a:prstGeom prst="rect">
                <a:avLst/>
              </a:prstGeom>
              <a:solidFill>
                <a:srgbClr val="66FFCC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buSzTx/>
                  <a:buFont typeface="Wingdings" pitchFamily="2" charset="2"/>
                  <a:buNone/>
                  <a:tabLst/>
                </a:pPr>
                <a:r>
                  <a:rPr kumimoji="1" lang="en-US" altLang="zh-CN" sz="1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楷体_GB2312" pitchFamily="49" charset="-122"/>
                  </a:rPr>
                  <a:t>next</a:t>
                </a:r>
                <a:endParaRPr kumimoji="1" lang="zh-CN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楷体_GB2312" pitchFamily="49" charset="-122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 bwMode="auto">
            <a:xfrm>
              <a:off x="1043608" y="3870803"/>
              <a:ext cx="1440160" cy="566309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Tx/>
                <a:buFont typeface="Wingdings" pitchFamily="2" charset="2"/>
                <a:buNone/>
                <a:tabLst/>
              </a:pPr>
              <a:endParaRPr kumimoji="1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_GB2312" pitchFamily="49" charset="-122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Tx/>
                <a:buFont typeface="Wingdings" pitchFamily="2" charset="2"/>
                <a:buNone/>
                <a:tabLst/>
              </a:pPr>
              <a:endParaRPr kumimoji="1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_GB2312" pitchFamily="49" charset="-122"/>
              </a:endParaRPr>
            </a:p>
          </p:txBody>
        </p:sp>
        <p:sp>
          <p:nvSpPr>
            <p:cNvPr id="13" name="椭圆 12"/>
            <p:cNvSpPr/>
            <p:nvPr/>
          </p:nvSpPr>
          <p:spPr bwMode="auto">
            <a:xfrm>
              <a:off x="1005508" y="3937372"/>
              <a:ext cx="72008" cy="72008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Tx/>
                <a:buFont typeface="Wingdings" pitchFamily="2" charset="2"/>
                <a:buNone/>
                <a:tabLst/>
              </a:pPr>
              <a:endParaRPr kumimoji="1" lang="zh-CN" altLang="en-US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_GB2312" pitchFamily="49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080692" y="5457418"/>
            <a:ext cx="14750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00FF"/>
                </a:solidFill>
              </a:rPr>
              <a:t>含</a:t>
            </a:r>
            <a:r>
              <a:rPr lang="en-US" altLang="zh-CN" sz="2000" b="1" dirty="0" err="1" smtClean="0">
                <a:solidFill>
                  <a:srgbClr val="0000FF"/>
                </a:solidFill>
              </a:rPr>
              <a:t>list_head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/>
            </a:r>
            <a:br>
              <a:rPr lang="en-US" altLang="zh-CN" sz="2000" b="1" dirty="0" smtClean="0">
                <a:solidFill>
                  <a:srgbClr val="0000FF"/>
                </a:solidFill>
              </a:rPr>
            </a:br>
            <a:r>
              <a:rPr lang="zh-CN" altLang="en-US" sz="2000" b="1" dirty="0" smtClean="0">
                <a:solidFill>
                  <a:srgbClr val="0000FF"/>
                </a:solidFill>
              </a:rPr>
              <a:t>的定制结构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971600" y="2857252"/>
            <a:ext cx="1681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err="1" smtClean="0">
                <a:solidFill>
                  <a:srgbClr val="0000FF"/>
                </a:solidFill>
              </a:rPr>
              <a:t>list_head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结构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grpSp>
        <p:nvGrpSpPr>
          <p:cNvPr id="12" name="组合 88"/>
          <p:cNvGrpSpPr/>
          <p:nvPr/>
        </p:nvGrpSpPr>
        <p:grpSpPr>
          <a:xfrm>
            <a:off x="5148064" y="1688108"/>
            <a:ext cx="1440160" cy="760150"/>
            <a:chOff x="5436096" y="1700808"/>
            <a:chExt cx="1440160" cy="760150"/>
          </a:xfrm>
        </p:grpSpPr>
        <p:grpSp>
          <p:nvGrpSpPr>
            <p:cNvPr id="14" name="组合 71"/>
            <p:cNvGrpSpPr/>
            <p:nvPr/>
          </p:nvGrpSpPr>
          <p:grpSpPr>
            <a:xfrm>
              <a:off x="5436096" y="1700808"/>
              <a:ext cx="1440160" cy="373524"/>
              <a:chOff x="1187624" y="2488704"/>
              <a:chExt cx="1440160" cy="373524"/>
            </a:xfrm>
          </p:grpSpPr>
          <p:sp>
            <p:nvSpPr>
              <p:cNvPr id="73" name="矩形 72"/>
              <p:cNvSpPr/>
              <p:nvPr/>
            </p:nvSpPr>
            <p:spPr bwMode="auto">
              <a:xfrm>
                <a:off x="1187624" y="2492896"/>
                <a:ext cx="720080" cy="369332"/>
              </a:xfrm>
              <a:prstGeom prst="rect">
                <a:avLst/>
              </a:prstGeom>
              <a:solidFill>
                <a:srgbClr val="66FFCC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buSzTx/>
                  <a:buFont typeface="Wingdings" pitchFamily="2" charset="2"/>
                  <a:buNone/>
                  <a:tabLst/>
                </a:pPr>
                <a:r>
                  <a:rPr kumimoji="1" lang="en-US" altLang="zh-CN" sz="18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楷体_GB2312" pitchFamily="49" charset="-122"/>
                  </a:rPr>
                  <a:t>prev</a:t>
                </a:r>
                <a:endParaRPr kumimoji="1" lang="zh-CN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楷体_GB2312" pitchFamily="49" charset="-122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 bwMode="auto">
              <a:xfrm>
                <a:off x="1907704" y="2488704"/>
                <a:ext cx="720080" cy="369332"/>
              </a:xfrm>
              <a:prstGeom prst="rect">
                <a:avLst/>
              </a:prstGeom>
              <a:solidFill>
                <a:srgbClr val="66FFCC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buSzTx/>
                  <a:buFont typeface="Wingdings" pitchFamily="2" charset="2"/>
                  <a:buNone/>
                  <a:tabLst/>
                </a:pPr>
                <a:r>
                  <a:rPr kumimoji="1" lang="en-US" altLang="zh-CN" sz="1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楷体_GB2312" pitchFamily="49" charset="-122"/>
                  </a:rPr>
                  <a:t>next</a:t>
                </a:r>
                <a:endParaRPr kumimoji="1" lang="zh-CN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楷体_GB2312" pitchFamily="49" charset="-122"/>
                </a:endParaRPr>
              </a:p>
            </p:txBody>
          </p:sp>
        </p:grpSp>
        <p:cxnSp>
          <p:nvCxnSpPr>
            <p:cNvPr id="76" name="形状 75"/>
            <p:cNvCxnSpPr>
              <a:stCxn id="73" idx="1"/>
              <a:endCxn id="74" idx="3"/>
            </p:cNvCxnSpPr>
            <p:nvPr/>
          </p:nvCxnSpPr>
          <p:spPr bwMode="auto">
            <a:xfrm rot="10800000" flipH="1">
              <a:off x="5436096" y="1885474"/>
              <a:ext cx="1440160" cy="4192"/>
            </a:xfrm>
            <a:prstGeom prst="curvedConnector5">
              <a:avLst>
                <a:gd name="adj1" fmla="val -15873"/>
                <a:gd name="adj2" fmla="val 9958445"/>
                <a:gd name="adj3" fmla="val 115873"/>
              </a:avLst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78" name="矩形 77"/>
            <p:cNvSpPr/>
            <p:nvPr/>
          </p:nvSpPr>
          <p:spPr>
            <a:xfrm>
              <a:off x="5690220" y="2060848"/>
              <a:ext cx="9589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0000FF"/>
                  </a:solidFill>
                </a:rPr>
                <a:t>空链表</a:t>
              </a:r>
              <a:endParaRPr lang="zh-CN" altLang="en-US" sz="20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6" name="组合 86"/>
          <p:cNvGrpSpPr/>
          <p:nvPr/>
        </p:nvGrpSpPr>
        <p:grpSpPr>
          <a:xfrm>
            <a:off x="3419872" y="2997415"/>
            <a:ext cx="5184576" cy="1687283"/>
            <a:chOff x="3419872" y="2997415"/>
            <a:chExt cx="5184576" cy="1687283"/>
          </a:xfrm>
        </p:grpSpPr>
        <p:grpSp>
          <p:nvGrpSpPr>
            <p:cNvPr id="17" name="组合 38"/>
            <p:cNvGrpSpPr/>
            <p:nvPr/>
          </p:nvGrpSpPr>
          <p:grpSpPr>
            <a:xfrm>
              <a:off x="3419872" y="2997415"/>
              <a:ext cx="5184576" cy="956849"/>
              <a:chOff x="3347864" y="2471688"/>
              <a:chExt cx="5184576" cy="956849"/>
            </a:xfrm>
          </p:grpSpPr>
          <p:grpSp>
            <p:nvGrpSpPr>
              <p:cNvPr id="22" name="组合 15"/>
              <p:cNvGrpSpPr/>
              <p:nvPr/>
            </p:nvGrpSpPr>
            <p:grpSpPr>
              <a:xfrm>
                <a:off x="5076056" y="2480196"/>
                <a:ext cx="1478260" cy="948341"/>
                <a:chOff x="1005508" y="3870803"/>
                <a:chExt cx="1478260" cy="948341"/>
              </a:xfrm>
            </p:grpSpPr>
            <p:grpSp>
              <p:nvGrpSpPr>
                <p:cNvPr id="23" name="组合 7"/>
                <p:cNvGrpSpPr/>
                <p:nvPr/>
              </p:nvGrpSpPr>
              <p:grpSpPr>
                <a:xfrm>
                  <a:off x="1043608" y="4441304"/>
                  <a:ext cx="1440160" cy="377840"/>
                  <a:chOff x="1187624" y="2492896"/>
                  <a:chExt cx="1440160" cy="377840"/>
                </a:xfrm>
              </p:grpSpPr>
              <p:sp>
                <p:nvSpPr>
                  <p:cNvPr id="20" name="矩形 19"/>
                  <p:cNvSpPr/>
                  <p:nvPr/>
                </p:nvSpPr>
                <p:spPr bwMode="auto">
                  <a:xfrm>
                    <a:off x="1187624" y="2492896"/>
                    <a:ext cx="720080" cy="369332"/>
                  </a:xfrm>
                  <a:prstGeom prst="rect">
                    <a:avLst/>
                  </a:prstGeom>
                  <a:solidFill>
                    <a:srgbClr val="66FFCC"/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9900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1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ea typeface="楷体_GB2312" pitchFamily="49" charset="-122"/>
                    </a:endParaRPr>
                  </a:p>
                </p:txBody>
              </p:sp>
              <p:sp>
                <p:nvSpPr>
                  <p:cNvPr id="21" name="矩形 20"/>
                  <p:cNvSpPr/>
                  <p:nvPr/>
                </p:nvSpPr>
                <p:spPr bwMode="auto">
                  <a:xfrm>
                    <a:off x="1907704" y="2501404"/>
                    <a:ext cx="720080" cy="369332"/>
                  </a:xfrm>
                  <a:prstGeom prst="rect">
                    <a:avLst/>
                  </a:prstGeom>
                  <a:solidFill>
                    <a:srgbClr val="66FFCC"/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9900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1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ea typeface="楷体_GB2312" pitchFamily="49" charset="-122"/>
                    </a:endParaRPr>
                  </a:p>
                </p:txBody>
              </p:sp>
            </p:grpSp>
            <p:sp>
              <p:nvSpPr>
                <p:cNvPr id="18" name="矩形 17"/>
                <p:cNvSpPr/>
                <p:nvPr/>
              </p:nvSpPr>
              <p:spPr bwMode="auto">
                <a:xfrm>
                  <a:off x="1043608" y="3870803"/>
                  <a:ext cx="1440160" cy="566309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rgbClr val="000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9900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1" lang="en-US" altLang="zh-CN" sz="14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楷体_GB2312" pitchFamily="49" charset="-122"/>
                  </a:endParaRPr>
                </a:p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9900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1" lang="zh-CN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楷体_GB2312" pitchFamily="49" charset="-122"/>
                  </a:endParaRPr>
                </a:p>
              </p:txBody>
            </p:sp>
            <p:sp>
              <p:nvSpPr>
                <p:cNvPr id="19" name="椭圆 18"/>
                <p:cNvSpPr/>
                <p:nvPr/>
              </p:nvSpPr>
              <p:spPr bwMode="auto">
                <a:xfrm>
                  <a:off x="1005508" y="3937372"/>
                  <a:ext cx="72008" cy="72008"/>
                </a:xfrm>
                <a:prstGeom prst="ellipse">
                  <a:avLst/>
                </a:prstGeom>
                <a:solidFill>
                  <a:srgbClr val="000000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9900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1" lang="zh-CN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楷体_GB2312" pitchFamily="49" charset="-122"/>
                  </a:endParaRPr>
                </a:p>
              </p:txBody>
            </p:sp>
          </p:grpSp>
          <p:grpSp>
            <p:nvGrpSpPr>
              <p:cNvPr id="28" name="组合 21"/>
              <p:cNvGrpSpPr/>
              <p:nvPr/>
            </p:nvGrpSpPr>
            <p:grpSpPr>
              <a:xfrm>
                <a:off x="7054180" y="2471688"/>
                <a:ext cx="1478260" cy="952533"/>
                <a:chOff x="1005508" y="3870803"/>
                <a:chExt cx="1478260" cy="952533"/>
              </a:xfrm>
            </p:grpSpPr>
            <p:grpSp>
              <p:nvGrpSpPr>
                <p:cNvPr id="31" name="组合 7"/>
                <p:cNvGrpSpPr/>
                <p:nvPr/>
              </p:nvGrpSpPr>
              <p:grpSpPr>
                <a:xfrm>
                  <a:off x="1043608" y="4449812"/>
                  <a:ext cx="1440160" cy="373524"/>
                  <a:chOff x="1187624" y="2501404"/>
                  <a:chExt cx="1440160" cy="373524"/>
                </a:xfrm>
              </p:grpSpPr>
              <p:sp>
                <p:nvSpPr>
                  <p:cNvPr id="26" name="矩形 25"/>
                  <p:cNvSpPr/>
                  <p:nvPr/>
                </p:nvSpPr>
                <p:spPr bwMode="auto">
                  <a:xfrm>
                    <a:off x="1187624" y="2505596"/>
                    <a:ext cx="720080" cy="369332"/>
                  </a:xfrm>
                  <a:prstGeom prst="rect">
                    <a:avLst/>
                  </a:prstGeom>
                  <a:solidFill>
                    <a:srgbClr val="66FFCC"/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9900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1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ea typeface="楷体_GB2312" pitchFamily="49" charset="-122"/>
                    </a:endParaRPr>
                  </a:p>
                </p:txBody>
              </p:sp>
              <p:sp>
                <p:nvSpPr>
                  <p:cNvPr id="27" name="矩形 26"/>
                  <p:cNvSpPr/>
                  <p:nvPr/>
                </p:nvSpPr>
                <p:spPr bwMode="auto">
                  <a:xfrm>
                    <a:off x="1907704" y="2501404"/>
                    <a:ext cx="720080" cy="369332"/>
                  </a:xfrm>
                  <a:prstGeom prst="rect">
                    <a:avLst/>
                  </a:prstGeom>
                  <a:solidFill>
                    <a:srgbClr val="66FFCC"/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9900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1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ea typeface="楷体_GB2312" pitchFamily="49" charset="-122"/>
                    </a:endParaRPr>
                  </a:p>
                </p:txBody>
              </p:sp>
            </p:grpSp>
            <p:sp>
              <p:nvSpPr>
                <p:cNvPr id="24" name="矩形 23"/>
                <p:cNvSpPr/>
                <p:nvPr/>
              </p:nvSpPr>
              <p:spPr bwMode="auto">
                <a:xfrm>
                  <a:off x="1043608" y="3870803"/>
                  <a:ext cx="1440160" cy="566309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rgbClr val="000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9900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1" lang="en-US" altLang="zh-CN" sz="14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楷体_GB2312" pitchFamily="49" charset="-122"/>
                  </a:endParaRPr>
                </a:p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9900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1" lang="zh-CN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楷体_GB2312" pitchFamily="49" charset="-122"/>
                  </a:endParaRPr>
                </a:p>
              </p:txBody>
            </p:sp>
            <p:sp>
              <p:nvSpPr>
                <p:cNvPr id="25" name="椭圆 24"/>
                <p:cNvSpPr/>
                <p:nvPr/>
              </p:nvSpPr>
              <p:spPr bwMode="auto">
                <a:xfrm>
                  <a:off x="1005508" y="3937372"/>
                  <a:ext cx="72008" cy="72008"/>
                </a:xfrm>
                <a:prstGeom prst="ellipse">
                  <a:avLst/>
                </a:prstGeom>
                <a:solidFill>
                  <a:srgbClr val="000000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9900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1" lang="zh-CN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楷体_GB2312" pitchFamily="49" charset="-122"/>
                  </a:endParaRPr>
                </a:p>
              </p:txBody>
            </p:sp>
          </p:grpSp>
          <p:grpSp>
            <p:nvGrpSpPr>
              <p:cNvPr id="33" name="组合 27"/>
              <p:cNvGrpSpPr/>
              <p:nvPr/>
            </p:nvGrpSpPr>
            <p:grpSpPr>
              <a:xfrm>
                <a:off x="3347864" y="2483925"/>
                <a:ext cx="1440160" cy="369795"/>
                <a:chOff x="1187624" y="2479733"/>
                <a:chExt cx="1440160" cy="369795"/>
              </a:xfrm>
            </p:grpSpPr>
            <p:sp>
              <p:nvSpPr>
                <p:cNvPr id="29" name="矩形 28"/>
                <p:cNvSpPr/>
                <p:nvPr/>
              </p:nvSpPr>
              <p:spPr bwMode="auto">
                <a:xfrm>
                  <a:off x="1187624" y="2480196"/>
                  <a:ext cx="720080" cy="369332"/>
                </a:xfrm>
                <a:prstGeom prst="rect">
                  <a:avLst/>
                </a:prstGeom>
                <a:solidFill>
                  <a:srgbClr val="66FFCC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9900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1" lang="zh-CN" alt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楷体_GB2312" pitchFamily="49" charset="-122"/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 bwMode="auto">
                <a:xfrm>
                  <a:off x="1907704" y="2479733"/>
                  <a:ext cx="720080" cy="369332"/>
                </a:xfrm>
                <a:prstGeom prst="rect">
                  <a:avLst/>
                </a:prstGeom>
                <a:solidFill>
                  <a:srgbClr val="66FFCC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9900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1" lang="zh-CN" alt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楷体_GB2312" pitchFamily="49" charset="-122"/>
                  </a:endParaRPr>
                </a:p>
              </p:txBody>
            </p:sp>
          </p:grpSp>
          <p:cxnSp>
            <p:nvCxnSpPr>
              <p:cNvPr id="32" name="直接箭头连接符 31"/>
              <p:cNvCxnSpPr>
                <a:stCxn id="21" idx="3"/>
                <a:endCxn id="26" idx="1"/>
              </p:cNvCxnSpPr>
              <p:nvPr/>
            </p:nvCxnSpPr>
            <p:spPr bwMode="auto">
              <a:xfrm flipV="1">
                <a:off x="6554316" y="3239555"/>
                <a:ext cx="537964" cy="4316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34" name="曲线连接符 33"/>
              <p:cNvCxnSpPr>
                <a:stCxn id="30" idx="3"/>
                <a:endCxn id="20" idx="1"/>
              </p:cNvCxnSpPr>
              <p:nvPr/>
            </p:nvCxnSpPr>
            <p:spPr bwMode="auto">
              <a:xfrm>
                <a:off x="4788024" y="2668591"/>
                <a:ext cx="326132" cy="566772"/>
              </a:xfrm>
              <a:prstGeom prst="curvedConnector3">
                <a:avLst>
                  <a:gd name="adj1" fmla="val 50000"/>
                </a:avLst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36" name="形状 35"/>
              <p:cNvCxnSpPr>
                <a:stCxn id="27" idx="3"/>
                <a:endCxn id="29" idx="1"/>
              </p:cNvCxnSpPr>
              <p:nvPr/>
            </p:nvCxnSpPr>
            <p:spPr bwMode="auto">
              <a:xfrm flipH="1" flipV="1">
                <a:off x="3347864" y="2669054"/>
                <a:ext cx="5184576" cy="566309"/>
              </a:xfrm>
              <a:prstGeom prst="curvedConnector5">
                <a:avLst>
                  <a:gd name="adj1" fmla="val -4409"/>
                  <a:gd name="adj2" fmla="val -95768"/>
                  <a:gd name="adj3" fmla="val 104409"/>
                </a:avLst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</p:grpSp>
        <p:sp>
          <p:nvSpPr>
            <p:cNvPr id="80" name="矩形 79"/>
            <p:cNvSpPr/>
            <p:nvPr/>
          </p:nvSpPr>
          <p:spPr>
            <a:xfrm>
              <a:off x="4716016" y="4284588"/>
              <a:ext cx="250741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0000FF"/>
                  </a:solidFill>
                </a:rPr>
                <a:t>有两项链表的链表头</a:t>
              </a:r>
              <a:endParaRPr lang="zh-CN" altLang="en-US" sz="20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5" name="组合 87"/>
          <p:cNvGrpSpPr/>
          <p:nvPr/>
        </p:nvGrpSpPr>
        <p:grpSpPr>
          <a:xfrm>
            <a:off x="4944740" y="5013176"/>
            <a:ext cx="2355132" cy="1420459"/>
            <a:chOff x="5308896" y="5216963"/>
            <a:chExt cx="2355132" cy="1420459"/>
          </a:xfrm>
        </p:grpSpPr>
        <p:grpSp>
          <p:nvGrpSpPr>
            <p:cNvPr id="37" name="组合 78"/>
            <p:cNvGrpSpPr/>
            <p:nvPr/>
          </p:nvGrpSpPr>
          <p:grpSpPr>
            <a:xfrm>
              <a:off x="5580112" y="5216963"/>
              <a:ext cx="1622275" cy="948341"/>
              <a:chOff x="5796137" y="4653136"/>
              <a:chExt cx="1622275" cy="948341"/>
            </a:xfrm>
          </p:grpSpPr>
          <p:grpSp>
            <p:nvGrpSpPr>
              <p:cNvPr id="38" name="组合 39"/>
              <p:cNvGrpSpPr/>
              <p:nvPr/>
            </p:nvGrpSpPr>
            <p:grpSpPr>
              <a:xfrm>
                <a:off x="5940152" y="4653136"/>
                <a:ext cx="1478260" cy="948341"/>
                <a:chOff x="1005508" y="3870803"/>
                <a:chExt cx="1478260" cy="948341"/>
              </a:xfrm>
            </p:grpSpPr>
            <p:grpSp>
              <p:nvGrpSpPr>
                <p:cNvPr id="39" name="组合 7"/>
                <p:cNvGrpSpPr/>
                <p:nvPr/>
              </p:nvGrpSpPr>
              <p:grpSpPr>
                <a:xfrm>
                  <a:off x="1043608" y="4441304"/>
                  <a:ext cx="1440160" cy="377840"/>
                  <a:chOff x="1187624" y="2492896"/>
                  <a:chExt cx="1440160" cy="377840"/>
                </a:xfrm>
              </p:grpSpPr>
              <p:sp>
                <p:nvSpPr>
                  <p:cNvPr id="44" name="矩形 43"/>
                  <p:cNvSpPr/>
                  <p:nvPr/>
                </p:nvSpPr>
                <p:spPr bwMode="auto">
                  <a:xfrm>
                    <a:off x="1187624" y="2492896"/>
                    <a:ext cx="720080" cy="369332"/>
                  </a:xfrm>
                  <a:prstGeom prst="rect">
                    <a:avLst/>
                  </a:prstGeom>
                  <a:solidFill>
                    <a:srgbClr val="66FFCC"/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9900"/>
                      </a:buClr>
                      <a:buSzTx/>
                      <a:buFont typeface="Wingdings" pitchFamily="2" charset="2"/>
                      <a:buNone/>
                      <a:tabLst/>
                    </a:pPr>
                    <a:r>
                      <a:rPr kumimoji="1" lang="en-US" altLang="zh-CN" sz="1800" b="0" i="0" u="none" strike="noStrike" cap="none" normalizeH="0" baseline="0" dirty="0" err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楷体_GB2312" pitchFamily="49" charset="-122"/>
                      </a:rPr>
                      <a:t>prev</a:t>
                    </a:r>
                    <a:endParaRPr kumimoji="1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ea typeface="楷体_GB2312" pitchFamily="49" charset="-122"/>
                    </a:endParaRPr>
                  </a:p>
                </p:txBody>
              </p:sp>
              <p:sp>
                <p:nvSpPr>
                  <p:cNvPr id="45" name="矩形 44"/>
                  <p:cNvSpPr/>
                  <p:nvPr/>
                </p:nvSpPr>
                <p:spPr bwMode="auto">
                  <a:xfrm>
                    <a:off x="1907704" y="2501404"/>
                    <a:ext cx="720080" cy="369332"/>
                  </a:xfrm>
                  <a:prstGeom prst="rect">
                    <a:avLst/>
                  </a:prstGeom>
                  <a:solidFill>
                    <a:srgbClr val="66FFCC"/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9900"/>
                      </a:buClr>
                      <a:buSzTx/>
                      <a:buFont typeface="Wingdings" pitchFamily="2" charset="2"/>
                      <a:buNone/>
                      <a:tabLst/>
                    </a:pPr>
                    <a:r>
                      <a:rPr kumimoji="1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楷体_GB2312" pitchFamily="49" charset="-122"/>
                      </a:rPr>
                      <a:t>next</a:t>
                    </a:r>
                    <a:endParaRPr kumimoji="1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ea typeface="楷体_GB2312" pitchFamily="49" charset="-122"/>
                    </a:endParaRPr>
                  </a:p>
                </p:txBody>
              </p:sp>
            </p:grpSp>
            <p:sp>
              <p:nvSpPr>
                <p:cNvPr id="42" name="矩形 41"/>
                <p:cNvSpPr/>
                <p:nvPr/>
              </p:nvSpPr>
              <p:spPr bwMode="auto">
                <a:xfrm>
                  <a:off x="1043608" y="3870803"/>
                  <a:ext cx="1440160" cy="566309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rgbClr val="000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9900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1" lang="en-US" altLang="zh-CN" sz="14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楷体_GB2312" pitchFamily="49" charset="-122"/>
                  </a:endParaRPr>
                </a:p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9900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1" lang="zh-CN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楷体_GB2312" pitchFamily="49" charset="-122"/>
                  </a:endParaRPr>
                </a:p>
              </p:txBody>
            </p:sp>
            <p:sp>
              <p:nvSpPr>
                <p:cNvPr id="43" name="椭圆 42"/>
                <p:cNvSpPr/>
                <p:nvPr/>
              </p:nvSpPr>
              <p:spPr bwMode="auto">
                <a:xfrm>
                  <a:off x="1005508" y="3937372"/>
                  <a:ext cx="72008" cy="72008"/>
                </a:xfrm>
                <a:prstGeom prst="ellipse">
                  <a:avLst/>
                </a:prstGeom>
                <a:solidFill>
                  <a:srgbClr val="000000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9900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1" lang="zh-CN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楷体_GB2312" pitchFamily="49" charset="-122"/>
                  </a:endParaRPr>
                </a:p>
              </p:txBody>
            </p:sp>
          </p:grpSp>
          <p:cxnSp>
            <p:nvCxnSpPr>
              <p:cNvPr id="47" name="形状 46"/>
              <p:cNvCxnSpPr>
                <a:stCxn id="45" idx="3"/>
                <a:endCxn id="44" idx="1"/>
              </p:cNvCxnSpPr>
              <p:nvPr/>
            </p:nvCxnSpPr>
            <p:spPr bwMode="auto">
              <a:xfrm flipH="1" flipV="1">
                <a:off x="5978252" y="5408303"/>
                <a:ext cx="1440160" cy="8508"/>
              </a:xfrm>
              <a:prstGeom prst="curvedConnector5">
                <a:avLst>
                  <a:gd name="adj1" fmla="val -15873"/>
                  <a:gd name="adj2" fmla="val -3849625"/>
                  <a:gd name="adj3" fmla="val 115873"/>
                </a:avLst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形状 64"/>
              <p:cNvCxnSpPr/>
              <p:nvPr/>
            </p:nvCxnSpPr>
            <p:spPr bwMode="auto">
              <a:xfrm rot="5400000" flipH="1" flipV="1">
                <a:off x="5477373" y="5043909"/>
                <a:ext cx="792088" cy="154559"/>
              </a:xfrm>
              <a:prstGeom prst="curvedConnector3">
                <a:avLst>
                  <a:gd name="adj1" fmla="val 78860"/>
                </a:avLst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81" name="矩形 80"/>
            <p:cNvSpPr/>
            <p:nvPr/>
          </p:nvSpPr>
          <p:spPr>
            <a:xfrm>
              <a:off x="5308896" y="6237312"/>
              <a:ext cx="23551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 err="1" smtClean="0">
                  <a:solidFill>
                    <a:srgbClr val="0000FF"/>
                  </a:solidFill>
                </a:rPr>
                <a:t>List_entry</a:t>
              </a:r>
              <a:r>
                <a:rPr lang="zh-CN" altLang="en-US" sz="2000" b="1" dirty="0" smtClean="0">
                  <a:solidFill>
                    <a:srgbClr val="0000FF"/>
                  </a:solidFill>
                </a:rPr>
                <a:t>宏的效果</a:t>
              </a:r>
              <a:endParaRPr lang="zh-CN" altLang="en-US" sz="2000" b="1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84" name="直接连接符 83"/>
          <p:cNvCxnSpPr/>
          <p:nvPr/>
        </p:nvCxnSpPr>
        <p:spPr bwMode="auto">
          <a:xfrm>
            <a:off x="3131840" y="2586112"/>
            <a:ext cx="5616624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直接连接符 85"/>
          <p:cNvCxnSpPr/>
          <p:nvPr/>
        </p:nvCxnSpPr>
        <p:spPr bwMode="auto">
          <a:xfrm>
            <a:off x="3059832" y="4869160"/>
            <a:ext cx="5616624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内核通用链表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5739623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4429125"/>
            <a:ext cx="25336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/>
              <a:t>Linux</a:t>
            </a:r>
            <a:r>
              <a:rPr lang="zh-CN" altLang="en-US" dirty="0" smtClean="0"/>
              <a:t>的线程描述机制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 smtClean="0"/>
              <a:t>举例（包含两个线程的进程）</a:t>
            </a:r>
          </a:p>
          <a:p>
            <a:pPr lvl="1" eaLnBrk="1" hangingPunct="1">
              <a:defRPr/>
            </a:pPr>
            <a:r>
              <a:rPr lang="zh-CN" altLang="en-US" dirty="0" smtClean="0"/>
              <a:t>对于非</a:t>
            </a:r>
            <a:r>
              <a:rPr lang="en-US" altLang="zh-CN" dirty="0" smtClean="0"/>
              <a:t>Linux</a:t>
            </a:r>
            <a:r>
              <a:rPr lang="zh-CN" altLang="en-US" dirty="0" smtClean="0"/>
              <a:t>系统</a:t>
            </a:r>
            <a:endParaRPr lang="en-US" altLang="zh-CN" dirty="0" smtClean="0"/>
          </a:p>
          <a:p>
            <a:pPr lvl="2" eaLnBrk="1" hangingPunct="1">
              <a:defRPr/>
            </a:pPr>
            <a:r>
              <a:rPr lang="zh-CN" altLang="en-US" dirty="0" smtClean="0"/>
              <a:t>有一个包含</a:t>
            </a:r>
            <a:r>
              <a:rPr lang="zh-CN" altLang="en-US" dirty="0" smtClean="0">
                <a:solidFill>
                  <a:srgbClr val="FF0000"/>
                </a:solidFill>
              </a:rPr>
              <a:t>两个不同线程指针</a:t>
            </a:r>
            <a:r>
              <a:rPr lang="zh-CN" altLang="en-US" dirty="0" smtClean="0"/>
              <a:t>的进程描述符</a:t>
            </a:r>
            <a:endParaRPr lang="en-US" altLang="zh-CN" dirty="0" smtClean="0"/>
          </a:p>
          <a:p>
            <a:pPr lvl="2" eaLnBrk="1" hangingPunct="1">
              <a:defRPr/>
            </a:pPr>
            <a:r>
              <a:rPr lang="zh-CN" altLang="en-US" dirty="0" smtClean="0"/>
              <a:t>每个线程指针描述其独占资源</a:t>
            </a:r>
          </a:p>
          <a:p>
            <a:pPr lvl="1" eaLnBrk="1" hangingPunct="1">
              <a:defRPr/>
            </a:pPr>
            <a:r>
              <a:rPr lang="zh-CN" altLang="en-US" dirty="0" smtClean="0"/>
              <a:t>对于</a:t>
            </a:r>
            <a:r>
              <a:rPr lang="en-US" altLang="zh-CN" dirty="0" smtClean="0"/>
              <a:t>Linux</a:t>
            </a:r>
            <a:r>
              <a:rPr lang="zh-CN" altLang="en-US" dirty="0" smtClean="0"/>
              <a:t>系统</a:t>
            </a:r>
            <a:endParaRPr lang="en-US" altLang="zh-CN" dirty="0" smtClean="0"/>
          </a:p>
          <a:p>
            <a:pPr lvl="2" eaLnBrk="1" hangingPunct="1">
              <a:defRPr/>
            </a:pPr>
            <a:r>
              <a:rPr lang="zh-CN" altLang="en-US" dirty="0" smtClean="0"/>
              <a:t>创建两个进程并分配</a:t>
            </a:r>
            <a:r>
              <a:rPr lang="zh-CN" altLang="en-US" dirty="0" smtClean="0">
                <a:solidFill>
                  <a:srgbClr val="FF0000"/>
                </a:solidFill>
              </a:rPr>
              <a:t>两个普通</a:t>
            </a:r>
            <a:r>
              <a:rPr lang="en-US" altLang="zh-CN" dirty="0" err="1" smtClean="0">
                <a:solidFill>
                  <a:srgbClr val="FF0000"/>
                </a:solidFill>
              </a:rPr>
              <a:t>task_struct</a:t>
            </a:r>
            <a:r>
              <a:rPr lang="zh-CN" altLang="en-US" dirty="0" smtClean="0">
                <a:solidFill>
                  <a:srgbClr val="FF0000"/>
                </a:solidFill>
              </a:rPr>
              <a:t>结构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2" eaLnBrk="1" hangingPunct="1">
              <a:defRPr/>
            </a:pPr>
            <a:r>
              <a:rPr lang="zh-CN" altLang="en-US" dirty="0" smtClean="0"/>
              <a:t>建立两个进程时只要指定它们共享的某些资源</a:t>
            </a:r>
            <a:endParaRPr lang="en-US" altLang="zh-CN" dirty="0" smtClean="0"/>
          </a:p>
          <a:p>
            <a:pPr eaLnBrk="1" hangingPunct="1"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332B2D-EA21-4A75-9EE8-B91C08254BF0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8" name="矩形 7"/>
          <p:cNvSpPr/>
          <p:nvPr/>
        </p:nvSpPr>
        <p:spPr>
          <a:xfrm>
            <a:off x="1857375" y="6286500"/>
            <a:ext cx="14716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zh-CN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非</a:t>
            </a:r>
            <a:r>
              <a:rPr lang="en-US" altLang="zh-CN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Linux</a:t>
            </a:r>
            <a:r>
              <a:rPr lang="zh-CN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系统</a:t>
            </a:r>
          </a:p>
        </p:txBody>
      </p:sp>
      <p:sp>
        <p:nvSpPr>
          <p:cNvPr id="9" name="矩形 8"/>
          <p:cNvSpPr/>
          <p:nvPr/>
        </p:nvSpPr>
        <p:spPr>
          <a:xfrm>
            <a:off x="5500688" y="6286500"/>
            <a:ext cx="123983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US" altLang="zh-CN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Linux</a:t>
            </a:r>
            <a:r>
              <a:rPr lang="zh-CN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系统</a:t>
            </a:r>
          </a:p>
        </p:txBody>
      </p:sp>
      <p:pic>
        <p:nvPicPr>
          <p:cNvPr id="737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4429125"/>
            <a:ext cx="2428875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线程的实现机制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0490421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D7D646-2E3F-4DC3-A68E-A71A373734AF}" type="slidenum">
              <a:rPr lang="en-US" altLang="zh-CN"/>
              <a:pPr>
                <a:defRPr/>
              </a:pPr>
              <a:t>60</a:t>
            </a:fld>
            <a:endParaRPr lang="en-US" altLang="zh-CN"/>
          </a:p>
        </p:txBody>
      </p:sp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 smtClean="0"/>
              <a:t>内核通用链表定义示例</a:t>
            </a:r>
            <a:endParaRPr lang="zh-CN" altLang="en-US" dirty="0"/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zh-CN" dirty="0"/>
          </a:p>
          <a:p>
            <a:pPr eaLnBrk="1" hangingPunct="1">
              <a:defRPr/>
            </a:pPr>
            <a:endParaRPr lang="en-US" altLang="zh-CN" dirty="0"/>
          </a:p>
          <a:p>
            <a:pPr eaLnBrk="1" hangingPunct="1">
              <a:defRPr/>
            </a:pPr>
            <a:endParaRPr lang="en-US" altLang="zh-CN" dirty="0"/>
          </a:p>
          <a:p>
            <a:pPr eaLnBrk="1" hangingPunct="1">
              <a:defRPr/>
            </a:pPr>
            <a:endParaRPr lang="en-US" altLang="zh-CN" dirty="0"/>
          </a:p>
          <a:p>
            <a:pPr eaLnBrk="1" hangingPunct="1">
              <a:defRPr/>
            </a:pPr>
            <a:endParaRPr lang="en-US" altLang="zh-CN" dirty="0"/>
          </a:p>
          <a:p>
            <a:pPr eaLnBrk="1" hangingPunct="1">
              <a:defRPr/>
            </a:pPr>
            <a:endParaRPr lang="en-US" altLang="zh-CN" dirty="0"/>
          </a:p>
          <a:p>
            <a:pPr eaLnBrk="1" hangingPunct="1">
              <a:defRPr/>
            </a:pPr>
            <a:endParaRPr lang="en-US" altLang="zh-CN" dirty="0"/>
          </a:p>
          <a:p>
            <a:pPr eaLnBrk="1" hangingPunct="1">
              <a:defRPr/>
            </a:pPr>
            <a:endParaRPr lang="en-US" altLang="zh-CN" dirty="0"/>
          </a:p>
        </p:txBody>
      </p:sp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525" y="1803400"/>
            <a:ext cx="8459788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3622" name="Oval 6"/>
          <p:cNvSpPr>
            <a:spLocks noChangeArrowheads="1"/>
          </p:cNvSpPr>
          <p:nvPr/>
        </p:nvSpPr>
        <p:spPr bwMode="auto">
          <a:xfrm>
            <a:off x="617538" y="2163763"/>
            <a:ext cx="3240087" cy="287337"/>
          </a:xfrm>
          <a:prstGeom prst="ellipse">
            <a:avLst/>
          </a:prstGeom>
          <a:noFill/>
          <a:ln w="38100">
            <a:solidFill>
              <a:srgbClr val="FF0D0D"/>
            </a:solidFill>
            <a:prstDash val="sysDot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85788" y="1214438"/>
            <a:ext cx="8532812" cy="544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zh-CN" sz="2800" b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nf_sockopt_ops</a:t>
            </a:r>
            <a:r>
              <a:rPr lang="zh-CN" altLang="en-US" sz="28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结构</a:t>
            </a:r>
            <a:endParaRPr lang="zh-CN" altLang="en-US" sz="2400" b="1" kern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内核通用链表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9250107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2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2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55BE1-ED2D-48EF-983F-52C60D22641C}" type="slidenum">
              <a:rPr lang="en-US" altLang="zh-CN"/>
              <a:pPr>
                <a:defRPr/>
              </a:pPr>
              <a:t>61</a:t>
            </a:fld>
            <a:endParaRPr lang="en-US" altLang="zh-CN" dirty="0"/>
          </a:p>
        </p:txBody>
      </p:sp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err="1"/>
              <a:t>nf_sockopts</a:t>
            </a:r>
            <a:r>
              <a:rPr lang="zh-CN" altLang="en-US" dirty="0"/>
              <a:t>链表示意图 </a:t>
            </a:r>
          </a:p>
        </p:txBody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85875"/>
            <a:ext cx="8532812" cy="5449888"/>
          </a:xfrm>
        </p:spPr>
        <p:txBody>
          <a:bodyPr/>
          <a:lstStyle/>
          <a:p>
            <a:pPr eaLnBrk="1" hangingPunct="1">
              <a:defRPr/>
            </a:pPr>
            <a:endParaRPr lang="zh-CN" altLang="zh-CN" dirty="0"/>
          </a:p>
        </p:txBody>
      </p:sp>
      <p:pic>
        <p:nvPicPr>
          <p:cNvPr id="35845" name="Picture 4" descr="图3 nf_sockopts链表示意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214563"/>
            <a:ext cx="73088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46" name="AutoShape 6"/>
          <p:cNvSpPr>
            <a:spLocks noChangeArrowheads="1"/>
          </p:cNvSpPr>
          <p:nvPr/>
        </p:nvSpPr>
        <p:spPr bwMode="auto">
          <a:xfrm>
            <a:off x="827088" y="3365500"/>
            <a:ext cx="1458912" cy="576263"/>
          </a:xfrm>
          <a:prstGeom prst="wedgeRectCallout">
            <a:avLst>
              <a:gd name="adj1" fmla="val -5615"/>
              <a:gd name="adj2" fmla="val -159093"/>
            </a:avLst>
          </a:prstGeom>
          <a:solidFill>
            <a:srgbClr val="CCFF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zh-CN" altLang="en-US" sz="1800" b="1" dirty="0"/>
              <a:t>链表的头元素没有数据域</a:t>
            </a:r>
            <a:r>
              <a:rPr lang="zh-CN" alt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zh-CN" altLang="en-US" sz="1800" b="1" dirty="0"/>
          </a:p>
        </p:txBody>
      </p:sp>
      <p:pic>
        <p:nvPicPr>
          <p:cNvPr id="3584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500188"/>
            <a:ext cx="64801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4475163" y="1428750"/>
            <a:ext cx="2668587" cy="433388"/>
          </a:xfrm>
          <a:prstGeom prst="ellipse">
            <a:avLst/>
          </a:prstGeom>
          <a:noFill/>
          <a:ln w="38100">
            <a:solidFill>
              <a:srgbClr val="FF0D0D"/>
            </a:solidFill>
            <a:prstDash val="sysDot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内核通用链表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03503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2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6" grpId="0" animBg="1"/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内核通用链表的基本操作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声明与初始化</a:t>
            </a:r>
            <a:endParaRPr lang="en-US" altLang="zh-CN" dirty="0" smtClean="0"/>
          </a:p>
          <a:p>
            <a:r>
              <a:rPr lang="zh-CN" altLang="en-US" dirty="0" smtClean="0"/>
              <a:t>内核通用链表节点的插入</a:t>
            </a:r>
            <a:r>
              <a:rPr lang="en-US" altLang="zh-CN" dirty="0" smtClean="0"/>
              <a:t>/</a:t>
            </a:r>
            <a:r>
              <a:rPr lang="zh-CN" altLang="en-US" dirty="0" smtClean="0"/>
              <a:t>删除</a:t>
            </a:r>
            <a:r>
              <a:rPr lang="en-US" altLang="zh-CN" dirty="0" smtClean="0"/>
              <a:t>/</a:t>
            </a:r>
            <a:r>
              <a:rPr lang="zh-CN" altLang="en-US" dirty="0" smtClean="0"/>
              <a:t>移动</a:t>
            </a:r>
            <a:endParaRPr lang="en-US" altLang="zh-CN" dirty="0" smtClean="0"/>
          </a:p>
          <a:p>
            <a:r>
              <a:rPr lang="zh-CN" altLang="en-US" dirty="0" smtClean="0"/>
              <a:t>内核通用链表的遍历与访问</a:t>
            </a:r>
            <a:endParaRPr lang="en-US" altLang="zh-CN" dirty="0" smtClean="0"/>
          </a:p>
          <a:p>
            <a:r>
              <a:rPr lang="zh-CN" altLang="en-US" dirty="0" smtClean="0"/>
              <a:t>内核通用链表节点合并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424C2-BC5B-4E32-8BED-C730A3AC5A57}" type="slidenum">
              <a:rPr lang="en-US" altLang="zh-CN" smtClean="0"/>
              <a:pPr>
                <a:defRPr/>
              </a:pPr>
              <a:t>62</a:t>
            </a:fld>
            <a:endParaRPr lang="en-US" altLang="zh-CN"/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内核通用链表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28946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1B286-B170-41FA-B3E2-8ACDC1E56B10}" type="slidenum">
              <a:rPr lang="en-US" altLang="zh-CN"/>
              <a:pPr/>
              <a:t>63</a:t>
            </a:fld>
            <a:endParaRPr lang="en-US" altLang="zh-CN"/>
          </a:p>
        </p:txBody>
      </p:sp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内核通用链表</a:t>
            </a:r>
            <a:r>
              <a:rPr lang="zh-CN" altLang="en-US" dirty="0"/>
              <a:t>的声明与初始化</a:t>
            </a:r>
          </a:p>
        </p:txBody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532812" cy="55895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2600" dirty="0"/>
              <a:t>声明时初始化</a:t>
            </a:r>
            <a:r>
              <a:rPr lang="zh-CN" altLang="en-US" sz="2600" dirty="0" smtClean="0"/>
              <a:t>链表</a:t>
            </a:r>
            <a:endParaRPr lang="zh-CN" altLang="en-US" sz="2600" dirty="0"/>
          </a:p>
          <a:p>
            <a:pPr lvl="1">
              <a:lnSpc>
                <a:spcPct val="90000"/>
              </a:lnSpc>
            </a:pPr>
            <a:r>
              <a:rPr lang="en-US" altLang="zh-CN" sz="2200" dirty="0"/>
              <a:t>#define </a:t>
            </a:r>
            <a:r>
              <a:rPr lang="en-US" altLang="zh-CN" sz="2200" dirty="0">
                <a:solidFill>
                  <a:srgbClr val="FF0000"/>
                </a:solidFill>
              </a:rPr>
              <a:t>LIST_HEAD_INIT(name) </a:t>
            </a:r>
            <a:r>
              <a:rPr lang="en-US" altLang="zh-CN" sz="2200" dirty="0"/>
              <a:t>{&amp;(name), &amp;(name)}</a:t>
            </a:r>
          </a:p>
          <a:p>
            <a:pPr lvl="1">
              <a:lnSpc>
                <a:spcPct val="90000"/>
              </a:lnSpc>
            </a:pPr>
            <a:r>
              <a:rPr lang="en-US" altLang="zh-CN" sz="2200" dirty="0"/>
              <a:t>#define </a:t>
            </a:r>
            <a:r>
              <a:rPr lang="en-US" altLang="zh-CN" sz="2200" dirty="0">
                <a:solidFill>
                  <a:srgbClr val="FF0000"/>
                </a:solidFill>
              </a:rPr>
              <a:t>LIST_HEAD(name)</a:t>
            </a:r>
            <a:r>
              <a:rPr lang="en-US" altLang="zh-CN" sz="2200" dirty="0"/>
              <a:t> \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200" dirty="0"/>
              <a:t>	</a:t>
            </a:r>
            <a:r>
              <a:rPr lang="en-US" altLang="zh-CN" sz="2200" dirty="0" err="1">
                <a:solidFill>
                  <a:srgbClr val="9900CC"/>
                </a:solidFill>
              </a:rPr>
              <a:t>struct</a:t>
            </a:r>
            <a:r>
              <a:rPr lang="en-US" altLang="zh-CN" sz="2200" dirty="0">
                <a:solidFill>
                  <a:srgbClr val="9900CC"/>
                </a:solidFill>
              </a:rPr>
              <a:t> </a:t>
            </a:r>
            <a:r>
              <a:rPr lang="en-US" altLang="zh-CN" sz="2200" dirty="0" err="1">
                <a:solidFill>
                  <a:srgbClr val="9900CC"/>
                </a:solidFill>
              </a:rPr>
              <a:t>list_head</a:t>
            </a:r>
            <a:r>
              <a:rPr lang="en-US" altLang="zh-CN" sz="2200" dirty="0">
                <a:solidFill>
                  <a:srgbClr val="9900CC"/>
                </a:solidFill>
              </a:rPr>
              <a:t> name </a:t>
            </a:r>
            <a:r>
              <a:rPr lang="en-US" altLang="zh-CN" sz="2200" dirty="0"/>
              <a:t>= LIST_HEAD_INIT(name) </a:t>
            </a:r>
          </a:p>
          <a:p>
            <a:pPr>
              <a:lnSpc>
                <a:spcPct val="90000"/>
              </a:lnSpc>
            </a:pPr>
            <a:r>
              <a:rPr lang="zh-CN" altLang="en-US" sz="2600" dirty="0"/>
              <a:t>运行时初始化</a:t>
            </a:r>
            <a:r>
              <a:rPr lang="zh-CN" altLang="en-US" sz="2600" dirty="0" smtClean="0"/>
              <a:t>链表</a:t>
            </a:r>
            <a:endParaRPr lang="zh-CN" altLang="en-US" sz="2600" dirty="0"/>
          </a:p>
          <a:p>
            <a:pPr lvl="1">
              <a:lnSpc>
                <a:spcPct val="90000"/>
              </a:lnSpc>
            </a:pPr>
            <a:r>
              <a:rPr lang="en-US" altLang="zh-CN" sz="2200" dirty="0"/>
              <a:t>#define </a:t>
            </a:r>
            <a:r>
              <a:rPr lang="en-US" altLang="zh-CN" sz="2200" dirty="0">
                <a:solidFill>
                  <a:srgbClr val="FF0000"/>
                </a:solidFill>
              </a:rPr>
              <a:t>INIT_LIST_HEAD(ptr)</a:t>
            </a:r>
            <a:r>
              <a:rPr lang="en-US" altLang="zh-CN" sz="2200" dirty="0"/>
              <a:t> do {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200" dirty="0"/>
              <a:t>		(ptr)-&gt;next = (ptr); (ptr)-&gt;</a:t>
            </a:r>
            <a:r>
              <a:rPr lang="en-US" altLang="zh-CN" sz="2200" dirty="0" err="1"/>
              <a:t>prev</a:t>
            </a:r>
            <a:r>
              <a:rPr lang="en-US" altLang="zh-CN" sz="2200" dirty="0"/>
              <a:t> = (ptr);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200" dirty="0"/>
              <a:t>	} while (0)</a:t>
            </a:r>
          </a:p>
          <a:p>
            <a:pPr>
              <a:lnSpc>
                <a:spcPct val="90000"/>
              </a:lnSpc>
            </a:pPr>
            <a:r>
              <a:rPr lang="zh-CN" altLang="en-US" sz="2600" dirty="0" smtClean="0"/>
              <a:t>内核通用链表的创建示例</a:t>
            </a:r>
            <a:endParaRPr lang="zh-CN" altLang="en-US" sz="2600" dirty="0"/>
          </a:p>
          <a:p>
            <a:pPr lvl="1">
              <a:lnSpc>
                <a:spcPct val="90000"/>
              </a:lnSpc>
            </a:pPr>
            <a:r>
              <a:rPr lang="zh-CN" altLang="en-US" sz="2200" dirty="0" smtClean="0"/>
              <a:t>方法</a:t>
            </a:r>
            <a:r>
              <a:rPr lang="zh-CN" altLang="en-US" sz="2200" dirty="0"/>
              <a:t>一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2000" dirty="0"/>
              <a:t>	</a:t>
            </a:r>
            <a:r>
              <a:rPr lang="en-US" altLang="zh-CN" sz="2200" dirty="0"/>
              <a:t>LIST_HEAD(</a:t>
            </a:r>
            <a:r>
              <a:rPr lang="en-US" altLang="zh-CN" sz="2200" dirty="0" err="1">
                <a:solidFill>
                  <a:srgbClr val="FF0000"/>
                </a:solidFill>
              </a:rPr>
              <a:t>nf_sockopts</a:t>
            </a:r>
            <a:r>
              <a:rPr lang="en-US" altLang="zh-CN" sz="2200" dirty="0"/>
              <a:t>)</a:t>
            </a:r>
          </a:p>
          <a:p>
            <a:pPr lvl="1">
              <a:lnSpc>
                <a:spcPct val="90000"/>
              </a:lnSpc>
            </a:pPr>
            <a:r>
              <a:rPr lang="zh-CN" altLang="en-US" sz="2200" dirty="0"/>
              <a:t>方法二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2000" dirty="0"/>
              <a:t>	</a:t>
            </a:r>
            <a:r>
              <a:rPr lang="en-US" altLang="zh-CN" sz="2200" dirty="0" err="1"/>
              <a:t>struct</a:t>
            </a:r>
            <a:r>
              <a:rPr lang="en-US" altLang="zh-CN" sz="2200" dirty="0"/>
              <a:t> </a:t>
            </a:r>
            <a:r>
              <a:rPr lang="en-US" altLang="zh-CN" sz="2200" dirty="0" err="1"/>
              <a:t>list_head</a:t>
            </a:r>
            <a:r>
              <a:rPr lang="en-US" altLang="zh-CN" sz="2200" dirty="0"/>
              <a:t> </a:t>
            </a:r>
            <a:r>
              <a:rPr lang="en-US" altLang="zh-CN" sz="2200" dirty="0" err="1"/>
              <a:t>nf_sockopts</a:t>
            </a:r>
            <a:r>
              <a:rPr lang="en-US" altLang="zh-CN" sz="2200" dirty="0"/>
              <a:t>;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200" dirty="0"/>
              <a:t>	INIT_LIST_HEAD(&amp;</a:t>
            </a:r>
            <a:r>
              <a:rPr lang="en-US" altLang="zh-CN" sz="2200" dirty="0" err="1"/>
              <a:t>nf_sockopts</a:t>
            </a:r>
            <a:r>
              <a:rPr lang="en-US" altLang="zh-CN" sz="2200" dirty="0"/>
              <a:t>)</a:t>
            </a: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内核通用链表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6107443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2E0AF-BFCA-439C-A76D-C5EF6F6C7E59}" type="slidenum">
              <a:rPr lang="en-US" altLang="zh-CN"/>
              <a:pPr/>
              <a:t>64</a:t>
            </a:fld>
            <a:endParaRPr lang="en-US" altLang="zh-CN"/>
          </a:p>
        </p:txBody>
      </p:sp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内核通用链表</a:t>
            </a:r>
            <a:r>
              <a:rPr lang="zh-CN" altLang="en-US" dirty="0"/>
              <a:t>成员的访问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核心问题</a:t>
            </a:r>
          </a:p>
          <a:p>
            <a:pPr lvl="1"/>
            <a:r>
              <a:rPr lang="zh-CN" altLang="en-US" dirty="0" smtClean="0"/>
              <a:t>内核通用链表</a:t>
            </a:r>
            <a:r>
              <a:rPr lang="zh-CN" altLang="en-US" dirty="0"/>
              <a:t>仅</a:t>
            </a:r>
            <a:r>
              <a:rPr lang="zh-CN" altLang="en-US" dirty="0" smtClean="0"/>
              <a:t>保存</a:t>
            </a:r>
            <a:r>
              <a:rPr lang="zh-CN" altLang="en-US" dirty="0" smtClean="0">
                <a:solidFill>
                  <a:srgbClr val="FF0000"/>
                </a:solidFill>
              </a:rPr>
              <a:t>宿主结构项</a:t>
            </a:r>
            <a:r>
              <a:rPr lang="zh-CN" altLang="en-US" dirty="0" smtClean="0"/>
              <a:t>中相应</a:t>
            </a:r>
            <a:r>
              <a:rPr lang="en-US" altLang="zh-CN" dirty="0" err="1" smtClean="0"/>
              <a:t>list_head</a:t>
            </a:r>
            <a:r>
              <a:rPr lang="zh-CN" altLang="en-US" dirty="0"/>
              <a:t>成员变量的</a:t>
            </a:r>
            <a:r>
              <a:rPr lang="zh-CN" altLang="en-US" dirty="0" smtClean="0"/>
              <a:t>地址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如何</a:t>
            </a:r>
            <a:r>
              <a:rPr lang="zh-CN" altLang="en-US" dirty="0"/>
              <a:t>通过</a:t>
            </a:r>
            <a:r>
              <a:rPr lang="en-US" altLang="zh-CN" dirty="0" err="1"/>
              <a:t>list_head</a:t>
            </a:r>
            <a:r>
              <a:rPr lang="zh-CN" altLang="en-US" dirty="0"/>
              <a:t>成员访问到</a:t>
            </a:r>
            <a:r>
              <a:rPr lang="zh-CN" altLang="en-US" dirty="0" smtClean="0"/>
              <a:t>作为宿主结构地址，并得到其他成员变量信息</a:t>
            </a:r>
            <a:endParaRPr lang="zh-CN" altLang="en-US" dirty="0"/>
          </a:p>
          <a:p>
            <a:r>
              <a:rPr lang="zh-CN" altLang="en-US" dirty="0"/>
              <a:t>解决途径：</a:t>
            </a:r>
            <a:r>
              <a:rPr lang="en-US" altLang="zh-CN" dirty="0" err="1"/>
              <a:t>list_entry</a:t>
            </a:r>
            <a:r>
              <a:rPr lang="zh-CN" altLang="en-US" dirty="0"/>
              <a:t>宏定义</a:t>
            </a:r>
          </a:p>
          <a:p>
            <a:pPr lvl="1"/>
            <a:r>
              <a:rPr lang="en-US" altLang="zh-CN" dirty="0" err="1"/>
              <a:t>list_entry</a:t>
            </a:r>
            <a:r>
              <a:rPr lang="en-US" altLang="zh-CN" dirty="0"/>
              <a:t>(ptr</a:t>
            </a:r>
            <a:r>
              <a:rPr lang="en-US" altLang="zh-CN" dirty="0" smtClean="0"/>
              <a:t>, type, member</a:t>
            </a:r>
            <a:r>
              <a:rPr lang="en-US" altLang="zh-CN" dirty="0"/>
              <a:t>) </a:t>
            </a: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内核通用链表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893256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CBD43-D66C-4214-80E1-CE365AB5BF8E}" type="slidenum">
              <a:rPr lang="en-US" altLang="zh-CN"/>
              <a:pPr>
                <a:defRPr/>
              </a:pPr>
              <a:t>65</a:t>
            </a:fld>
            <a:endParaRPr lang="en-US" altLang="zh-CN"/>
          </a:p>
        </p:txBody>
      </p:sp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 smtClean="0"/>
              <a:t>内核通用链表访问方法：</a:t>
            </a:r>
            <a:r>
              <a:rPr lang="en-US" altLang="zh-CN" dirty="0" err="1" smtClean="0"/>
              <a:t>list_entry</a:t>
            </a:r>
            <a:endParaRPr lang="zh-CN" altLang="en-US" dirty="0"/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 smtClean="0"/>
              <a:t>由</a:t>
            </a:r>
            <a:r>
              <a:rPr lang="en-US" altLang="zh-CN" dirty="0" err="1" smtClean="0"/>
              <a:t>list_head</a:t>
            </a:r>
            <a:r>
              <a:rPr lang="zh-CN" altLang="en-US" dirty="0" smtClean="0"/>
              <a:t>链表节点获取对应的</a:t>
            </a:r>
            <a:r>
              <a:rPr lang="zh-CN" altLang="en-US" dirty="0" smtClean="0">
                <a:solidFill>
                  <a:srgbClr val="FF0000"/>
                </a:solidFill>
              </a:rPr>
              <a:t>宿主结构项指针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en-US" altLang="zh-CN" dirty="0" err="1" smtClean="0"/>
              <a:t>list_entry</a:t>
            </a:r>
            <a:r>
              <a:rPr lang="en-US" altLang="zh-CN" dirty="0" smtClean="0"/>
              <a:t>(ptr, </a:t>
            </a:r>
            <a:r>
              <a:rPr lang="en-US" altLang="zh-CN" dirty="0" smtClean="0">
                <a:solidFill>
                  <a:srgbClr val="FF0000"/>
                </a:solidFill>
              </a:rPr>
              <a:t>type</a:t>
            </a:r>
            <a:r>
              <a:rPr lang="en-US" altLang="zh-CN" dirty="0" smtClean="0"/>
              <a:t>, member</a:t>
            </a:r>
            <a:r>
              <a:rPr lang="en-US" altLang="zh-CN" dirty="0"/>
              <a:t>) </a:t>
            </a:r>
          </a:p>
          <a:p>
            <a:pPr lvl="2" eaLnBrk="1" hangingPunct="1">
              <a:defRPr/>
            </a:pPr>
            <a:r>
              <a:rPr lang="en-US" altLang="zh-CN" dirty="0"/>
              <a:t>ptr</a:t>
            </a:r>
            <a:r>
              <a:rPr lang="zh-CN" altLang="en-US" dirty="0" smtClean="0"/>
              <a:t>：当前</a:t>
            </a:r>
            <a:r>
              <a:rPr lang="en-US" altLang="zh-CN" dirty="0" err="1" smtClean="0"/>
              <a:t>list_head</a:t>
            </a:r>
            <a:r>
              <a:rPr lang="zh-CN" altLang="en-US" dirty="0" smtClean="0"/>
              <a:t>节点的指针（宿主结构项的</a:t>
            </a:r>
            <a:r>
              <a:rPr lang="en-US" altLang="zh-CN" dirty="0" err="1" smtClean="0"/>
              <a:t>list_head</a:t>
            </a:r>
            <a:r>
              <a:rPr lang="zh-CN" altLang="en-US" dirty="0" smtClean="0"/>
              <a:t>成员）</a:t>
            </a:r>
            <a:endParaRPr lang="zh-CN" altLang="en-US" dirty="0"/>
          </a:p>
          <a:p>
            <a:pPr lvl="2" eaLnBrk="1" hangingPunct="1">
              <a:defRPr/>
            </a:pPr>
            <a:r>
              <a:rPr lang="en-US" altLang="zh-CN" dirty="0"/>
              <a:t>type</a:t>
            </a:r>
            <a:r>
              <a:rPr lang="zh-CN" altLang="en-US" dirty="0" smtClean="0"/>
              <a:t>：宿主数据结构类型</a:t>
            </a:r>
            <a:endParaRPr lang="zh-CN" altLang="en-US" dirty="0"/>
          </a:p>
          <a:p>
            <a:pPr lvl="2" eaLnBrk="1" hangingPunct="1">
              <a:defRPr/>
            </a:pPr>
            <a:r>
              <a:rPr lang="en-US" altLang="zh-CN" dirty="0"/>
              <a:t>member</a:t>
            </a:r>
            <a:r>
              <a:rPr lang="zh-CN" altLang="en-US" dirty="0" smtClean="0"/>
              <a:t>：宿主数据结构中定义的</a:t>
            </a:r>
            <a:r>
              <a:rPr lang="en-US" altLang="zh-CN" dirty="0" err="1" smtClean="0"/>
              <a:t>list_head</a:t>
            </a:r>
            <a:r>
              <a:rPr lang="zh-CN" altLang="en-US" dirty="0" smtClean="0"/>
              <a:t>类型变量</a:t>
            </a:r>
            <a:endParaRPr lang="en-US" altLang="zh-CN" dirty="0" smtClean="0"/>
          </a:p>
          <a:p>
            <a:pPr eaLnBrk="1" hangingPunct="1">
              <a:defRPr/>
            </a:pPr>
            <a:r>
              <a:rPr lang="zh-CN" altLang="en-US" dirty="0" smtClean="0"/>
              <a:t>举例</a:t>
            </a:r>
            <a:endParaRPr lang="en-US" altLang="zh-CN" dirty="0" smtClean="0"/>
          </a:p>
          <a:p>
            <a:pPr lvl="1" eaLnBrk="1" hangingPunct="1">
              <a:defRPr/>
            </a:pPr>
            <a:r>
              <a:rPr lang="zh-CN" altLang="en-US" dirty="0" smtClean="0"/>
              <a:t>访问</a:t>
            </a:r>
            <a:r>
              <a:rPr lang="en-US" altLang="zh-CN" dirty="0" err="1"/>
              <a:t>nf_sockopts</a:t>
            </a:r>
            <a:r>
              <a:rPr lang="zh-CN" altLang="en-US" dirty="0"/>
              <a:t>链表中首个</a:t>
            </a:r>
            <a:r>
              <a:rPr lang="en-US" altLang="zh-CN" dirty="0" err="1"/>
              <a:t>nf_sockopt_ops</a:t>
            </a:r>
            <a:r>
              <a:rPr lang="zh-CN" altLang="en-US" dirty="0"/>
              <a:t>变量 </a:t>
            </a:r>
          </a:p>
          <a:p>
            <a:pPr lvl="2" eaLnBrk="1" hangingPunct="1">
              <a:defRPr/>
            </a:pPr>
            <a:r>
              <a:rPr lang="en-US" dirty="0" err="1" smtClean="0"/>
              <a:t>struct</a:t>
            </a:r>
            <a:r>
              <a:rPr lang="en-US" dirty="0" smtClean="0"/>
              <a:t> </a:t>
            </a:r>
            <a:r>
              <a:rPr lang="en-US" dirty="0" err="1" smtClean="0"/>
              <a:t>nf_sockopt_ops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*ops </a:t>
            </a:r>
            <a:r>
              <a:rPr lang="en-US" dirty="0" smtClean="0"/>
              <a:t>= </a:t>
            </a:r>
            <a:r>
              <a:rPr lang="en-US" altLang="zh-CN" dirty="0" err="1" smtClean="0"/>
              <a:t>list_entry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nf_sockopts</a:t>
            </a:r>
            <a:r>
              <a:rPr lang="en-US" altLang="zh-CN" dirty="0" smtClean="0"/>
              <a:t>-</a:t>
            </a:r>
            <a:r>
              <a:rPr lang="en-US" altLang="zh-CN" dirty="0"/>
              <a:t>&gt;next</a:t>
            </a:r>
            <a:r>
              <a:rPr lang="en-US" altLang="zh-CN" dirty="0">
                <a:solidFill>
                  <a:srgbClr val="FF0000"/>
                </a:solidFill>
              </a:rPr>
              <a:t>, </a:t>
            </a:r>
            <a:r>
              <a:rPr lang="en-US" altLang="zh-CN" dirty="0" err="1">
                <a:solidFill>
                  <a:srgbClr val="FF0000"/>
                </a:solidFill>
              </a:rPr>
              <a:t>struct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nf_sockopt_ops</a:t>
            </a:r>
            <a:r>
              <a:rPr lang="en-US" altLang="zh-CN" dirty="0"/>
              <a:t>, list); </a:t>
            </a: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内核通用链表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7836545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17957-3F74-4A1A-9129-748651E4DB13}" type="slidenum">
              <a:rPr lang="en-US" altLang="zh-CN"/>
              <a:pPr/>
              <a:t>66</a:t>
            </a:fld>
            <a:endParaRPr lang="en-US" altLang="zh-CN"/>
          </a:p>
        </p:txBody>
      </p:sp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list_entry</a:t>
            </a:r>
            <a:r>
              <a:rPr lang="zh-CN" altLang="en-US" dirty="0" smtClean="0"/>
              <a:t>的实现机制</a:t>
            </a:r>
            <a:endParaRPr lang="zh-CN" altLang="en-US" dirty="0"/>
          </a:p>
        </p:txBody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532812" cy="5589587"/>
          </a:xfrm>
        </p:spPr>
        <p:txBody>
          <a:bodyPr/>
          <a:lstStyle/>
          <a:p>
            <a:r>
              <a:rPr lang="en-US" altLang="zh-CN" dirty="0" err="1"/>
              <a:t>list_entry</a:t>
            </a:r>
            <a:r>
              <a:rPr lang="zh-CN" altLang="en-US" dirty="0"/>
              <a:t>宏定义</a:t>
            </a:r>
          </a:p>
          <a:p>
            <a:pPr lvl="1"/>
            <a:r>
              <a:rPr lang="en-US" altLang="zh-CN" dirty="0"/>
              <a:t>#define </a:t>
            </a:r>
            <a:r>
              <a:rPr lang="en-US" altLang="zh-CN" dirty="0" err="1"/>
              <a:t>list_entry</a:t>
            </a:r>
            <a:r>
              <a:rPr lang="en-US" altLang="zh-CN" dirty="0"/>
              <a:t>(ptr, type, member) </a:t>
            </a:r>
            <a:r>
              <a:rPr lang="en-US" altLang="zh-CN" dirty="0">
                <a:solidFill>
                  <a:srgbClr val="FF0D0D"/>
                </a:solidFill>
              </a:rPr>
              <a:t>container_of(ptr, type, member)</a:t>
            </a:r>
          </a:p>
          <a:p>
            <a:r>
              <a:rPr lang="en-US" altLang="zh-CN" dirty="0" err="1"/>
              <a:t>container_of</a:t>
            </a:r>
            <a:r>
              <a:rPr lang="zh-CN" altLang="en-US" dirty="0"/>
              <a:t>宏定义</a:t>
            </a:r>
            <a:r>
              <a:rPr lang="en-US" altLang="zh-CN" dirty="0"/>
              <a:t>(include/</a:t>
            </a:r>
            <a:r>
              <a:rPr lang="en-US" altLang="zh-CN" dirty="0" err="1"/>
              <a:t>linux</a:t>
            </a:r>
            <a:r>
              <a:rPr lang="en-US" altLang="zh-CN" dirty="0"/>
              <a:t>/</a:t>
            </a:r>
            <a:r>
              <a:rPr lang="en-US" altLang="zh-CN" dirty="0" err="1"/>
              <a:t>kernel.h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#define </a:t>
            </a:r>
            <a:r>
              <a:rPr lang="en-US" altLang="zh-CN" dirty="0" err="1"/>
              <a:t>container_of</a:t>
            </a:r>
            <a:r>
              <a:rPr lang="en-US" altLang="zh-CN" dirty="0"/>
              <a:t>(ptr, type, member) ({ \ </a:t>
            </a:r>
          </a:p>
          <a:p>
            <a:pPr lvl="1">
              <a:buFont typeface="Wingdings" pitchFamily="2" charset="2"/>
              <a:buNone/>
            </a:pPr>
            <a:r>
              <a:rPr lang="en-US" altLang="zh-CN" dirty="0">
                <a:solidFill>
                  <a:srgbClr val="CC0066"/>
                </a:solidFill>
              </a:rPr>
              <a:t>	//</a:t>
            </a:r>
            <a:r>
              <a:rPr lang="zh-CN" altLang="en-US" dirty="0">
                <a:solidFill>
                  <a:srgbClr val="CC0066"/>
                </a:solidFill>
              </a:rPr>
              <a:t>将链表</a:t>
            </a:r>
            <a:r>
              <a:rPr lang="zh-CN" altLang="en-US" dirty="0" smtClean="0">
                <a:solidFill>
                  <a:srgbClr val="CC0066"/>
                </a:solidFill>
              </a:rPr>
              <a:t>中</a:t>
            </a:r>
            <a:r>
              <a:rPr lang="en-US" altLang="zh-CN" dirty="0" smtClean="0">
                <a:solidFill>
                  <a:srgbClr val="CC0066"/>
                </a:solidFill>
              </a:rPr>
              <a:t>ptr</a:t>
            </a:r>
            <a:r>
              <a:rPr lang="zh-CN" altLang="en-US" dirty="0">
                <a:solidFill>
                  <a:srgbClr val="CC0066"/>
                </a:solidFill>
              </a:rPr>
              <a:t>转换</a:t>
            </a:r>
            <a:r>
              <a:rPr lang="zh-CN" altLang="en-US" dirty="0" smtClean="0">
                <a:solidFill>
                  <a:srgbClr val="CC0066"/>
                </a:solidFill>
              </a:rPr>
              <a:t>成宿主结构</a:t>
            </a:r>
            <a:r>
              <a:rPr lang="en-US" altLang="zh-CN" dirty="0">
                <a:solidFill>
                  <a:srgbClr val="CC0066"/>
                </a:solidFill>
              </a:rPr>
              <a:t>type</a:t>
            </a:r>
            <a:r>
              <a:rPr lang="zh-CN" altLang="en-US" dirty="0">
                <a:solidFill>
                  <a:srgbClr val="CC0066"/>
                </a:solidFill>
              </a:rPr>
              <a:t>中成员</a:t>
            </a:r>
            <a:r>
              <a:rPr lang="en-US" altLang="zh-CN" dirty="0">
                <a:solidFill>
                  <a:srgbClr val="CC0066"/>
                </a:solidFill>
              </a:rPr>
              <a:t>member</a:t>
            </a:r>
            <a:r>
              <a:rPr lang="zh-CN" altLang="en-US" dirty="0">
                <a:solidFill>
                  <a:srgbClr val="CC0066"/>
                </a:solidFill>
              </a:rPr>
              <a:t>的类型</a:t>
            </a:r>
          </a:p>
          <a:p>
            <a:pPr lvl="1">
              <a:buFont typeface="Wingdings" pitchFamily="2" charset="2"/>
              <a:buNone/>
            </a:pPr>
            <a:r>
              <a:rPr lang="zh-CN" altLang="en-US" dirty="0"/>
              <a:t>    </a:t>
            </a:r>
            <a:r>
              <a:rPr lang="en-US" altLang="zh-CN" dirty="0"/>
              <a:t>const typeof( ((type *)0)-&gt;member ) *__mptr = (ptr);  \</a:t>
            </a:r>
          </a:p>
          <a:p>
            <a:pPr lvl="1">
              <a:buFont typeface="Wingdings" pitchFamily="2" charset="2"/>
              <a:buNone/>
            </a:pPr>
            <a:r>
              <a:rPr lang="en-US" altLang="zh-CN" dirty="0"/>
              <a:t>    </a:t>
            </a:r>
            <a:r>
              <a:rPr lang="en-US" altLang="zh-CN" dirty="0">
                <a:solidFill>
                  <a:srgbClr val="CC0066"/>
                </a:solidFill>
              </a:rPr>
              <a:t>// __mptr</a:t>
            </a:r>
            <a:r>
              <a:rPr lang="zh-CN" altLang="en-US" dirty="0">
                <a:solidFill>
                  <a:srgbClr val="CC0066"/>
                </a:solidFill>
              </a:rPr>
              <a:t>减去</a:t>
            </a:r>
            <a:r>
              <a:rPr lang="en-US" altLang="zh-CN" dirty="0">
                <a:solidFill>
                  <a:srgbClr val="CC0066"/>
                </a:solidFill>
              </a:rPr>
              <a:t>member</a:t>
            </a:r>
            <a:r>
              <a:rPr lang="zh-CN" altLang="en-US" dirty="0">
                <a:solidFill>
                  <a:srgbClr val="CC0066"/>
                </a:solidFill>
              </a:rPr>
              <a:t>成员偏移地址正好是</a:t>
            </a:r>
            <a:r>
              <a:rPr lang="en-US" altLang="zh-CN" dirty="0">
                <a:solidFill>
                  <a:srgbClr val="CC0066"/>
                </a:solidFill>
              </a:rPr>
              <a:t>type</a:t>
            </a:r>
            <a:r>
              <a:rPr lang="zh-CN" altLang="en-US" dirty="0">
                <a:solidFill>
                  <a:srgbClr val="CC0066"/>
                </a:solidFill>
              </a:rPr>
              <a:t>结构地址</a:t>
            </a:r>
          </a:p>
          <a:p>
            <a:pPr lvl="1">
              <a:buFont typeface="Wingdings" pitchFamily="2" charset="2"/>
              <a:buNone/>
            </a:pPr>
            <a:r>
              <a:rPr lang="zh-CN" altLang="en-US" dirty="0"/>
              <a:t>    </a:t>
            </a:r>
            <a:r>
              <a:rPr lang="en-US" altLang="zh-CN" dirty="0"/>
              <a:t>(type *)( (char </a:t>
            </a:r>
            <a:r>
              <a:rPr lang="en-US" altLang="zh-CN" dirty="0" smtClean="0"/>
              <a:t>*) __</a:t>
            </a:r>
            <a:r>
              <a:rPr lang="en-US" altLang="zh-CN" dirty="0"/>
              <a:t>mptr - </a:t>
            </a:r>
            <a:r>
              <a:rPr lang="en-US" altLang="zh-CN" dirty="0">
                <a:solidFill>
                  <a:srgbClr val="FF0D0D"/>
                </a:solidFill>
              </a:rPr>
              <a:t>offsetof(type, member)</a:t>
            </a:r>
            <a:r>
              <a:rPr lang="en-US" altLang="zh-CN" dirty="0"/>
              <a:t> </a:t>
            </a:r>
            <a:r>
              <a:rPr lang="en-US" altLang="zh-CN" dirty="0" smtClean="0"/>
              <a:t>);})</a:t>
            </a:r>
            <a:endParaRPr lang="zh-CN" altLang="en-US" sz="2000" dirty="0"/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内核通用链表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2796100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17957-3F74-4A1A-9129-748651E4DB13}" type="slidenum">
              <a:rPr lang="en-US" altLang="zh-CN"/>
              <a:pPr/>
              <a:t>67</a:t>
            </a:fld>
            <a:endParaRPr lang="en-US" altLang="zh-CN"/>
          </a:p>
        </p:txBody>
      </p:sp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list_entry</a:t>
            </a:r>
            <a:r>
              <a:rPr lang="zh-CN" altLang="en-US" dirty="0" smtClean="0"/>
              <a:t>的实现机制</a:t>
            </a:r>
            <a:endParaRPr lang="zh-CN" altLang="en-US" dirty="0"/>
          </a:p>
        </p:txBody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532812" cy="5589587"/>
          </a:xfrm>
        </p:spPr>
        <p:txBody>
          <a:bodyPr/>
          <a:lstStyle/>
          <a:p>
            <a:r>
              <a:rPr lang="en-US" altLang="zh-CN" dirty="0" smtClean="0"/>
              <a:t>offsetof</a:t>
            </a:r>
            <a:r>
              <a:rPr lang="zh-CN" altLang="en-US" dirty="0"/>
              <a:t>宏定义</a:t>
            </a:r>
            <a:r>
              <a:rPr lang="en-US" altLang="zh-CN" dirty="0"/>
              <a:t>(include/</a:t>
            </a:r>
            <a:r>
              <a:rPr lang="en-US" altLang="zh-CN" dirty="0" err="1"/>
              <a:t>linux</a:t>
            </a:r>
            <a:r>
              <a:rPr lang="en-US" altLang="zh-CN" dirty="0"/>
              <a:t>/</a:t>
            </a:r>
            <a:r>
              <a:rPr lang="en-US" altLang="zh-CN" dirty="0" err="1"/>
              <a:t>stddef.h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#define </a:t>
            </a:r>
            <a:r>
              <a:rPr lang="en-US" altLang="zh-CN" dirty="0" err="1"/>
              <a:t>offsetof</a:t>
            </a:r>
            <a:r>
              <a:rPr lang="en-US" altLang="zh-CN" dirty="0"/>
              <a:t>(TYPE, MEMBER) ((</a:t>
            </a:r>
            <a:r>
              <a:rPr lang="en-US" altLang="zh-CN" dirty="0" err="1"/>
              <a:t>size_t</a:t>
            </a:r>
            <a:r>
              <a:rPr lang="en-US" altLang="zh-CN" dirty="0"/>
              <a:t>) &amp;((TYPE *)0)-&gt;MEMBER)</a:t>
            </a:r>
          </a:p>
          <a:p>
            <a:pPr lvl="2"/>
            <a:r>
              <a:rPr lang="en-US" altLang="zh-CN" dirty="0" err="1" smtClean="0"/>
              <a:t>size_t</a:t>
            </a:r>
            <a:r>
              <a:rPr lang="en-US" altLang="zh-CN" dirty="0" smtClean="0"/>
              <a:t>: </a:t>
            </a:r>
            <a:r>
              <a:rPr lang="zh-CN" altLang="en-US" dirty="0" smtClean="0"/>
              <a:t>定义</a:t>
            </a:r>
            <a:r>
              <a:rPr lang="zh-CN" altLang="en-US" dirty="0"/>
              <a:t>为</a:t>
            </a:r>
            <a:r>
              <a:rPr lang="en-US" altLang="zh-CN" dirty="0"/>
              <a:t>unsigned </a:t>
            </a:r>
            <a:r>
              <a:rPr lang="en-US" altLang="zh-CN" dirty="0" err="1"/>
              <a:t>int</a:t>
            </a:r>
            <a:r>
              <a:rPr lang="en-US" altLang="zh-CN" dirty="0"/>
              <a:t>(i386) </a:t>
            </a:r>
          </a:p>
          <a:p>
            <a:pPr lvl="3"/>
            <a:r>
              <a:rPr lang="zh-CN" altLang="en-US" dirty="0" smtClean="0"/>
              <a:t>先求得结构成员在结构中的</a:t>
            </a:r>
            <a:r>
              <a:rPr lang="zh-CN" altLang="en-US" dirty="0"/>
              <a:t>偏移量，然后根据成员变量的地址反过来得出属主结构变量的地址</a:t>
            </a:r>
          </a:p>
          <a:p>
            <a:pPr lvl="2"/>
            <a:r>
              <a:rPr lang="en-US" altLang="zh-CN" dirty="0"/>
              <a:t>((type *)0)-&gt;</a:t>
            </a:r>
            <a:r>
              <a:rPr lang="en-US" altLang="zh-CN" dirty="0" smtClean="0"/>
              <a:t>member: </a:t>
            </a:r>
            <a:r>
              <a:rPr lang="zh-CN" altLang="en-US" dirty="0" smtClean="0"/>
              <a:t>将</a:t>
            </a:r>
            <a:r>
              <a:rPr lang="en-US" altLang="zh-CN" dirty="0"/>
              <a:t>0</a:t>
            </a:r>
            <a:r>
              <a:rPr lang="zh-CN" altLang="en-US" dirty="0"/>
              <a:t>地址强制</a:t>
            </a:r>
            <a:r>
              <a:rPr lang="en-US" altLang="zh-CN" dirty="0"/>
              <a:t>"</a:t>
            </a:r>
            <a:r>
              <a:rPr lang="zh-CN" altLang="en-US" dirty="0"/>
              <a:t>转换</a:t>
            </a:r>
            <a:r>
              <a:rPr lang="en-US" altLang="zh-CN" dirty="0"/>
              <a:t>"</a:t>
            </a:r>
            <a:r>
              <a:rPr lang="zh-CN" altLang="en-US" dirty="0"/>
              <a:t>为</a:t>
            </a:r>
            <a:r>
              <a:rPr lang="en-US" altLang="zh-CN" dirty="0"/>
              <a:t>type</a:t>
            </a:r>
            <a:r>
              <a:rPr lang="zh-CN" altLang="en-US" dirty="0"/>
              <a:t>结构的指针，再访问到</a:t>
            </a:r>
            <a:r>
              <a:rPr lang="en-US" altLang="zh-CN" dirty="0"/>
              <a:t>type</a:t>
            </a:r>
            <a:r>
              <a:rPr lang="zh-CN" altLang="en-US" dirty="0"/>
              <a:t>结构中的</a:t>
            </a:r>
            <a:r>
              <a:rPr lang="en-US" altLang="zh-CN" dirty="0"/>
              <a:t>member</a:t>
            </a:r>
            <a:r>
              <a:rPr lang="zh-CN" altLang="en-US" dirty="0"/>
              <a:t>成员  </a:t>
            </a: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内核通用链表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4000509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A38E-F321-47E0-AB61-FC10DC9EEBA7}" type="slidenum">
              <a:rPr lang="en-US" altLang="zh-CN"/>
              <a:pPr/>
              <a:t>68</a:t>
            </a:fld>
            <a:endParaRPr lang="en-US" altLang="zh-CN"/>
          </a:p>
        </p:txBody>
      </p:sp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offsetof()</a:t>
            </a:r>
            <a:r>
              <a:rPr lang="zh-CN" altLang="en-US" dirty="0"/>
              <a:t>的宏原理说明</a:t>
            </a:r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31813" name="Rectangle 5"/>
          <p:cNvSpPr>
            <a:spLocks noChangeArrowheads="1"/>
          </p:cNvSpPr>
          <p:nvPr/>
        </p:nvSpPr>
        <p:spPr bwMode="auto">
          <a:xfrm>
            <a:off x="755650" y="5558354"/>
            <a:ext cx="82089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zh-CN" altLang="en-US" sz="24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华文新魏" pitchFamily="2" charset="-122"/>
              </a:rPr>
              <a:t>对一给定结构</a:t>
            </a:r>
            <a:r>
              <a:rPr lang="zh-CN" altLang="en-US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华文新魏" pitchFamily="2" charset="-122"/>
              </a:rPr>
              <a:t>，</a:t>
            </a:r>
            <a:r>
              <a:rPr lang="en-US" altLang="zh-CN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华文新魏" pitchFamily="2" charset="-122"/>
              </a:rPr>
              <a:t>offsetof(type</a:t>
            </a:r>
            <a:r>
              <a:rPr lang="en-US" altLang="zh-CN" sz="24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华文新魏" pitchFamily="2" charset="-122"/>
              </a:rPr>
              <a:t>, member</a:t>
            </a:r>
            <a:r>
              <a:rPr lang="en-US" altLang="zh-CN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华文新魏" pitchFamily="2" charset="-122"/>
              </a:rPr>
              <a:t>)</a:t>
            </a:r>
            <a:r>
              <a:rPr lang="zh-CN" altLang="en-US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华文新魏" pitchFamily="2" charset="-122"/>
              </a:rPr>
              <a:t>是一个常量，</a:t>
            </a:r>
            <a:r>
              <a:rPr lang="en-US" altLang="zh-CN" sz="2400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华文新魏" pitchFamily="2" charset="-122"/>
              </a:rPr>
              <a:t>list_entry</a:t>
            </a:r>
            <a:r>
              <a:rPr lang="en-US" altLang="zh-CN" sz="24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华文新魏" pitchFamily="2" charset="-122"/>
              </a:rPr>
              <a:t>()</a:t>
            </a:r>
            <a:r>
              <a:rPr lang="zh-CN" altLang="en-US" sz="24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华文新魏" pitchFamily="2" charset="-122"/>
              </a:rPr>
              <a:t>利用该不变</a:t>
            </a:r>
            <a:r>
              <a:rPr lang="zh-CN" altLang="en-US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华文新魏" pitchFamily="2" charset="-122"/>
              </a:rPr>
              <a:t>的偏移</a:t>
            </a:r>
            <a:r>
              <a:rPr lang="zh-CN" altLang="en-US" sz="24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华文新魏" pitchFamily="2" charset="-122"/>
              </a:rPr>
              <a:t>量求得</a:t>
            </a:r>
            <a:r>
              <a:rPr lang="zh-CN" altLang="en-US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华文新魏" pitchFamily="2" charset="-122"/>
              </a:rPr>
              <a:t>链表数据项的变量地址。 </a:t>
            </a:r>
          </a:p>
        </p:txBody>
      </p:sp>
      <p:pic>
        <p:nvPicPr>
          <p:cNvPr id="6318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557338"/>
            <a:ext cx="7993062" cy="3557587"/>
          </a:xfrm>
          <a:prstGeom prst="rect">
            <a:avLst/>
          </a:prstGeom>
          <a:noFill/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187450" y="3213100"/>
            <a:ext cx="6599239" cy="1800224"/>
            <a:chOff x="748" y="2024"/>
            <a:chExt cx="4157" cy="1134"/>
          </a:xfrm>
        </p:grpSpPr>
        <p:sp>
          <p:nvSpPr>
            <p:cNvPr id="631815" name="AutoShape 7"/>
            <p:cNvSpPr>
              <a:spLocks noChangeArrowheads="1"/>
            </p:cNvSpPr>
            <p:nvPr/>
          </p:nvSpPr>
          <p:spPr bwMode="auto">
            <a:xfrm>
              <a:off x="3317" y="2024"/>
              <a:ext cx="1588" cy="545"/>
            </a:xfrm>
            <a:prstGeom prst="wedgeRectCallout">
              <a:avLst>
                <a:gd name="adj1" fmla="val -138833"/>
                <a:gd name="adj2" fmla="val 89342"/>
              </a:avLst>
            </a:prstGeom>
            <a:solidFill>
              <a:srgbClr val="CCFFFF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r>
                <a:rPr lang="zh-CN" altLang="en-US" sz="1800" b="1" dirty="0">
                  <a:effectLst/>
                </a:rPr>
                <a:t>当结构</a:t>
              </a:r>
              <a:r>
                <a:rPr lang="en-US" altLang="zh-CN" sz="1800" b="1" dirty="0" err="1">
                  <a:effectLst/>
                </a:rPr>
                <a:t>nf_sockopt_ops</a:t>
              </a:r>
              <a:r>
                <a:rPr lang="zh-CN" altLang="en-US" sz="1800" b="1" dirty="0">
                  <a:effectLst/>
                </a:rPr>
                <a:t>正好在地址</a:t>
              </a:r>
              <a:r>
                <a:rPr lang="en-US" altLang="zh-CN" sz="1800" b="1" dirty="0">
                  <a:effectLst/>
                </a:rPr>
                <a:t>0</a:t>
              </a:r>
              <a:r>
                <a:rPr lang="zh-CN" altLang="en-US" sz="1800" b="1" dirty="0">
                  <a:effectLst/>
                </a:rPr>
                <a:t>上时其成员</a:t>
              </a:r>
              <a:r>
                <a:rPr lang="en-US" altLang="zh-CN" sz="1800" b="1" dirty="0">
                  <a:effectLst/>
                </a:rPr>
                <a:t>list</a:t>
              </a:r>
              <a:r>
                <a:rPr lang="zh-CN" altLang="en-US" sz="1800" b="1" dirty="0">
                  <a:effectLst/>
                </a:rPr>
                <a:t>的地址，即成员位移。</a:t>
              </a:r>
            </a:p>
          </p:txBody>
        </p:sp>
        <p:sp>
          <p:nvSpPr>
            <p:cNvPr id="631816" name="Oval 8"/>
            <p:cNvSpPr>
              <a:spLocks noChangeArrowheads="1"/>
            </p:cNvSpPr>
            <p:nvPr/>
          </p:nvSpPr>
          <p:spPr bwMode="auto">
            <a:xfrm>
              <a:off x="748" y="2886"/>
              <a:ext cx="2450" cy="272"/>
            </a:xfrm>
            <a:prstGeom prst="ellipse">
              <a:avLst/>
            </a:prstGeom>
            <a:noFill/>
            <a:ln w="38100">
              <a:solidFill>
                <a:srgbClr val="FF0D0D"/>
              </a:solidFill>
              <a:prstDash val="sysDot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1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内核通用链表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8827489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8D83E8-B051-4AC8-A427-4AEEACF10D2D}" type="slidenum">
              <a:rPr lang="en-US" altLang="zh-CN"/>
              <a:pPr>
                <a:defRPr/>
              </a:pPr>
              <a:t>69</a:t>
            </a:fld>
            <a:endParaRPr lang="en-US" altLang="zh-CN"/>
          </a:p>
        </p:txBody>
      </p:sp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 smtClean="0"/>
              <a:t>内核通用链表访问方法：</a:t>
            </a:r>
            <a:r>
              <a:rPr lang="en-US" altLang="zh-CN" dirty="0" err="1" smtClean="0"/>
              <a:t>list_for_each</a:t>
            </a:r>
            <a:endParaRPr lang="zh-CN" altLang="en-US" dirty="0"/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300"/>
              </a:spcBef>
              <a:defRPr/>
            </a:pPr>
            <a:r>
              <a:rPr lang="zh-CN" altLang="en-US" dirty="0" smtClean="0"/>
              <a:t>遍历整个链表结构的各个</a:t>
            </a:r>
            <a:r>
              <a:rPr lang="en-US" altLang="zh-CN" dirty="0" err="1" smtClean="0"/>
              <a:t>list_head</a:t>
            </a:r>
            <a:r>
              <a:rPr lang="zh-CN" altLang="en-US" dirty="0" smtClean="0"/>
              <a:t>成员</a:t>
            </a:r>
            <a:endParaRPr lang="en-US" altLang="zh-CN" dirty="0" smtClean="0"/>
          </a:p>
          <a:p>
            <a:pPr lvl="1" eaLnBrk="1" hangingPunct="1">
              <a:spcBef>
                <a:spcPts val="300"/>
              </a:spcBef>
              <a:defRPr/>
            </a:pPr>
            <a:r>
              <a:rPr lang="en-US" altLang="zh-CN" dirty="0" err="1" smtClean="0"/>
              <a:t>list_for_each</a:t>
            </a:r>
            <a:r>
              <a:rPr lang="en-US" altLang="zh-CN" dirty="0" smtClean="0"/>
              <a:t>(</a:t>
            </a:r>
            <a:r>
              <a:rPr lang="en-US" altLang="zh-CN" dirty="0" smtClean="0">
                <a:solidFill>
                  <a:srgbClr val="FF0000"/>
                </a:solidFill>
              </a:rPr>
              <a:t>pos</a:t>
            </a:r>
            <a:r>
              <a:rPr lang="en-US" altLang="zh-CN" dirty="0" smtClean="0"/>
              <a:t>, head) [include/</a:t>
            </a:r>
            <a:r>
              <a:rPr lang="en-US" altLang="zh-CN" dirty="0" err="1" smtClean="0"/>
              <a:t>linux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list.h</a:t>
            </a:r>
            <a:r>
              <a:rPr lang="en-US" altLang="zh-CN" dirty="0" smtClean="0"/>
              <a:t>]</a:t>
            </a:r>
          </a:p>
          <a:p>
            <a:pPr lvl="2" eaLnBrk="1" hangingPunct="1">
              <a:spcBef>
                <a:spcPts val="300"/>
              </a:spcBef>
              <a:defRPr/>
            </a:pPr>
            <a:r>
              <a:rPr lang="en-US" altLang="zh-CN" dirty="0" smtClean="0"/>
              <a:t>pos: </a:t>
            </a:r>
            <a:r>
              <a:rPr lang="en-US" altLang="zh-CN" dirty="0" err="1" smtClean="0">
                <a:solidFill>
                  <a:srgbClr val="FF0000"/>
                </a:solidFill>
              </a:rPr>
              <a:t>list_head</a:t>
            </a:r>
            <a:r>
              <a:rPr lang="zh-CN" altLang="en-US" dirty="0" smtClean="0"/>
              <a:t>类型结构变量，作为循环变量</a:t>
            </a:r>
            <a:endParaRPr lang="en-US" altLang="zh-CN" dirty="0" smtClean="0"/>
          </a:p>
          <a:p>
            <a:pPr lvl="2" eaLnBrk="1" hangingPunct="1">
              <a:spcBef>
                <a:spcPts val="300"/>
              </a:spcBef>
              <a:defRPr/>
            </a:pPr>
            <a:r>
              <a:rPr lang="en-US" altLang="zh-CN" dirty="0" smtClean="0"/>
              <a:t>head: </a:t>
            </a:r>
            <a:r>
              <a:rPr lang="zh-CN" altLang="en-US" dirty="0" smtClean="0"/>
              <a:t>链表头节点</a:t>
            </a:r>
            <a:endParaRPr lang="en-US" altLang="zh-CN" dirty="0" smtClean="0"/>
          </a:p>
          <a:p>
            <a:pPr lvl="2" eaLnBrk="1" hangingPunct="1">
              <a:spcBef>
                <a:spcPts val="300"/>
              </a:spcBef>
              <a:defRPr/>
            </a:pPr>
            <a:r>
              <a:rPr lang="zh-CN" altLang="en-US" dirty="0" smtClean="0"/>
              <a:t>利用</a:t>
            </a:r>
            <a:r>
              <a:rPr lang="en-US" altLang="zh-CN" dirty="0" smtClean="0"/>
              <a:t>pos</a:t>
            </a:r>
            <a:r>
              <a:rPr lang="zh-CN" altLang="en-US" dirty="0"/>
              <a:t>作为循环变量，从表头</a:t>
            </a:r>
            <a:r>
              <a:rPr lang="en-US" altLang="zh-CN" dirty="0"/>
              <a:t>head</a:t>
            </a:r>
            <a:r>
              <a:rPr lang="zh-CN" altLang="en-US" dirty="0"/>
              <a:t>开始，逐项向后（</a:t>
            </a:r>
            <a:r>
              <a:rPr lang="en-US" altLang="zh-CN" dirty="0"/>
              <a:t>next</a:t>
            </a:r>
            <a:r>
              <a:rPr lang="zh-CN" altLang="en-US" dirty="0"/>
              <a:t>方向）移动</a:t>
            </a:r>
            <a:r>
              <a:rPr lang="en-US" altLang="zh-CN" dirty="0"/>
              <a:t>pos</a:t>
            </a:r>
            <a:r>
              <a:rPr lang="zh-CN" altLang="en-US" dirty="0"/>
              <a:t>，直至又回到</a:t>
            </a:r>
            <a:r>
              <a:rPr lang="en-US" altLang="zh-CN" dirty="0" smtClean="0"/>
              <a:t>head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zh-CN" altLang="en-US" dirty="0" smtClean="0"/>
              <a:t>宏定义形式</a:t>
            </a:r>
            <a:endParaRPr lang="en-US" altLang="zh-CN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283086"/>
            <a:ext cx="7885112" cy="717550"/>
          </a:xfrm>
          <a:prstGeom prst="rect">
            <a:avLst/>
          </a:prstGeom>
          <a:noFill/>
        </p:spPr>
      </p:pic>
      <p:sp>
        <p:nvSpPr>
          <p:cNvPr id="6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内核通用链表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1469596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/>
              <a:t>Linux</a:t>
            </a:r>
            <a:r>
              <a:rPr lang="zh-CN" altLang="en-US" dirty="0" smtClean="0"/>
              <a:t>的线程分类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 smtClean="0"/>
              <a:t>用户线程</a:t>
            </a:r>
            <a:endParaRPr lang="en-US" altLang="zh-CN" dirty="0" smtClean="0"/>
          </a:p>
          <a:p>
            <a:pPr lvl="1" eaLnBrk="1" hangingPunct="1">
              <a:defRPr/>
            </a:pPr>
            <a:r>
              <a:rPr lang="zh-CN" altLang="en-US" dirty="0" smtClean="0"/>
              <a:t>存在于用户空间中，通过线程库来实现</a:t>
            </a:r>
          </a:p>
          <a:p>
            <a:pPr lvl="1" eaLnBrk="1" hangingPunct="1">
              <a:defRPr/>
            </a:pPr>
            <a:r>
              <a:rPr lang="zh-CN" altLang="en-US" dirty="0" smtClean="0"/>
              <a:t>线程创建和调度都在用户空间进行，以进程为单位调度</a:t>
            </a:r>
          </a:p>
          <a:p>
            <a:pPr lvl="1" eaLnBrk="1" hangingPunct="1">
              <a:buSzPct val="90000"/>
              <a:defRPr/>
            </a:pPr>
            <a:r>
              <a:rPr lang="zh-CN" altLang="en-US" dirty="0" smtClean="0"/>
              <a:t>特点</a:t>
            </a:r>
          </a:p>
          <a:p>
            <a:pPr lvl="2" eaLnBrk="1" hangingPunct="1">
              <a:buSzPct val="90000"/>
              <a:defRPr/>
            </a:pPr>
            <a:r>
              <a:rPr lang="zh-CN" altLang="en-US" dirty="0" smtClean="0"/>
              <a:t>同一进程内的线程切换不需要转换到内核</a:t>
            </a:r>
          </a:p>
          <a:p>
            <a:pPr lvl="2" eaLnBrk="1" hangingPunct="1">
              <a:buSzPct val="90000"/>
              <a:defRPr/>
            </a:pPr>
            <a:r>
              <a:rPr lang="zh-CN" altLang="en-US" dirty="0" smtClean="0"/>
              <a:t>系统调度阻塞问题，不能充分利用多处理器</a:t>
            </a:r>
            <a:endParaRPr lang="en-US" altLang="zh-CN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dirty="0" smtClean="0"/>
              <a:t>内核线程</a:t>
            </a:r>
            <a:endParaRPr lang="en-US" altLang="zh-CN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zh-CN" altLang="en-US" dirty="0" smtClean="0"/>
              <a:t>在内核空间内执行线程的创建、调度和管理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zh-CN" altLang="en-US" dirty="0" smtClean="0"/>
              <a:t>内核线程的创建和管理慢于用户线程的创建和管理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zh-CN" altLang="en-US" dirty="0" smtClean="0"/>
              <a:t>特点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zh-CN" altLang="en-US" dirty="0" smtClean="0"/>
              <a:t>支持多处理器，支持用户进程中的多线程、内核线程切换的速度快</a:t>
            </a:r>
          </a:p>
          <a:p>
            <a:pPr lvl="2" eaLnBrk="1" hangingPunct="1">
              <a:spcBef>
                <a:spcPct val="0"/>
              </a:spcBef>
              <a:buSzPct val="90000"/>
              <a:defRPr/>
            </a:pPr>
            <a:r>
              <a:rPr lang="zh-CN" altLang="en-US" dirty="0" smtClean="0"/>
              <a:t>对用户的线程切换来说，系统开销大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E50C60-DB5F-42EC-B23D-3654CE250941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线程的实现机制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7972171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8D83E8-B051-4AC8-A427-4AEEACF10D2D}" type="slidenum">
              <a:rPr lang="en-US" altLang="zh-CN"/>
              <a:pPr>
                <a:defRPr/>
              </a:pPr>
              <a:t>70</a:t>
            </a:fld>
            <a:endParaRPr lang="en-US" altLang="zh-CN"/>
          </a:p>
        </p:txBody>
      </p:sp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3000" dirty="0" smtClean="0"/>
              <a:t>内核通用链表访问方法：</a:t>
            </a:r>
            <a:r>
              <a:rPr lang="en-US" altLang="zh-CN" sz="3000" dirty="0" err="1" smtClean="0"/>
              <a:t>list_for_each_entry</a:t>
            </a:r>
            <a:endParaRPr lang="zh-CN" altLang="en-US" sz="3000" dirty="0"/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300"/>
              </a:spcBef>
              <a:defRPr/>
            </a:pPr>
            <a:r>
              <a:rPr lang="zh-CN" altLang="en-US" dirty="0" smtClean="0"/>
              <a:t>遍历整个链表结构的各个</a:t>
            </a:r>
            <a:r>
              <a:rPr lang="zh-CN" altLang="en-US" dirty="0" smtClean="0">
                <a:solidFill>
                  <a:srgbClr val="FF0000"/>
                </a:solidFill>
              </a:rPr>
              <a:t>宿主结构项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1" eaLnBrk="1" hangingPunct="1">
              <a:spcBef>
                <a:spcPts val="300"/>
              </a:spcBef>
              <a:defRPr/>
            </a:pPr>
            <a:r>
              <a:rPr lang="en-US" altLang="zh-CN" dirty="0" smtClean="0"/>
              <a:t>#define </a:t>
            </a:r>
            <a:r>
              <a:rPr lang="en-US" altLang="zh-CN" dirty="0" err="1" smtClean="0"/>
              <a:t>list_for_each_entry</a:t>
            </a:r>
            <a:r>
              <a:rPr lang="en-US" altLang="zh-CN" dirty="0" smtClean="0"/>
              <a:t>(</a:t>
            </a:r>
            <a:r>
              <a:rPr lang="en-US" altLang="zh-CN" dirty="0" smtClean="0">
                <a:solidFill>
                  <a:srgbClr val="FF0000"/>
                </a:solidFill>
              </a:rPr>
              <a:t>pos</a:t>
            </a:r>
            <a:r>
              <a:rPr lang="en-US" altLang="zh-CN" dirty="0" smtClean="0"/>
              <a:t>, head, member)  </a:t>
            </a:r>
          </a:p>
          <a:p>
            <a:pPr lvl="2" eaLnBrk="1" hangingPunct="1">
              <a:spcBef>
                <a:spcPts val="300"/>
              </a:spcBef>
              <a:defRPr/>
            </a:pPr>
            <a:r>
              <a:rPr lang="en-US" altLang="zh-CN" dirty="0" smtClean="0"/>
              <a:t>pos: </a:t>
            </a:r>
            <a:r>
              <a:rPr lang="zh-CN" altLang="en-US" dirty="0" smtClean="0">
                <a:solidFill>
                  <a:srgbClr val="FF0000"/>
                </a:solidFill>
              </a:rPr>
              <a:t>宿主数据</a:t>
            </a:r>
            <a:r>
              <a:rPr lang="zh-CN" altLang="en-US" dirty="0" smtClean="0"/>
              <a:t>结构类型变量，而不是</a:t>
            </a:r>
            <a:r>
              <a:rPr lang="en-US" altLang="zh-CN" dirty="0" err="1" smtClean="0"/>
              <a:t>list_head</a:t>
            </a:r>
            <a:r>
              <a:rPr lang="zh-CN" altLang="en-US" dirty="0" smtClean="0"/>
              <a:t>类型变量</a:t>
            </a:r>
            <a:r>
              <a:rPr lang="en-US" altLang="zh-CN" dirty="0" smtClean="0"/>
              <a:t>(</a:t>
            </a:r>
            <a:r>
              <a:rPr lang="zh-CN" altLang="en-US" dirty="0" smtClean="0"/>
              <a:t>与</a:t>
            </a:r>
            <a:r>
              <a:rPr lang="en-US" altLang="zh-CN" dirty="0" err="1" smtClean="0"/>
              <a:t>list_for_each</a:t>
            </a:r>
            <a:r>
              <a:rPr lang="en-US" altLang="zh-CN" dirty="0" smtClean="0"/>
              <a:t>(</a:t>
            </a:r>
            <a:r>
              <a:rPr lang="en-US" altLang="zh-CN" dirty="0" smtClean="0">
                <a:solidFill>
                  <a:srgbClr val="FF0000"/>
                </a:solidFill>
              </a:rPr>
              <a:t>pos</a:t>
            </a:r>
            <a:r>
              <a:rPr lang="en-US" altLang="zh-CN" dirty="0" smtClean="0"/>
              <a:t>, head) </a:t>
            </a:r>
            <a:r>
              <a:rPr lang="zh-CN" altLang="en-US" dirty="0" smtClean="0"/>
              <a:t>的区别</a:t>
            </a:r>
            <a:r>
              <a:rPr lang="en-US" altLang="zh-CN" dirty="0" smtClean="0"/>
              <a:t>) </a:t>
            </a:r>
          </a:p>
          <a:p>
            <a:pPr lvl="2" eaLnBrk="1" hangingPunct="1">
              <a:spcBef>
                <a:spcPts val="300"/>
              </a:spcBef>
              <a:defRPr/>
            </a:pPr>
            <a:r>
              <a:rPr lang="en-US" altLang="zh-CN" dirty="0" smtClean="0"/>
              <a:t>head: </a:t>
            </a:r>
            <a:r>
              <a:rPr lang="zh-CN" altLang="en-US" dirty="0" smtClean="0"/>
              <a:t>链表头节点</a:t>
            </a:r>
            <a:endParaRPr lang="en-US" altLang="zh-CN" dirty="0" smtClean="0"/>
          </a:p>
          <a:p>
            <a:pPr lvl="2" eaLnBrk="1" hangingPunct="1">
              <a:spcBef>
                <a:spcPts val="300"/>
              </a:spcBef>
              <a:defRPr/>
            </a:pPr>
            <a:r>
              <a:rPr lang="en-US" altLang="zh-CN" dirty="0" smtClean="0"/>
              <a:t>member</a:t>
            </a:r>
            <a:r>
              <a:rPr lang="zh-CN" altLang="en-US" dirty="0" smtClean="0"/>
              <a:t>：宿主数据结构中定义的</a:t>
            </a:r>
            <a:r>
              <a:rPr lang="en-US" altLang="zh-CN" dirty="0" err="1" smtClean="0"/>
              <a:t>list_head</a:t>
            </a:r>
            <a:r>
              <a:rPr lang="zh-CN" altLang="en-US" dirty="0" smtClean="0"/>
              <a:t>类型变量</a:t>
            </a:r>
            <a:endParaRPr lang="en-US" altLang="zh-CN" dirty="0" smtClean="0"/>
          </a:p>
          <a:p>
            <a:pPr eaLnBrk="1" hangingPunct="1">
              <a:spcBef>
                <a:spcPts val="300"/>
              </a:spcBef>
              <a:defRPr/>
            </a:pPr>
            <a:r>
              <a:rPr lang="zh-CN" altLang="en-US" dirty="0" smtClean="0"/>
              <a:t>举例</a:t>
            </a:r>
            <a:endParaRPr lang="en-US" altLang="zh-CN" dirty="0" smtClean="0"/>
          </a:p>
          <a:p>
            <a:pPr eaLnBrk="1" hangingPunct="1">
              <a:spcBef>
                <a:spcPts val="300"/>
              </a:spcBef>
              <a:defRPr/>
            </a:pPr>
            <a:endParaRPr lang="zh-CN" altLang="en-US" dirty="0"/>
          </a:p>
          <a:p>
            <a:pPr lvl="1" eaLnBrk="1" hangingPunct="1">
              <a:spcBef>
                <a:spcPts val="300"/>
              </a:spcBef>
              <a:defRPr/>
            </a:pPr>
            <a:endParaRPr lang="en-US" altLang="zh-CN" dirty="0"/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4214818"/>
            <a:ext cx="75961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4441825" y="4500570"/>
            <a:ext cx="857250" cy="4333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内核通用链表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5476454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E8ECD-BD2F-42FA-9190-466BCC0783C1}" type="slidenum">
              <a:rPr lang="en-US" altLang="zh-CN"/>
              <a:pPr/>
              <a:t>71</a:t>
            </a:fld>
            <a:endParaRPr lang="en-US" altLang="zh-CN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其他内核通用链表遍历方法</a:t>
            </a:r>
            <a:endParaRPr lang="zh-CN" altLang="en-US" dirty="0"/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dirty="0"/>
              <a:t>反向遍历链表</a:t>
            </a:r>
          </a:p>
          <a:p>
            <a:pPr lvl="1">
              <a:lnSpc>
                <a:spcPct val="90000"/>
              </a:lnSpc>
            </a:pPr>
            <a:r>
              <a:rPr lang="en-US" altLang="zh-CN" dirty="0" err="1"/>
              <a:t>list_for_each_prev</a:t>
            </a:r>
            <a:r>
              <a:rPr lang="en-US" altLang="zh-CN" dirty="0"/>
              <a:t>()</a:t>
            </a:r>
          </a:p>
          <a:p>
            <a:pPr lvl="1">
              <a:lnSpc>
                <a:spcPct val="90000"/>
              </a:lnSpc>
            </a:pPr>
            <a:r>
              <a:rPr lang="en-US" altLang="zh-CN" dirty="0" err="1"/>
              <a:t>list_for_each_entry_reverse</a:t>
            </a:r>
            <a:r>
              <a:rPr lang="en-US" altLang="zh-CN" dirty="0"/>
              <a:t>() </a:t>
            </a:r>
          </a:p>
          <a:p>
            <a:pPr>
              <a:lnSpc>
                <a:spcPct val="90000"/>
              </a:lnSpc>
            </a:pPr>
            <a:r>
              <a:rPr lang="zh-CN" altLang="en-US" dirty="0"/>
              <a:t>从链表中间开始遍历（</a:t>
            </a:r>
            <a:r>
              <a:rPr lang="zh-CN" altLang="en-US" sz="2400" dirty="0">
                <a:solidFill>
                  <a:schemeClr val="tx2"/>
                </a:solidFill>
                <a:ea typeface="楷体_GB2312" pitchFamily="49" charset="-122"/>
              </a:rPr>
              <a:t>已知从某个节点</a:t>
            </a:r>
            <a:r>
              <a:rPr lang="en-US" altLang="zh-CN" sz="2400" dirty="0">
                <a:solidFill>
                  <a:schemeClr val="tx2"/>
                </a:solidFill>
                <a:ea typeface="楷体_GB2312" pitchFamily="49" charset="-122"/>
              </a:rPr>
              <a:t>pos</a:t>
            </a:r>
            <a:r>
              <a:rPr lang="zh-CN" altLang="en-US" sz="2400" dirty="0">
                <a:solidFill>
                  <a:schemeClr val="tx2"/>
                </a:solidFill>
                <a:ea typeface="楷体_GB2312" pitchFamily="49" charset="-122"/>
              </a:rPr>
              <a:t>开始</a:t>
            </a:r>
            <a:r>
              <a:rPr lang="zh-CN" altLang="en-US" dirty="0"/>
              <a:t>）</a:t>
            </a:r>
          </a:p>
          <a:p>
            <a:pPr lvl="1">
              <a:lnSpc>
                <a:spcPct val="90000"/>
              </a:lnSpc>
            </a:pPr>
            <a:r>
              <a:rPr lang="en-US" altLang="zh-CN" dirty="0" err="1"/>
              <a:t>list_for_each_entry_continue</a:t>
            </a:r>
            <a:r>
              <a:rPr lang="en-US" altLang="zh-CN" dirty="0"/>
              <a:t>(pos</a:t>
            </a:r>
            <a:r>
              <a:rPr lang="en-US" altLang="zh-CN" dirty="0" smtClean="0"/>
              <a:t>, head, member</a:t>
            </a:r>
            <a:r>
              <a:rPr lang="en-US" altLang="zh-CN" dirty="0"/>
              <a:t>) </a:t>
            </a:r>
          </a:p>
          <a:p>
            <a:pPr>
              <a:lnSpc>
                <a:spcPct val="90000"/>
              </a:lnSpc>
            </a:pPr>
            <a:r>
              <a:rPr lang="zh-CN" altLang="en-US" dirty="0"/>
              <a:t>判断链表是否为空</a:t>
            </a:r>
          </a:p>
          <a:p>
            <a:pPr lvl="1">
              <a:lnSpc>
                <a:spcPct val="90000"/>
              </a:lnSpc>
            </a:pPr>
            <a:r>
              <a:rPr lang="en-US" altLang="zh-CN" dirty="0" err="1"/>
              <a:t>list_empty</a:t>
            </a:r>
            <a:r>
              <a:rPr lang="en-US" altLang="zh-CN" dirty="0"/>
              <a:t>()</a:t>
            </a:r>
          </a:p>
          <a:p>
            <a:pPr lvl="2">
              <a:lnSpc>
                <a:spcPct val="90000"/>
              </a:lnSpc>
            </a:pPr>
            <a:r>
              <a:rPr lang="zh-CN" altLang="en-US" dirty="0"/>
              <a:t>仅以头指针的</a:t>
            </a:r>
            <a:r>
              <a:rPr lang="en-US" altLang="zh-CN" dirty="0"/>
              <a:t>next</a:t>
            </a:r>
            <a:r>
              <a:rPr lang="zh-CN" altLang="en-US" dirty="0"/>
              <a:t>是否指向自己来判断链表是否为空</a:t>
            </a:r>
          </a:p>
          <a:p>
            <a:pPr lvl="1">
              <a:lnSpc>
                <a:spcPct val="90000"/>
              </a:lnSpc>
            </a:pPr>
            <a:r>
              <a:rPr lang="en-US" altLang="zh-CN" dirty="0" err="1"/>
              <a:t>list_empty_careful</a:t>
            </a:r>
            <a:r>
              <a:rPr lang="en-US" altLang="zh-CN" dirty="0"/>
              <a:t>()</a:t>
            </a:r>
          </a:p>
          <a:p>
            <a:pPr lvl="2">
              <a:lnSpc>
                <a:spcPct val="90000"/>
              </a:lnSpc>
            </a:pPr>
            <a:r>
              <a:rPr lang="zh-CN" altLang="en-US" dirty="0"/>
              <a:t>同时判断头指针的</a:t>
            </a:r>
            <a:r>
              <a:rPr lang="en-US" altLang="zh-CN" dirty="0"/>
              <a:t>next</a:t>
            </a:r>
            <a:r>
              <a:rPr lang="zh-CN" altLang="en-US" dirty="0"/>
              <a:t>和</a:t>
            </a:r>
            <a:r>
              <a:rPr lang="en-US" altLang="zh-CN" dirty="0" err="1"/>
              <a:t>prev</a:t>
            </a:r>
            <a:r>
              <a:rPr lang="zh-CN" altLang="en-US" dirty="0"/>
              <a:t>，仅当两者都指向自己是才返回真</a:t>
            </a:r>
          </a:p>
          <a:p>
            <a:pPr lvl="2">
              <a:lnSpc>
                <a:spcPct val="90000"/>
              </a:lnSpc>
            </a:pPr>
            <a:r>
              <a:rPr lang="zh-CN" altLang="en-US" dirty="0"/>
              <a:t>主要是为了应付另一个</a:t>
            </a:r>
            <a:r>
              <a:rPr lang="en-US" altLang="zh-CN" dirty="0"/>
              <a:t>CPU</a:t>
            </a:r>
            <a:r>
              <a:rPr lang="zh-CN" altLang="en-US" dirty="0"/>
              <a:t>正在处理同一链表而造成</a:t>
            </a:r>
            <a:r>
              <a:rPr lang="en-US" altLang="zh-CN" dirty="0"/>
              <a:t>next, </a:t>
            </a:r>
            <a:r>
              <a:rPr lang="en-US" altLang="zh-CN" dirty="0" err="1"/>
              <a:t>prev</a:t>
            </a:r>
            <a:r>
              <a:rPr lang="zh-CN" altLang="en-US" dirty="0"/>
              <a:t>不一致情形</a:t>
            </a: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内核通用链表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268809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DE883-639B-434C-ABE2-32816B57F10D}" type="slidenum">
              <a:rPr lang="en-US" altLang="zh-CN"/>
              <a:pPr/>
              <a:t>72</a:t>
            </a:fld>
            <a:endParaRPr lang="en-US" altLang="zh-CN"/>
          </a:p>
        </p:txBody>
      </p:sp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Linux 2.6</a:t>
            </a:r>
            <a:r>
              <a:rPr lang="zh-CN" altLang="en-US" dirty="0" smtClean="0"/>
              <a:t>内核通用链表的新</a:t>
            </a:r>
            <a:r>
              <a:rPr lang="zh-CN" altLang="en-US" dirty="0"/>
              <a:t>特性</a:t>
            </a:r>
          </a:p>
        </p:txBody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HASH</a:t>
            </a:r>
            <a:r>
              <a:rPr lang="zh-CN" altLang="en-US" dirty="0"/>
              <a:t>链表</a:t>
            </a:r>
            <a:r>
              <a:rPr lang="en-US" altLang="zh-CN" dirty="0"/>
              <a:t>(</a:t>
            </a:r>
            <a:r>
              <a:rPr lang="en-US" altLang="zh-CN" dirty="0" err="1"/>
              <a:t>hlist</a:t>
            </a:r>
            <a:r>
              <a:rPr lang="en-US" altLang="zh-CN" dirty="0"/>
              <a:t>)</a:t>
            </a:r>
          </a:p>
          <a:p>
            <a:pPr lvl="1"/>
            <a:r>
              <a:rPr lang="zh-CN" altLang="en-US" dirty="0">
                <a:solidFill>
                  <a:srgbClr val="FF0000"/>
                </a:solidFill>
              </a:rPr>
              <a:t>单指针表头</a:t>
            </a:r>
            <a:r>
              <a:rPr lang="zh-CN" altLang="en-US" dirty="0"/>
              <a:t>双循环</a:t>
            </a:r>
            <a:r>
              <a:rPr lang="zh-CN" altLang="en-US" dirty="0" smtClean="0"/>
              <a:t>链表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表</a:t>
            </a:r>
            <a:r>
              <a:rPr lang="zh-CN" altLang="en-US" dirty="0"/>
              <a:t>头仅有一个指向首节点的指针，而没有指向尾节点的</a:t>
            </a:r>
            <a:r>
              <a:rPr lang="zh-CN" altLang="en-US" dirty="0" smtClean="0"/>
              <a:t>指针</a:t>
            </a:r>
            <a:endParaRPr lang="zh-CN" altLang="en-US" dirty="0"/>
          </a:p>
          <a:p>
            <a:pPr lvl="2"/>
            <a:r>
              <a:rPr lang="zh-CN" altLang="en-US" dirty="0" smtClean="0"/>
              <a:t>在</a:t>
            </a:r>
            <a:r>
              <a:rPr lang="zh-CN" altLang="en-US" dirty="0"/>
              <a:t>可能是海量的</a:t>
            </a:r>
            <a:r>
              <a:rPr lang="en-US" altLang="zh-CN" dirty="0"/>
              <a:t>HASH</a:t>
            </a:r>
            <a:r>
              <a:rPr lang="zh-CN" altLang="en-US" dirty="0"/>
              <a:t>表中存储的表头就能减少一半的空间</a:t>
            </a:r>
            <a:r>
              <a:rPr lang="zh-CN" altLang="en-US" dirty="0" smtClean="0"/>
              <a:t>消耗</a:t>
            </a:r>
            <a:endParaRPr lang="zh-CN" altLang="en-US" dirty="0"/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内核通用链表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739073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4C624-5731-4BF2-955E-2572915707B6}" type="slidenum">
              <a:rPr lang="en-US" altLang="zh-CN"/>
              <a:pPr/>
              <a:t>73</a:t>
            </a:fld>
            <a:endParaRPr lang="en-US" altLang="zh-CN"/>
          </a:p>
        </p:txBody>
      </p:sp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hlist</a:t>
            </a:r>
            <a:r>
              <a:rPr lang="zh-CN" altLang="en-US" dirty="0"/>
              <a:t>与</a:t>
            </a:r>
            <a:r>
              <a:rPr lang="en-US" altLang="zh-CN" dirty="0"/>
              <a:t>list</a:t>
            </a:r>
            <a:r>
              <a:rPr lang="zh-CN" altLang="en-US" dirty="0"/>
              <a:t>的区别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内核通用链表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  <p:pic>
        <p:nvPicPr>
          <p:cNvPr id="23040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108393"/>
            <a:ext cx="6768752" cy="233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86"/>
          <p:cNvGrpSpPr/>
          <p:nvPr/>
        </p:nvGrpSpPr>
        <p:grpSpPr>
          <a:xfrm>
            <a:off x="2195736" y="1455167"/>
            <a:ext cx="5184576" cy="1829817"/>
            <a:chOff x="3419872" y="2997415"/>
            <a:chExt cx="5184576" cy="1829817"/>
          </a:xfrm>
        </p:grpSpPr>
        <p:grpSp>
          <p:nvGrpSpPr>
            <p:cNvPr id="3" name="组合 38"/>
            <p:cNvGrpSpPr/>
            <p:nvPr/>
          </p:nvGrpSpPr>
          <p:grpSpPr>
            <a:xfrm>
              <a:off x="3419872" y="2997415"/>
              <a:ext cx="5184576" cy="961041"/>
              <a:chOff x="3347864" y="2471688"/>
              <a:chExt cx="5184576" cy="961041"/>
            </a:xfrm>
          </p:grpSpPr>
          <p:grpSp>
            <p:nvGrpSpPr>
              <p:cNvPr id="4" name="组合 15"/>
              <p:cNvGrpSpPr/>
              <p:nvPr/>
            </p:nvGrpSpPr>
            <p:grpSpPr>
              <a:xfrm>
                <a:off x="5076056" y="2480196"/>
                <a:ext cx="1478260" cy="952533"/>
                <a:chOff x="1005508" y="3870803"/>
                <a:chExt cx="1478260" cy="952533"/>
              </a:xfrm>
            </p:grpSpPr>
            <p:grpSp>
              <p:nvGrpSpPr>
                <p:cNvPr id="7" name="组合 7"/>
                <p:cNvGrpSpPr/>
                <p:nvPr/>
              </p:nvGrpSpPr>
              <p:grpSpPr>
                <a:xfrm>
                  <a:off x="1043608" y="4449812"/>
                  <a:ext cx="1440160" cy="373524"/>
                  <a:chOff x="1187624" y="2501404"/>
                  <a:chExt cx="1440160" cy="373524"/>
                </a:xfrm>
              </p:grpSpPr>
              <p:sp>
                <p:nvSpPr>
                  <p:cNvPr id="29" name="矩形 28"/>
                  <p:cNvSpPr/>
                  <p:nvPr/>
                </p:nvSpPr>
                <p:spPr bwMode="auto">
                  <a:xfrm>
                    <a:off x="1187624" y="2505596"/>
                    <a:ext cx="720080" cy="369332"/>
                  </a:xfrm>
                  <a:prstGeom prst="rect">
                    <a:avLst/>
                  </a:prstGeom>
                  <a:solidFill>
                    <a:srgbClr val="66FFCC"/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9900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1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ea typeface="楷体_GB2312" pitchFamily="49" charset="-122"/>
                    </a:endParaRPr>
                  </a:p>
                </p:txBody>
              </p:sp>
              <p:sp>
                <p:nvSpPr>
                  <p:cNvPr id="30" name="矩形 29"/>
                  <p:cNvSpPr/>
                  <p:nvPr/>
                </p:nvSpPr>
                <p:spPr bwMode="auto">
                  <a:xfrm>
                    <a:off x="1907704" y="2501404"/>
                    <a:ext cx="720080" cy="369332"/>
                  </a:xfrm>
                  <a:prstGeom prst="rect">
                    <a:avLst/>
                  </a:prstGeom>
                  <a:solidFill>
                    <a:srgbClr val="66FFCC"/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9900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1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ea typeface="楷体_GB2312" pitchFamily="49" charset="-122"/>
                    </a:endParaRPr>
                  </a:p>
                </p:txBody>
              </p:sp>
            </p:grpSp>
            <p:sp>
              <p:nvSpPr>
                <p:cNvPr id="27" name="矩形 17"/>
                <p:cNvSpPr/>
                <p:nvPr/>
              </p:nvSpPr>
              <p:spPr bwMode="auto">
                <a:xfrm>
                  <a:off x="1043608" y="3870803"/>
                  <a:ext cx="1440160" cy="566309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rgbClr val="000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9900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1" lang="en-US" altLang="zh-CN" sz="14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楷体_GB2312" pitchFamily="49" charset="-122"/>
                  </a:endParaRPr>
                </a:p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9900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1" lang="zh-CN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楷体_GB2312" pitchFamily="49" charset="-122"/>
                  </a:endParaRPr>
                </a:p>
              </p:txBody>
            </p:sp>
            <p:sp>
              <p:nvSpPr>
                <p:cNvPr id="28" name="椭圆 27"/>
                <p:cNvSpPr/>
                <p:nvPr/>
              </p:nvSpPr>
              <p:spPr bwMode="auto">
                <a:xfrm>
                  <a:off x="1005508" y="3937372"/>
                  <a:ext cx="72008" cy="72008"/>
                </a:xfrm>
                <a:prstGeom prst="ellipse">
                  <a:avLst/>
                </a:prstGeom>
                <a:solidFill>
                  <a:srgbClr val="000000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9900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1" lang="zh-CN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楷体_GB2312" pitchFamily="49" charset="-122"/>
                  </a:endParaRPr>
                </a:p>
              </p:txBody>
            </p:sp>
          </p:grpSp>
          <p:grpSp>
            <p:nvGrpSpPr>
              <p:cNvPr id="8" name="组合 21"/>
              <p:cNvGrpSpPr/>
              <p:nvPr/>
            </p:nvGrpSpPr>
            <p:grpSpPr>
              <a:xfrm>
                <a:off x="7054180" y="2471688"/>
                <a:ext cx="1478260" cy="948341"/>
                <a:chOff x="1005508" y="3870803"/>
                <a:chExt cx="1478260" cy="948341"/>
              </a:xfrm>
            </p:grpSpPr>
            <p:grpSp>
              <p:nvGrpSpPr>
                <p:cNvPr id="9" name="组合 7"/>
                <p:cNvGrpSpPr/>
                <p:nvPr/>
              </p:nvGrpSpPr>
              <p:grpSpPr>
                <a:xfrm>
                  <a:off x="1043608" y="4441304"/>
                  <a:ext cx="1440160" cy="377840"/>
                  <a:chOff x="1187624" y="2492896"/>
                  <a:chExt cx="1440160" cy="377840"/>
                </a:xfrm>
              </p:grpSpPr>
              <p:sp>
                <p:nvSpPr>
                  <p:cNvPr id="24" name="矩形 23"/>
                  <p:cNvSpPr/>
                  <p:nvPr/>
                </p:nvSpPr>
                <p:spPr bwMode="auto">
                  <a:xfrm>
                    <a:off x="1187624" y="2492896"/>
                    <a:ext cx="720080" cy="369332"/>
                  </a:xfrm>
                  <a:prstGeom prst="rect">
                    <a:avLst/>
                  </a:prstGeom>
                  <a:solidFill>
                    <a:srgbClr val="66FFCC"/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9900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1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ea typeface="楷体_GB2312" pitchFamily="49" charset="-122"/>
                    </a:endParaRPr>
                  </a:p>
                </p:txBody>
              </p:sp>
              <p:sp>
                <p:nvSpPr>
                  <p:cNvPr id="25" name="矩形 24"/>
                  <p:cNvSpPr/>
                  <p:nvPr/>
                </p:nvSpPr>
                <p:spPr bwMode="auto">
                  <a:xfrm>
                    <a:off x="1907704" y="2501404"/>
                    <a:ext cx="720080" cy="369332"/>
                  </a:xfrm>
                  <a:prstGeom prst="rect">
                    <a:avLst/>
                  </a:prstGeom>
                  <a:solidFill>
                    <a:srgbClr val="66FFCC"/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9900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1" lang="zh-CN" alt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ea typeface="楷体_GB2312" pitchFamily="49" charset="-122"/>
                    </a:endParaRPr>
                  </a:p>
                </p:txBody>
              </p:sp>
            </p:grpSp>
            <p:sp>
              <p:nvSpPr>
                <p:cNvPr id="22" name="矩形 21"/>
                <p:cNvSpPr/>
                <p:nvPr/>
              </p:nvSpPr>
              <p:spPr bwMode="auto">
                <a:xfrm>
                  <a:off x="1043608" y="3870803"/>
                  <a:ext cx="1440160" cy="566309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rgbClr val="000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9900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1" lang="en-US" altLang="zh-CN" sz="14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楷体_GB2312" pitchFamily="49" charset="-122"/>
                  </a:endParaRPr>
                </a:p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9900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1" lang="zh-CN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楷体_GB2312" pitchFamily="49" charset="-122"/>
                  </a:endParaRPr>
                </a:p>
              </p:txBody>
            </p:sp>
            <p:sp>
              <p:nvSpPr>
                <p:cNvPr id="23" name="椭圆 22"/>
                <p:cNvSpPr/>
                <p:nvPr/>
              </p:nvSpPr>
              <p:spPr bwMode="auto">
                <a:xfrm>
                  <a:off x="1005508" y="3937372"/>
                  <a:ext cx="72008" cy="72008"/>
                </a:xfrm>
                <a:prstGeom prst="ellipse">
                  <a:avLst/>
                </a:prstGeom>
                <a:solidFill>
                  <a:srgbClr val="000000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9900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1" lang="zh-CN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楷体_GB2312" pitchFamily="49" charset="-122"/>
                  </a:endParaRPr>
                </a:p>
              </p:txBody>
            </p:sp>
          </p:grpSp>
          <p:grpSp>
            <p:nvGrpSpPr>
              <p:cNvPr id="10" name="组合 27"/>
              <p:cNvGrpSpPr/>
              <p:nvPr/>
            </p:nvGrpSpPr>
            <p:grpSpPr>
              <a:xfrm>
                <a:off x="3347864" y="2483925"/>
                <a:ext cx="1440160" cy="369795"/>
                <a:chOff x="1187624" y="2479733"/>
                <a:chExt cx="1440160" cy="369795"/>
              </a:xfrm>
            </p:grpSpPr>
            <p:sp>
              <p:nvSpPr>
                <p:cNvPr id="19" name="矩形 18"/>
                <p:cNvSpPr/>
                <p:nvPr/>
              </p:nvSpPr>
              <p:spPr bwMode="auto">
                <a:xfrm>
                  <a:off x="1187624" y="2480196"/>
                  <a:ext cx="720080" cy="369332"/>
                </a:xfrm>
                <a:prstGeom prst="rect">
                  <a:avLst/>
                </a:prstGeom>
                <a:solidFill>
                  <a:srgbClr val="66FFCC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9900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1" lang="zh-CN" alt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楷体_GB2312" pitchFamily="49" charset="-122"/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 bwMode="auto">
                <a:xfrm>
                  <a:off x="1907704" y="2479733"/>
                  <a:ext cx="720080" cy="369332"/>
                </a:xfrm>
                <a:prstGeom prst="rect">
                  <a:avLst/>
                </a:prstGeom>
                <a:solidFill>
                  <a:srgbClr val="66FFCC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9900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1" lang="zh-CN" alt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楷体_GB2312" pitchFamily="49" charset="-122"/>
                  </a:endParaRPr>
                </a:p>
              </p:txBody>
            </p:sp>
          </p:grpSp>
          <p:cxnSp>
            <p:nvCxnSpPr>
              <p:cNvPr id="16" name="直接箭头连接符 15"/>
              <p:cNvCxnSpPr>
                <a:stCxn id="30" idx="3"/>
                <a:endCxn id="24" idx="1"/>
              </p:cNvCxnSpPr>
              <p:nvPr/>
            </p:nvCxnSpPr>
            <p:spPr bwMode="auto">
              <a:xfrm flipV="1">
                <a:off x="6554316" y="3226855"/>
                <a:ext cx="537964" cy="17016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17" name="曲线连接符 16"/>
              <p:cNvCxnSpPr>
                <a:stCxn id="20" idx="3"/>
                <a:endCxn id="29" idx="1"/>
              </p:cNvCxnSpPr>
              <p:nvPr/>
            </p:nvCxnSpPr>
            <p:spPr bwMode="auto">
              <a:xfrm>
                <a:off x="4788024" y="2668591"/>
                <a:ext cx="326132" cy="579472"/>
              </a:xfrm>
              <a:prstGeom prst="curvedConnector3">
                <a:avLst>
                  <a:gd name="adj1" fmla="val 50000"/>
                </a:avLst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18" name="形状 17"/>
              <p:cNvCxnSpPr>
                <a:stCxn id="25" idx="3"/>
                <a:endCxn id="19" idx="1"/>
              </p:cNvCxnSpPr>
              <p:nvPr/>
            </p:nvCxnSpPr>
            <p:spPr bwMode="auto">
              <a:xfrm flipH="1" flipV="1">
                <a:off x="3347864" y="2669054"/>
                <a:ext cx="5184576" cy="566309"/>
              </a:xfrm>
              <a:prstGeom prst="curvedConnector5">
                <a:avLst>
                  <a:gd name="adj1" fmla="val -4409"/>
                  <a:gd name="adj2" fmla="val -95768"/>
                  <a:gd name="adj3" fmla="val 104409"/>
                </a:avLst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</p:grpSp>
        <p:sp>
          <p:nvSpPr>
            <p:cNvPr id="12" name="矩形 11"/>
            <p:cNvSpPr/>
            <p:nvPr/>
          </p:nvSpPr>
          <p:spPr>
            <a:xfrm>
              <a:off x="5724128" y="4365567"/>
              <a:ext cx="5774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0000FF"/>
                  </a:solidFill>
                </a:rPr>
                <a:t>list</a:t>
              </a:r>
              <a:endParaRPr lang="zh-CN" altLang="en-US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4427984" y="5805264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err="1" smtClean="0">
                <a:solidFill>
                  <a:srgbClr val="0000FF"/>
                </a:solidFill>
              </a:rPr>
              <a:t>hlist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267744" y="2348880"/>
            <a:ext cx="12314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rgbClr val="0000FF"/>
                </a:solidFill>
              </a:rPr>
              <a:t>list_head</a:t>
            </a:r>
            <a:r>
              <a:rPr lang="zh-CN" altLang="en-US" b="1" dirty="0" smtClean="0">
                <a:solidFill>
                  <a:srgbClr val="0000FF"/>
                </a:solidFill>
              </a:rPr>
              <a:t>结构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653136"/>
            <a:ext cx="5257800" cy="2095500"/>
          </a:xfrm>
          <a:prstGeom prst="rect">
            <a:avLst/>
          </a:prstGeom>
          <a:noFill/>
        </p:spPr>
      </p:pic>
      <p:sp>
        <p:nvSpPr>
          <p:cNvPr id="34" name="矩形 33"/>
          <p:cNvSpPr/>
          <p:nvPr/>
        </p:nvSpPr>
        <p:spPr>
          <a:xfrm>
            <a:off x="2411760" y="3573016"/>
            <a:ext cx="503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first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76743410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303DC-D35F-4683-B4B8-B3318026E2C1}" type="slidenum">
              <a:rPr lang="en-US" altLang="zh-CN"/>
              <a:pPr/>
              <a:t>74</a:t>
            </a:fld>
            <a:endParaRPr lang="en-US" altLang="zh-CN"/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hlist</a:t>
            </a:r>
            <a:r>
              <a:rPr lang="zh-CN" altLang="en-US"/>
              <a:t>的定义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US" altLang="zh-CN" dirty="0" err="1"/>
              <a:t>hlist</a:t>
            </a:r>
            <a:r>
              <a:rPr lang="zh-CN" altLang="en-US" dirty="0"/>
              <a:t>的表头既没有</a:t>
            </a:r>
            <a:r>
              <a:rPr lang="en-US" altLang="zh-CN" dirty="0" err="1"/>
              <a:t>prev</a:t>
            </a:r>
            <a:r>
              <a:rPr lang="zh-CN" altLang="en-US" dirty="0"/>
              <a:t>，又没有</a:t>
            </a:r>
            <a:r>
              <a:rPr lang="en-US" altLang="zh-CN" dirty="0"/>
              <a:t>next</a:t>
            </a:r>
            <a:r>
              <a:rPr lang="zh-CN" altLang="en-US" dirty="0"/>
              <a:t>，只有一个</a:t>
            </a:r>
            <a:r>
              <a:rPr lang="en-US" altLang="zh-CN" dirty="0"/>
              <a:t>first</a:t>
            </a:r>
          </a:p>
          <a:p>
            <a:pPr>
              <a:spcBef>
                <a:spcPts val="300"/>
              </a:spcBef>
            </a:pPr>
            <a:r>
              <a:rPr lang="zh-CN" altLang="en-US" dirty="0"/>
              <a:t>为能统一地修改表头的</a:t>
            </a:r>
            <a:r>
              <a:rPr lang="en-US" altLang="zh-CN" dirty="0"/>
              <a:t>first</a:t>
            </a:r>
            <a:r>
              <a:rPr lang="zh-CN" altLang="en-US" dirty="0"/>
              <a:t>指针，即表头的</a:t>
            </a:r>
            <a:r>
              <a:rPr lang="en-US" altLang="zh-CN" dirty="0"/>
              <a:t>first</a:t>
            </a:r>
            <a:r>
              <a:rPr lang="zh-CN" altLang="en-US" dirty="0"/>
              <a:t>指针必须修改指向新插入的节点，</a:t>
            </a:r>
            <a:r>
              <a:rPr lang="en-US" altLang="zh-CN" dirty="0" err="1"/>
              <a:t>hlist</a:t>
            </a:r>
            <a:r>
              <a:rPr lang="zh-CN" altLang="en-US" dirty="0"/>
              <a:t>设计了</a:t>
            </a:r>
            <a:r>
              <a:rPr lang="en-US" altLang="zh-CN" dirty="0" err="1">
                <a:solidFill>
                  <a:srgbClr val="FF0000"/>
                </a:solidFill>
              </a:rPr>
              <a:t>pprev</a:t>
            </a:r>
            <a:endParaRPr lang="en-US" altLang="zh-CN" dirty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</a:pPr>
            <a:r>
              <a:rPr lang="en-US" altLang="zh-CN" dirty="0" err="1"/>
              <a:t>hlist</a:t>
            </a:r>
            <a:r>
              <a:rPr lang="zh-CN" altLang="en-US" dirty="0"/>
              <a:t>的</a:t>
            </a:r>
            <a:r>
              <a:rPr lang="en-US" altLang="zh-CN" dirty="0" err="1"/>
              <a:t>pprev</a:t>
            </a:r>
            <a:r>
              <a:rPr lang="zh-CN" altLang="en-US" dirty="0"/>
              <a:t>不再是指向前一个节点的指针，而是指向前一个节点（可能是表头）中的</a:t>
            </a:r>
            <a:r>
              <a:rPr lang="en-US" altLang="zh-CN" dirty="0"/>
              <a:t>next</a:t>
            </a:r>
            <a:r>
              <a:rPr lang="zh-CN" altLang="en-US" dirty="0"/>
              <a:t>（对于表头则是</a:t>
            </a:r>
            <a:r>
              <a:rPr lang="en-US" altLang="zh-CN" dirty="0"/>
              <a:t>first</a:t>
            </a:r>
            <a:r>
              <a:rPr lang="zh-CN" altLang="en-US" dirty="0"/>
              <a:t>）指针</a:t>
            </a:r>
          </a:p>
          <a:p>
            <a:pPr lvl="1">
              <a:spcBef>
                <a:spcPts val="300"/>
              </a:spcBef>
            </a:pPr>
            <a:r>
              <a:rPr lang="zh-CN" altLang="en-US" dirty="0"/>
              <a:t>表头插入的操作可以通过一致</a:t>
            </a:r>
            <a:r>
              <a:rPr lang="zh-CN" altLang="en-US" dirty="0" smtClean="0"/>
              <a:t>的“</a:t>
            </a:r>
            <a:r>
              <a:rPr lang="zh-CN" altLang="en-US" dirty="0" smtClean="0">
                <a:solidFill>
                  <a:srgbClr val="FF0000"/>
                </a:solidFill>
              </a:rPr>
              <a:t>*</a:t>
            </a:r>
            <a:r>
              <a:rPr lang="en-US" altLang="zh-CN" dirty="0" smtClean="0">
                <a:solidFill>
                  <a:srgbClr val="FF0000"/>
                </a:solidFill>
              </a:rPr>
              <a:t>(</a:t>
            </a:r>
            <a:r>
              <a:rPr lang="en-US" altLang="zh-CN" dirty="0">
                <a:solidFill>
                  <a:srgbClr val="FF0000"/>
                </a:solidFill>
              </a:rPr>
              <a:t>node-&gt;</a:t>
            </a:r>
            <a:r>
              <a:rPr lang="en-US" altLang="zh-CN" dirty="0" err="1">
                <a:solidFill>
                  <a:srgbClr val="FF0000"/>
                </a:solidFill>
              </a:rPr>
              <a:t>pprev</a:t>
            </a:r>
            <a:r>
              <a:rPr lang="en-US" altLang="zh-CN" dirty="0">
                <a:solidFill>
                  <a:srgbClr val="FF0000"/>
                </a:solidFill>
              </a:rPr>
              <a:t>)</a:t>
            </a:r>
            <a:r>
              <a:rPr lang="en-US" altLang="zh-CN" dirty="0"/>
              <a:t>”</a:t>
            </a:r>
            <a:r>
              <a:rPr lang="zh-CN" altLang="en-US" dirty="0"/>
              <a:t>访问和修改前节点的</a:t>
            </a:r>
            <a:r>
              <a:rPr lang="en-US" altLang="zh-CN" dirty="0"/>
              <a:t>next(</a:t>
            </a:r>
            <a:r>
              <a:rPr lang="zh-CN" altLang="en-US" dirty="0"/>
              <a:t>或</a:t>
            </a:r>
            <a:r>
              <a:rPr lang="en-US" altLang="zh-CN" dirty="0"/>
              <a:t>first)</a:t>
            </a:r>
            <a:r>
              <a:rPr lang="zh-CN" altLang="en-US" dirty="0"/>
              <a:t>指针</a:t>
            </a: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内核通用链表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521169"/>
            <a:ext cx="6768752" cy="233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2555776" y="5013176"/>
            <a:ext cx="503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first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5596648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78E8-7D00-4420-B407-DB41B83E8180}" type="slidenum">
              <a:rPr lang="en-US" altLang="zh-CN"/>
              <a:pPr/>
              <a:t>75</a:t>
            </a:fld>
            <a:endParaRPr lang="en-US" altLang="zh-CN"/>
          </a:p>
        </p:txBody>
      </p:sp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hlist</a:t>
            </a:r>
            <a:r>
              <a:rPr lang="zh-CN" altLang="en-US" dirty="0"/>
              <a:t>相关操作</a:t>
            </a:r>
          </a:p>
        </p:txBody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hlist_add_before</a:t>
            </a:r>
            <a:r>
              <a:rPr lang="zh-CN" altLang="en-US" dirty="0"/>
              <a:t>函数定义（</a:t>
            </a:r>
            <a:r>
              <a:rPr lang="zh-CN" altLang="en-US" sz="2400" dirty="0">
                <a:solidFill>
                  <a:schemeClr val="tx2"/>
                </a:solidFill>
                <a:ea typeface="楷体_GB2312" pitchFamily="49" charset="-122"/>
              </a:rPr>
              <a:t>在</a:t>
            </a:r>
            <a:r>
              <a:rPr lang="en-US" altLang="zh-CN" sz="2400" dirty="0">
                <a:solidFill>
                  <a:schemeClr val="tx2"/>
                </a:solidFill>
                <a:ea typeface="楷体_GB2312" pitchFamily="49" charset="-122"/>
              </a:rPr>
              <a:t>next</a:t>
            </a:r>
            <a:r>
              <a:rPr lang="zh-CN" altLang="en-US" sz="2400" dirty="0">
                <a:solidFill>
                  <a:schemeClr val="tx2"/>
                </a:solidFill>
                <a:ea typeface="楷体_GB2312" pitchFamily="49" charset="-122"/>
              </a:rPr>
              <a:t>前面加入节点</a:t>
            </a:r>
            <a:r>
              <a:rPr lang="en-US" altLang="zh-CN" sz="2400" i="1" dirty="0">
                <a:solidFill>
                  <a:srgbClr val="FF0000"/>
                </a:solidFill>
                <a:ea typeface="楷体_GB2312" pitchFamily="49" charset="-122"/>
              </a:rPr>
              <a:t>n</a:t>
            </a:r>
            <a:r>
              <a:rPr lang="en-US" altLang="zh-CN" dirty="0"/>
              <a:t> </a:t>
            </a:r>
            <a:r>
              <a:rPr lang="zh-CN" altLang="en-US" dirty="0"/>
              <a:t>）</a:t>
            </a:r>
          </a:p>
          <a:p>
            <a:pPr lvl="1"/>
            <a:r>
              <a:rPr lang="en-US" altLang="zh-CN" dirty="0"/>
              <a:t>n</a:t>
            </a:r>
            <a:r>
              <a:rPr lang="en-US" altLang="zh-CN" dirty="0" smtClean="0"/>
              <a:t>ext</a:t>
            </a:r>
            <a:r>
              <a:rPr lang="zh-CN" altLang="en-US" dirty="0"/>
              <a:t>不能为空</a:t>
            </a:r>
          </a:p>
        </p:txBody>
      </p:sp>
      <p:pic>
        <p:nvPicPr>
          <p:cNvPr id="6400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2204864"/>
            <a:ext cx="8279243" cy="2232248"/>
          </a:xfrm>
          <a:prstGeom prst="rect">
            <a:avLst/>
          </a:prstGeom>
          <a:noFill/>
        </p:spPr>
      </p:pic>
      <p:sp>
        <p:nvSpPr>
          <p:cNvPr id="7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内核通用链表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69668" y="2980234"/>
            <a:ext cx="1322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</a:rPr>
              <a:t> </a:t>
            </a:r>
            <a:r>
              <a:rPr lang="en-US" altLang="zh-CN" b="1" dirty="0" smtClean="0">
                <a:solidFill>
                  <a:srgbClr val="0000FF"/>
                </a:solidFill>
              </a:rPr>
              <a:t>//</a:t>
            </a:r>
            <a:r>
              <a:rPr lang="zh-CN" altLang="en-US" b="1" dirty="0" smtClean="0">
                <a:solidFill>
                  <a:srgbClr val="0000FF"/>
                </a:solidFill>
              </a:rPr>
              <a:t>修改</a:t>
            </a:r>
            <a:r>
              <a:rPr lang="en-US" altLang="zh-CN" b="1" dirty="0" smtClean="0">
                <a:solidFill>
                  <a:srgbClr val="0000FF"/>
                </a:solidFill>
              </a:rPr>
              <a:t>n</a:t>
            </a:r>
            <a:r>
              <a:rPr lang="zh-CN" altLang="en-US" b="1" dirty="0" smtClean="0">
                <a:solidFill>
                  <a:srgbClr val="0000FF"/>
                </a:solidFill>
              </a:rPr>
              <a:t>的</a:t>
            </a:r>
            <a:r>
              <a:rPr lang="en-US" altLang="zh-CN" b="1" dirty="0" err="1" smtClean="0">
                <a:solidFill>
                  <a:srgbClr val="0000FF"/>
                </a:solidFill>
              </a:rPr>
              <a:t>ppre</a:t>
            </a:r>
            <a:endParaRPr lang="en-US" altLang="zh-CN" b="1" dirty="0" smtClean="0">
              <a:solidFill>
                <a:srgbClr val="0000F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31840" y="3268266"/>
            <a:ext cx="12955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</a:rPr>
              <a:t> </a:t>
            </a:r>
            <a:r>
              <a:rPr lang="en-US" altLang="zh-CN" b="1" dirty="0" smtClean="0">
                <a:solidFill>
                  <a:srgbClr val="0000FF"/>
                </a:solidFill>
              </a:rPr>
              <a:t>//</a:t>
            </a:r>
            <a:r>
              <a:rPr lang="zh-CN" altLang="en-US" b="1" dirty="0" smtClean="0">
                <a:solidFill>
                  <a:srgbClr val="0000FF"/>
                </a:solidFill>
              </a:rPr>
              <a:t>修改</a:t>
            </a:r>
            <a:r>
              <a:rPr lang="en-US" altLang="zh-CN" b="1" dirty="0" smtClean="0">
                <a:solidFill>
                  <a:srgbClr val="0000FF"/>
                </a:solidFill>
              </a:rPr>
              <a:t>n</a:t>
            </a:r>
            <a:r>
              <a:rPr lang="zh-CN" altLang="en-US" b="1" dirty="0" smtClean="0">
                <a:solidFill>
                  <a:srgbClr val="0000FF"/>
                </a:solidFill>
              </a:rPr>
              <a:t>的</a:t>
            </a:r>
            <a:r>
              <a:rPr lang="en-US" altLang="zh-CN" b="1" dirty="0" smtClean="0">
                <a:solidFill>
                  <a:srgbClr val="0000FF"/>
                </a:solidFill>
              </a:rPr>
              <a:t>next</a:t>
            </a:r>
          </a:p>
        </p:txBody>
      </p:sp>
      <p:sp>
        <p:nvSpPr>
          <p:cNvPr id="11" name="矩形 10"/>
          <p:cNvSpPr/>
          <p:nvPr/>
        </p:nvSpPr>
        <p:spPr>
          <a:xfrm>
            <a:off x="4323178" y="3625279"/>
            <a:ext cx="40654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</a:rPr>
              <a:t> </a:t>
            </a:r>
            <a:r>
              <a:rPr lang="en-US" altLang="zh-CN" b="1" dirty="0" smtClean="0">
                <a:solidFill>
                  <a:srgbClr val="0000FF"/>
                </a:solidFill>
              </a:rPr>
              <a:t>//</a:t>
            </a:r>
            <a:r>
              <a:rPr lang="zh-CN" altLang="en-US" b="1" dirty="0" smtClean="0">
                <a:solidFill>
                  <a:srgbClr val="0000FF"/>
                </a:solidFill>
              </a:rPr>
              <a:t>修改下一个节点的</a:t>
            </a:r>
            <a:r>
              <a:rPr lang="en-US" altLang="zh-CN" b="1" dirty="0" err="1" smtClean="0">
                <a:solidFill>
                  <a:srgbClr val="0000FF"/>
                </a:solidFill>
              </a:rPr>
              <a:t>ppre</a:t>
            </a:r>
            <a:r>
              <a:rPr lang="zh-CN" altLang="en-US" b="1" dirty="0" smtClean="0">
                <a:solidFill>
                  <a:srgbClr val="0000FF"/>
                </a:solidFill>
              </a:rPr>
              <a:t>，指向前一个节点的</a:t>
            </a:r>
            <a:r>
              <a:rPr lang="en-US" altLang="zh-CN" b="1" dirty="0" smtClean="0">
                <a:solidFill>
                  <a:srgbClr val="0000FF"/>
                </a:solidFill>
              </a:rPr>
              <a:t>next</a:t>
            </a:r>
          </a:p>
        </p:txBody>
      </p:sp>
      <p:sp>
        <p:nvSpPr>
          <p:cNvPr id="12" name="矩形 11"/>
          <p:cNvSpPr/>
          <p:nvPr/>
        </p:nvSpPr>
        <p:spPr>
          <a:xfrm>
            <a:off x="3345312" y="3913311"/>
            <a:ext cx="53029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</a:rPr>
              <a:t> </a:t>
            </a:r>
            <a:r>
              <a:rPr lang="en-US" altLang="zh-CN" b="1" dirty="0" smtClean="0">
                <a:solidFill>
                  <a:srgbClr val="0000FF"/>
                </a:solidFill>
              </a:rPr>
              <a:t>//</a:t>
            </a:r>
            <a:r>
              <a:rPr lang="zh-CN" altLang="en-US" b="1" dirty="0" smtClean="0">
                <a:solidFill>
                  <a:srgbClr val="0000FF"/>
                </a:solidFill>
              </a:rPr>
              <a:t>修改前一个节点的</a:t>
            </a:r>
            <a:r>
              <a:rPr lang="en-US" altLang="zh-CN" b="1" dirty="0" smtClean="0">
                <a:solidFill>
                  <a:srgbClr val="0000FF"/>
                </a:solidFill>
              </a:rPr>
              <a:t>next</a:t>
            </a:r>
            <a:r>
              <a:rPr lang="zh-CN" altLang="en-US" b="1" dirty="0">
                <a:solidFill>
                  <a:srgbClr val="0000FF"/>
                </a:solidFill>
              </a:rPr>
              <a:t>指针</a:t>
            </a:r>
            <a:r>
              <a:rPr lang="zh-CN" altLang="en-US" b="1" dirty="0" smtClean="0">
                <a:solidFill>
                  <a:srgbClr val="0000FF"/>
                </a:solidFill>
              </a:rPr>
              <a:t>，对于头节点，</a:t>
            </a:r>
            <a:r>
              <a:rPr lang="en-US" altLang="zh-CN" b="1" dirty="0" smtClean="0">
                <a:solidFill>
                  <a:srgbClr val="0000FF"/>
                </a:solidFill>
              </a:rPr>
              <a:t>*(n-&gt;</a:t>
            </a:r>
            <a:r>
              <a:rPr lang="en-US" altLang="zh-CN" b="1" dirty="0" err="1" smtClean="0">
                <a:solidFill>
                  <a:srgbClr val="0000FF"/>
                </a:solidFill>
              </a:rPr>
              <a:t>pprev</a:t>
            </a:r>
            <a:r>
              <a:rPr lang="en-US" altLang="zh-CN" b="1" dirty="0" smtClean="0">
                <a:solidFill>
                  <a:srgbClr val="0000FF"/>
                </a:solidFill>
              </a:rPr>
              <a:t>)</a:t>
            </a:r>
            <a:r>
              <a:rPr lang="zh-CN" altLang="en-US" b="1" dirty="0" smtClean="0">
                <a:solidFill>
                  <a:srgbClr val="0000FF"/>
                </a:solidFill>
              </a:rPr>
              <a:t>即为</a:t>
            </a:r>
            <a:r>
              <a:rPr lang="en-US" altLang="zh-CN" b="1" dirty="0" smtClean="0">
                <a:solidFill>
                  <a:srgbClr val="0000FF"/>
                </a:solidFill>
              </a:rPr>
              <a:t>first</a:t>
            </a: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521169"/>
            <a:ext cx="6768752" cy="233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2556168" y="4921423"/>
            <a:ext cx="503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first</a:t>
            </a:r>
            <a:endParaRPr lang="zh-CN" altLang="en-US" b="1" dirty="0"/>
          </a:p>
        </p:txBody>
      </p:sp>
      <p:sp>
        <p:nvSpPr>
          <p:cNvPr id="15" name="矩形 14"/>
          <p:cNvSpPr/>
          <p:nvPr/>
        </p:nvSpPr>
        <p:spPr bwMode="auto">
          <a:xfrm>
            <a:off x="4427984" y="4941168"/>
            <a:ext cx="864096" cy="824841"/>
          </a:xfrm>
          <a:prstGeom prst="rect">
            <a:avLst/>
          </a:prstGeom>
          <a:solidFill>
            <a:srgbClr val="66FFCC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None/>
              <a:tabLst/>
            </a:pPr>
            <a:endParaRPr kumimoji="1" lang="en-US" altLang="zh-CN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_GB2312" pitchFamily="49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None/>
              <a:tabLst/>
            </a:pPr>
            <a:endPara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None/>
              <a:tabLst/>
            </a:pPr>
            <a:endParaRPr kumimoji="1" lang="zh-CN" alt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_GB2312" pitchFamily="49" charset="-122"/>
            </a:endParaRPr>
          </a:p>
        </p:txBody>
      </p:sp>
      <p:grpSp>
        <p:nvGrpSpPr>
          <p:cNvPr id="2" name="组合 24"/>
          <p:cNvGrpSpPr/>
          <p:nvPr/>
        </p:nvGrpSpPr>
        <p:grpSpPr>
          <a:xfrm>
            <a:off x="1187624" y="4149080"/>
            <a:ext cx="2702396" cy="1208028"/>
            <a:chOff x="1187624" y="4149080"/>
            <a:chExt cx="2702396" cy="1208028"/>
          </a:xfrm>
        </p:grpSpPr>
        <p:cxnSp>
          <p:nvCxnSpPr>
            <p:cNvPr id="19" name="直接连接符 18"/>
            <p:cNvCxnSpPr/>
            <p:nvPr/>
          </p:nvCxnSpPr>
          <p:spPr bwMode="auto">
            <a:xfrm>
              <a:off x="1187624" y="4149080"/>
              <a:ext cx="144016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直接箭头连接符 21"/>
            <p:cNvCxnSpPr/>
            <p:nvPr/>
          </p:nvCxnSpPr>
          <p:spPr bwMode="auto">
            <a:xfrm>
              <a:off x="1979712" y="4149080"/>
              <a:ext cx="1224136" cy="792088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矩形 23"/>
            <p:cNvSpPr/>
            <p:nvPr/>
          </p:nvSpPr>
          <p:spPr bwMode="auto">
            <a:xfrm>
              <a:off x="3025924" y="4987776"/>
              <a:ext cx="864096" cy="369332"/>
            </a:xfrm>
            <a:prstGeom prst="rect">
              <a:avLst/>
            </a:prstGeom>
            <a:solidFill>
              <a:srgbClr val="FF0000">
                <a:alpha val="27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Tx/>
                <a:buFont typeface="Wingdings" pitchFamily="2" charset="2"/>
                <a:buNone/>
                <a:tabLst/>
              </a:pPr>
              <a:endParaRPr kumimoji="1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_GB2312" pitchFamily="49" charset="-122"/>
              </a:endParaRPr>
            </a:p>
          </p:txBody>
        </p:sp>
      </p:grpSp>
      <p:sp>
        <p:nvSpPr>
          <p:cNvPr id="20" name="矩形 19"/>
          <p:cNvSpPr/>
          <p:nvPr/>
        </p:nvSpPr>
        <p:spPr bwMode="auto">
          <a:xfrm>
            <a:off x="5893544" y="4966569"/>
            <a:ext cx="864096" cy="720197"/>
          </a:xfrm>
          <a:prstGeom prst="rect">
            <a:avLst/>
          </a:prstGeom>
          <a:solidFill>
            <a:srgbClr val="FFFF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None/>
              <a:tabLst/>
            </a:pPr>
            <a:endParaRPr kumimoji="1" lang="en-US" altLang="zh-CN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_GB2312" pitchFamily="49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None/>
              <a:tabLst/>
            </a:pPr>
            <a:endParaRPr lang="en-US" altLang="zh-CN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None/>
              <a:tabLst/>
            </a:pPr>
            <a:endParaRPr kumimoji="1" lang="zh-CN" altLang="en-US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228184" y="5059784"/>
            <a:ext cx="5613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0000FF"/>
                </a:solidFill>
              </a:rPr>
              <a:t>next</a:t>
            </a:r>
            <a:endParaRPr lang="zh-CN" altLang="en-US" sz="1600" dirty="0"/>
          </a:p>
        </p:txBody>
      </p:sp>
      <p:sp>
        <p:nvSpPr>
          <p:cNvPr id="23" name="矩形 22"/>
          <p:cNvSpPr/>
          <p:nvPr/>
        </p:nvSpPr>
        <p:spPr>
          <a:xfrm>
            <a:off x="4993600" y="4941168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0000FF"/>
                </a:solidFill>
              </a:rPr>
              <a:t>n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80552195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78E8-7D00-4420-B407-DB41B83E8180}" type="slidenum">
              <a:rPr lang="en-US" altLang="zh-CN"/>
              <a:pPr/>
              <a:t>76</a:t>
            </a:fld>
            <a:endParaRPr lang="en-US" altLang="zh-CN"/>
          </a:p>
        </p:txBody>
      </p:sp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hlist</a:t>
            </a:r>
            <a:r>
              <a:rPr lang="zh-CN" altLang="en-US" dirty="0"/>
              <a:t>相关操作</a:t>
            </a:r>
          </a:p>
        </p:txBody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hlist</a:t>
            </a:r>
            <a:r>
              <a:rPr lang="zh-CN" altLang="en-US" dirty="0"/>
              <a:t>的常用</a:t>
            </a:r>
            <a:r>
              <a:rPr lang="zh-CN" altLang="en-US" dirty="0" smtClean="0"/>
              <a:t>宏</a:t>
            </a:r>
            <a:endParaRPr lang="en-US" altLang="zh-CN" dirty="0" smtClean="0"/>
          </a:p>
          <a:p>
            <a:endParaRPr lang="zh-CN" altLang="en-US" dirty="0"/>
          </a:p>
          <a:p>
            <a:endParaRPr lang="en-US" altLang="zh-CN" dirty="0" smtClean="0"/>
          </a:p>
          <a:p>
            <a:pPr lvl="2">
              <a:buNone/>
            </a:pPr>
            <a:endParaRPr lang="en-US" altLang="zh-CN" dirty="0" smtClean="0"/>
          </a:p>
          <a:p>
            <a:pPr lvl="2">
              <a:buNone/>
            </a:pPr>
            <a:endParaRPr lang="zh-CN" altLang="en-US" dirty="0"/>
          </a:p>
        </p:txBody>
      </p:sp>
      <p:pic>
        <p:nvPicPr>
          <p:cNvPr id="6400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" y="1719957"/>
            <a:ext cx="8553450" cy="1997075"/>
          </a:xfrm>
          <a:prstGeom prst="rect">
            <a:avLst/>
          </a:prstGeom>
          <a:noFill/>
        </p:spPr>
      </p:pic>
      <p:sp>
        <p:nvSpPr>
          <p:cNvPr id="7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内核通用链表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428661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hlist</a:t>
            </a:r>
            <a:r>
              <a:rPr lang="zh-CN" altLang="en-US" dirty="0" smtClean="0"/>
              <a:t>与</a:t>
            </a:r>
            <a:r>
              <a:rPr lang="en-US" altLang="zh-CN" dirty="0" smtClean="0"/>
              <a:t>list</a:t>
            </a:r>
            <a:r>
              <a:rPr lang="zh-CN" altLang="en-US" dirty="0" smtClean="0"/>
              <a:t>在遍历上的差别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268413"/>
            <a:ext cx="8532440" cy="5449887"/>
          </a:xfrm>
        </p:spPr>
        <p:txBody>
          <a:bodyPr/>
          <a:lstStyle/>
          <a:p>
            <a:r>
              <a:rPr lang="zh-CN" altLang="en-US" dirty="0" smtClean="0"/>
              <a:t>若使用其宿主结构的指针进行遍历，则</a:t>
            </a:r>
            <a:r>
              <a:rPr lang="en-US" altLang="zh-CN" dirty="0" err="1" smtClean="0"/>
              <a:t>hlist</a:t>
            </a:r>
            <a:r>
              <a:rPr lang="zh-CN" altLang="en-US" dirty="0" smtClean="0"/>
              <a:t>与</a:t>
            </a:r>
            <a:r>
              <a:rPr lang="en-US" altLang="zh-CN" dirty="0" smtClean="0"/>
              <a:t>list</a:t>
            </a:r>
            <a:r>
              <a:rPr lang="zh-CN" altLang="en-US" dirty="0" smtClean="0"/>
              <a:t>也略有不同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hlist</a:t>
            </a:r>
            <a:r>
              <a:rPr lang="zh-CN" altLang="en-US" dirty="0" smtClean="0"/>
              <a:t>在遍历时需要一个指向</a:t>
            </a:r>
            <a:r>
              <a:rPr lang="en-US" altLang="zh-CN" dirty="0" err="1" smtClean="0">
                <a:solidFill>
                  <a:srgbClr val="FF0000"/>
                </a:solidFill>
              </a:rPr>
              <a:t>hlist_node</a:t>
            </a:r>
            <a:r>
              <a:rPr lang="zh-CN" altLang="en-US" dirty="0" smtClean="0"/>
              <a:t>的临时指针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该指针的引入，一是为了遍历，更主要的目的在于判断结束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因为</a:t>
            </a:r>
            <a:r>
              <a:rPr lang="en-US" altLang="zh-CN" dirty="0" err="1" smtClean="0"/>
              <a:t>hlist</a:t>
            </a:r>
            <a:r>
              <a:rPr lang="zh-CN" altLang="en-US" dirty="0" smtClean="0"/>
              <a:t>最后一个节点的</a:t>
            </a:r>
            <a:r>
              <a:rPr lang="en-US" altLang="zh-CN" dirty="0" smtClean="0"/>
              <a:t>next</a:t>
            </a:r>
            <a:r>
              <a:rPr lang="zh-CN" altLang="en-US" dirty="0" smtClean="0"/>
              <a:t>为</a:t>
            </a:r>
            <a:r>
              <a:rPr lang="en-US" altLang="zh-CN" dirty="0" smtClean="0"/>
              <a:t>NULL</a:t>
            </a:r>
            <a:r>
              <a:rPr lang="zh-CN" altLang="en-US" dirty="0" smtClean="0"/>
              <a:t>，只有</a:t>
            </a:r>
            <a:r>
              <a:rPr lang="en-US" altLang="zh-CN" dirty="0" err="1" smtClean="0"/>
              <a:t>hlist_node</a:t>
            </a:r>
            <a:r>
              <a:rPr lang="zh-CN" altLang="en-US" dirty="0" smtClean="0"/>
              <a:t>指向</a:t>
            </a:r>
            <a:r>
              <a:rPr lang="en-US" altLang="zh-CN" dirty="0" smtClean="0"/>
              <a:t>NULL</a:t>
            </a:r>
            <a:r>
              <a:rPr lang="zh-CN" altLang="en-US" dirty="0" smtClean="0"/>
              <a:t>时才算结束，而这个</a:t>
            </a:r>
            <a:r>
              <a:rPr lang="en-US" altLang="zh-CN" dirty="0" smtClean="0"/>
              <a:t>NULL</a:t>
            </a:r>
            <a:r>
              <a:rPr lang="zh-CN" altLang="en-US" dirty="0" smtClean="0"/>
              <a:t>不包含在任何寄生结构内，不能通过</a:t>
            </a:r>
            <a:r>
              <a:rPr lang="en-US" altLang="zh-CN" dirty="0" err="1" smtClean="0"/>
              <a:t>tpos</a:t>
            </a:r>
            <a:r>
              <a:rPr lang="en-US" altLang="zh-CN" dirty="0" smtClean="0"/>
              <a:t>-&gt;member</a:t>
            </a:r>
            <a:r>
              <a:rPr lang="zh-CN" altLang="en-US" dirty="0" smtClean="0"/>
              <a:t>的方式访问到，故必须</a:t>
            </a:r>
            <a:r>
              <a:rPr lang="zh-CN" altLang="en-US" dirty="0"/>
              <a:t>引入</a:t>
            </a:r>
            <a:r>
              <a:rPr lang="zh-CN" altLang="en-US" dirty="0" smtClean="0"/>
              <a:t>临时变量</a:t>
            </a:r>
            <a:r>
              <a:rPr lang="en-US" altLang="zh-CN" dirty="0" smtClean="0"/>
              <a:t>pos</a:t>
            </a:r>
          </a:p>
          <a:p>
            <a:pPr lvl="2"/>
            <a:r>
              <a:rPr lang="en-US" altLang="zh-CN" dirty="0" smtClean="0"/>
              <a:t>list</a:t>
            </a:r>
            <a:r>
              <a:rPr lang="zh-CN" altLang="en-US" dirty="0" smtClean="0"/>
              <a:t>的遍历在</a:t>
            </a:r>
            <a:r>
              <a:rPr lang="en-US" altLang="zh-CN" dirty="0" err="1" smtClean="0"/>
              <a:t>list_entry</a:t>
            </a:r>
            <a:r>
              <a:rPr lang="zh-CN" altLang="en-US" dirty="0" smtClean="0"/>
              <a:t>的参数中实现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424C2-BC5B-4E32-8BED-C730A3AC5A57}" type="slidenum">
              <a:rPr lang="en-US" altLang="zh-CN" smtClean="0"/>
              <a:pPr>
                <a:defRPr/>
              </a:pPr>
              <a:t>77</a:t>
            </a:fld>
            <a:endParaRPr lang="en-US" altLang="zh-CN" dirty="0"/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内核通用链表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6968085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hlist</a:t>
            </a:r>
            <a:r>
              <a:rPr lang="zh-CN" altLang="en-US" dirty="0" smtClean="0"/>
              <a:t>与</a:t>
            </a:r>
            <a:r>
              <a:rPr lang="en-US" altLang="zh-CN" dirty="0" smtClean="0"/>
              <a:t>list</a:t>
            </a:r>
            <a:r>
              <a:rPr lang="zh-CN" altLang="en-US" dirty="0" smtClean="0"/>
              <a:t>在遍历上的差别（续）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424C2-BC5B-4E32-8BED-C730A3AC5A57}" type="slidenum">
              <a:rPr lang="en-US" altLang="zh-CN" smtClean="0"/>
              <a:pPr>
                <a:defRPr/>
              </a:pPr>
              <a:t>78</a:t>
            </a:fld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683568" y="1988840"/>
            <a:ext cx="84604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dirty="0" smtClean="0">
                <a:solidFill>
                  <a:srgbClr val="0000FF"/>
                </a:solidFill>
              </a:rPr>
              <a:t>#define </a:t>
            </a:r>
            <a:r>
              <a:rPr lang="en-US" altLang="zh-CN" sz="2200" b="1" dirty="0" err="1" smtClean="0">
                <a:solidFill>
                  <a:srgbClr val="0000FF"/>
                </a:solidFill>
              </a:rPr>
              <a:t>list_for_each_entry</a:t>
            </a:r>
            <a:r>
              <a:rPr lang="en-US" altLang="zh-CN" sz="2200" b="1" dirty="0" smtClean="0">
                <a:solidFill>
                  <a:srgbClr val="0000FF"/>
                </a:solidFill>
              </a:rPr>
              <a:t>(</a:t>
            </a:r>
            <a:r>
              <a:rPr lang="en-US" altLang="zh-CN" sz="2200" b="1" dirty="0" err="1" smtClean="0">
                <a:solidFill>
                  <a:srgbClr val="0000FF"/>
                </a:solidFill>
              </a:rPr>
              <a:t>tpos</a:t>
            </a:r>
            <a:r>
              <a:rPr lang="en-US" altLang="zh-CN" sz="2200" b="1" dirty="0" smtClean="0">
                <a:solidFill>
                  <a:srgbClr val="0000FF"/>
                </a:solidFill>
              </a:rPr>
              <a:t>, head, member) \</a:t>
            </a:r>
          </a:p>
          <a:p>
            <a:r>
              <a:rPr lang="en-US" altLang="zh-CN" sz="2200" b="1" dirty="0" smtClean="0">
                <a:solidFill>
                  <a:srgbClr val="0000FF"/>
                </a:solidFill>
              </a:rPr>
              <a:t>        for (</a:t>
            </a:r>
            <a:r>
              <a:rPr lang="en-US" altLang="zh-CN" sz="2200" b="1" dirty="0" err="1" smtClean="0">
                <a:solidFill>
                  <a:srgbClr val="0000FF"/>
                </a:solidFill>
              </a:rPr>
              <a:t>tpos</a:t>
            </a:r>
            <a:r>
              <a:rPr lang="en-US" altLang="zh-CN" sz="2200" b="1" dirty="0" smtClean="0">
                <a:solidFill>
                  <a:srgbClr val="0000FF"/>
                </a:solidFill>
              </a:rPr>
              <a:t> = </a:t>
            </a:r>
            <a:r>
              <a:rPr lang="en-US" altLang="zh-CN" sz="2200" b="1" dirty="0" err="1" smtClean="0">
                <a:solidFill>
                  <a:srgbClr val="0000FF"/>
                </a:solidFill>
              </a:rPr>
              <a:t>list_entry</a:t>
            </a:r>
            <a:r>
              <a:rPr lang="en-US" altLang="zh-CN" sz="2200" b="1" dirty="0" smtClean="0">
                <a:solidFill>
                  <a:srgbClr val="0000FF"/>
                </a:solidFill>
              </a:rPr>
              <a:t>((head)-&gt;next, typeof(*</a:t>
            </a:r>
            <a:r>
              <a:rPr lang="en-US" altLang="zh-CN" sz="2200" b="1" dirty="0" err="1" smtClean="0">
                <a:solidFill>
                  <a:srgbClr val="0000FF"/>
                </a:solidFill>
              </a:rPr>
              <a:t>tpos</a:t>
            </a:r>
            <a:r>
              <a:rPr lang="en-US" altLang="zh-CN" sz="2200" b="1" dirty="0" smtClean="0">
                <a:solidFill>
                  <a:srgbClr val="0000FF"/>
                </a:solidFill>
              </a:rPr>
              <a:t>), member); \</a:t>
            </a:r>
          </a:p>
          <a:p>
            <a:r>
              <a:rPr lang="en-US" altLang="zh-CN" sz="2200" b="1" dirty="0" smtClean="0">
                <a:solidFill>
                  <a:srgbClr val="0000FF"/>
                </a:solidFill>
              </a:rPr>
              <a:t>             </a:t>
            </a:r>
            <a:r>
              <a:rPr lang="en-US" altLang="zh-CN" sz="2200" b="1" dirty="0" err="1" smtClean="0">
                <a:solidFill>
                  <a:srgbClr val="0000FF"/>
                </a:solidFill>
              </a:rPr>
              <a:t>prefetch</a:t>
            </a:r>
            <a:r>
              <a:rPr lang="en-US" altLang="zh-CN" sz="2200" b="1" dirty="0" smtClean="0">
                <a:solidFill>
                  <a:srgbClr val="0000FF"/>
                </a:solidFill>
              </a:rPr>
              <a:t>(</a:t>
            </a:r>
            <a:r>
              <a:rPr lang="en-US" altLang="zh-CN" sz="2200" b="1" dirty="0" err="1" smtClean="0">
                <a:solidFill>
                  <a:srgbClr val="0000FF"/>
                </a:solidFill>
              </a:rPr>
              <a:t>tpos</a:t>
            </a:r>
            <a:r>
              <a:rPr lang="en-US" altLang="zh-CN" sz="2200" b="1" dirty="0" smtClean="0">
                <a:solidFill>
                  <a:srgbClr val="0000FF"/>
                </a:solidFill>
              </a:rPr>
              <a:t>-&gt;</a:t>
            </a:r>
            <a:r>
              <a:rPr lang="en-US" altLang="zh-CN" sz="2200" b="1" dirty="0" err="1" smtClean="0">
                <a:solidFill>
                  <a:srgbClr val="0000FF"/>
                </a:solidFill>
              </a:rPr>
              <a:t>member.next</a:t>
            </a:r>
            <a:r>
              <a:rPr lang="en-US" altLang="zh-CN" sz="2200" b="1" dirty="0" smtClean="0">
                <a:solidFill>
                  <a:srgbClr val="0000FF"/>
                </a:solidFill>
              </a:rPr>
              <a:t>), &amp;</a:t>
            </a:r>
            <a:r>
              <a:rPr lang="en-US" altLang="zh-CN" sz="2200" b="1" dirty="0" err="1" smtClean="0">
                <a:solidFill>
                  <a:srgbClr val="0000FF"/>
                </a:solidFill>
              </a:rPr>
              <a:t>tpos</a:t>
            </a:r>
            <a:r>
              <a:rPr lang="en-US" altLang="zh-CN" sz="2200" b="1" dirty="0" smtClean="0">
                <a:solidFill>
                  <a:srgbClr val="0000FF"/>
                </a:solidFill>
              </a:rPr>
              <a:t>-&gt;member != (head); \</a:t>
            </a:r>
          </a:p>
          <a:p>
            <a:r>
              <a:rPr lang="en-US" altLang="zh-CN" sz="2200" b="1" dirty="0" smtClean="0">
                <a:solidFill>
                  <a:srgbClr val="0000FF"/>
                </a:solidFill>
              </a:rPr>
              <a:t>             </a:t>
            </a:r>
            <a:r>
              <a:rPr lang="en-US" altLang="zh-CN" sz="2200" b="1" dirty="0" err="1" smtClean="0">
                <a:solidFill>
                  <a:srgbClr val="0000FF"/>
                </a:solidFill>
              </a:rPr>
              <a:t>tpos</a:t>
            </a:r>
            <a:r>
              <a:rPr lang="en-US" altLang="zh-CN" sz="2200" b="1" dirty="0" smtClean="0">
                <a:solidFill>
                  <a:srgbClr val="0000FF"/>
                </a:solidFill>
              </a:rPr>
              <a:t> = </a:t>
            </a:r>
            <a:r>
              <a:rPr lang="en-US" altLang="zh-CN" sz="2200" b="1" dirty="0" err="1" smtClean="0">
                <a:solidFill>
                  <a:srgbClr val="0000FF"/>
                </a:solidFill>
              </a:rPr>
              <a:t>list_entry</a:t>
            </a:r>
            <a:r>
              <a:rPr lang="en-US" altLang="zh-CN" sz="2200" b="1" dirty="0" smtClean="0">
                <a:solidFill>
                  <a:srgbClr val="0000FF"/>
                </a:solidFill>
              </a:rPr>
              <a:t>(</a:t>
            </a:r>
            <a:r>
              <a:rPr lang="en-US" altLang="zh-CN" sz="2200" b="1" dirty="0" err="1" smtClean="0"/>
              <a:t>tpos</a:t>
            </a:r>
            <a:r>
              <a:rPr lang="en-US" altLang="zh-CN" sz="2200" b="1" dirty="0" smtClean="0"/>
              <a:t>-&gt;</a:t>
            </a:r>
            <a:r>
              <a:rPr lang="en-US" altLang="zh-CN" sz="2200" b="1" dirty="0" err="1" smtClean="0"/>
              <a:t>member.next</a:t>
            </a:r>
            <a:r>
              <a:rPr lang="en-US" altLang="zh-CN" sz="2200" b="1" dirty="0" smtClean="0">
                <a:solidFill>
                  <a:srgbClr val="0000FF"/>
                </a:solidFill>
              </a:rPr>
              <a:t>, typeof(*</a:t>
            </a:r>
            <a:r>
              <a:rPr lang="en-US" altLang="zh-CN" sz="2200" b="1" dirty="0" err="1" smtClean="0">
                <a:solidFill>
                  <a:srgbClr val="0000FF"/>
                </a:solidFill>
              </a:rPr>
              <a:t>tpos</a:t>
            </a:r>
            <a:r>
              <a:rPr lang="en-US" altLang="zh-CN" sz="2200" b="1" dirty="0" smtClean="0">
                <a:solidFill>
                  <a:srgbClr val="0000FF"/>
                </a:solidFill>
              </a:rPr>
              <a:t>), member))</a:t>
            </a:r>
          </a:p>
          <a:p>
            <a:endParaRPr lang="en-US" altLang="zh-CN" sz="2200" b="1" dirty="0" smtClean="0">
              <a:solidFill>
                <a:srgbClr val="0000FF"/>
              </a:solidFill>
            </a:endParaRPr>
          </a:p>
          <a:p>
            <a:r>
              <a:rPr lang="en-US" altLang="zh-CN" sz="2200" b="1" dirty="0" smtClean="0">
                <a:solidFill>
                  <a:srgbClr val="0000FF"/>
                </a:solidFill>
              </a:rPr>
              <a:t>#define </a:t>
            </a:r>
            <a:r>
              <a:rPr lang="en-US" altLang="zh-CN" sz="2200" b="1" dirty="0" err="1" smtClean="0">
                <a:solidFill>
                  <a:srgbClr val="0000FF"/>
                </a:solidFill>
              </a:rPr>
              <a:t>hlist_for_each_entry</a:t>
            </a:r>
            <a:r>
              <a:rPr lang="en-US" altLang="zh-CN" sz="2200" b="1" dirty="0" smtClean="0">
                <a:solidFill>
                  <a:srgbClr val="0000FF"/>
                </a:solidFill>
              </a:rPr>
              <a:t>(</a:t>
            </a:r>
            <a:r>
              <a:rPr lang="en-US" altLang="zh-CN" sz="2200" b="1" dirty="0" err="1" smtClean="0">
                <a:solidFill>
                  <a:srgbClr val="0000FF"/>
                </a:solidFill>
              </a:rPr>
              <a:t>tpos</a:t>
            </a:r>
            <a:r>
              <a:rPr lang="en-US" altLang="zh-CN" sz="2200" b="1" dirty="0" smtClean="0">
                <a:solidFill>
                  <a:srgbClr val="0000FF"/>
                </a:solidFill>
              </a:rPr>
              <a:t>, </a:t>
            </a:r>
            <a:r>
              <a:rPr lang="en-US" altLang="zh-CN" sz="2200" b="1" dirty="0" smtClean="0"/>
              <a:t>pos</a:t>
            </a:r>
            <a:r>
              <a:rPr lang="en-US" altLang="zh-CN" sz="2200" b="1" dirty="0" smtClean="0">
                <a:solidFill>
                  <a:srgbClr val="0000FF"/>
                </a:solidFill>
              </a:rPr>
              <a:t>, head, member) \</a:t>
            </a:r>
          </a:p>
          <a:p>
            <a:r>
              <a:rPr lang="en-US" altLang="zh-CN" sz="2200" b="1" dirty="0" smtClean="0">
                <a:solidFill>
                  <a:srgbClr val="0000FF"/>
                </a:solidFill>
              </a:rPr>
              <a:t>        for (pos = (head)-&gt;first; \</a:t>
            </a:r>
          </a:p>
          <a:p>
            <a:r>
              <a:rPr lang="en-US" altLang="zh-CN" sz="2200" b="1" dirty="0" smtClean="0">
                <a:solidFill>
                  <a:srgbClr val="0000FF"/>
                </a:solidFill>
              </a:rPr>
              <a:t>             pos &amp;&amp; ({ </a:t>
            </a:r>
            <a:r>
              <a:rPr lang="en-US" altLang="zh-CN" sz="2200" b="1" dirty="0" err="1" smtClean="0">
                <a:solidFill>
                  <a:srgbClr val="0000FF"/>
                </a:solidFill>
              </a:rPr>
              <a:t>prefetch</a:t>
            </a:r>
            <a:r>
              <a:rPr lang="en-US" altLang="zh-CN" sz="2200" b="1" dirty="0" smtClean="0">
                <a:solidFill>
                  <a:srgbClr val="0000FF"/>
                </a:solidFill>
              </a:rPr>
              <a:t>(pos-&gt;next); 1;}) &amp;&amp; \</a:t>
            </a:r>
          </a:p>
          <a:p>
            <a:r>
              <a:rPr lang="en-US" altLang="zh-CN" sz="2200" b="1" dirty="0" smtClean="0">
                <a:solidFill>
                  <a:srgbClr val="0000FF"/>
                </a:solidFill>
              </a:rPr>
              <a:t>                ({ </a:t>
            </a:r>
            <a:r>
              <a:rPr lang="en-US" altLang="zh-CN" sz="2200" b="1" dirty="0" err="1" smtClean="0">
                <a:solidFill>
                  <a:srgbClr val="0000FF"/>
                </a:solidFill>
              </a:rPr>
              <a:t>tpos</a:t>
            </a:r>
            <a:r>
              <a:rPr lang="en-US" altLang="zh-CN" sz="2200" b="1" dirty="0" smtClean="0">
                <a:solidFill>
                  <a:srgbClr val="0000FF"/>
                </a:solidFill>
              </a:rPr>
              <a:t> = </a:t>
            </a:r>
            <a:r>
              <a:rPr lang="en-US" altLang="zh-CN" sz="2200" b="1" dirty="0" err="1" smtClean="0">
                <a:solidFill>
                  <a:srgbClr val="0000FF"/>
                </a:solidFill>
              </a:rPr>
              <a:t>hlist_entry</a:t>
            </a:r>
            <a:r>
              <a:rPr lang="en-US" altLang="zh-CN" sz="2200" b="1" dirty="0" smtClean="0">
                <a:solidFill>
                  <a:srgbClr val="0000FF"/>
                </a:solidFill>
              </a:rPr>
              <a:t>(pos, typeof(*</a:t>
            </a:r>
            <a:r>
              <a:rPr lang="en-US" altLang="zh-CN" sz="2200" b="1" dirty="0" err="1" smtClean="0">
                <a:solidFill>
                  <a:srgbClr val="0000FF"/>
                </a:solidFill>
              </a:rPr>
              <a:t>tpos</a:t>
            </a:r>
            <a:r>
              <a:rPr lang="en-US" altLang="zh-CN" sz="2200" b="1" dirty="0" smtClean="0">
                <a:solidFill>
                  <a:srgbClr val="0000FF"/>
                </a:solidFill>
              </a:rPr>
              <a:t>), member); 1;}); \</a:t>
            </a:r>
          </a:p>
          <a:p>
            <a:r>
              <a:rPr lang="en-US" altLang="zh-CN" sz="2200" b="1" dirty="0" smtClean="0">
                <a:solidFill>
                  <a:srgbClr val="0000FF"/>
                </a:solidFill>
              </a:rPr>
              <a:t>             pos = pos-&gt;next)</a:t>
            </a:r>
            <a:endParaRPr lang="zh-CN" altLang="en-US" sz="2200" b="1" dirty="0">
              <a:solidFill>
                <a:srgbClr val="0000FF"/>
              </a:solidFill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内核通用链表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8407500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31864F-6660-4FF0-A6CF-793A618916EE}" type="slidenum">
              <a:rPr lang="en-US" altLang="zh-CN"/>
              <a:pPr>
                <a:defRPr/>
              </a:pPr>
              <a:t>79</a:t>
            </a:fld>
            <a:endParaRPr lang="en-US" altLang="zh-CN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/>
              <a:t>主要内容</a:t>
            </a:r>
          </a:p>
        </p:txBody>
      </p:sp>
      <p:sp>
        <p:nvSpPr>
          <p:cNvPr id="5161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/>
              <a:t>进程与线程基本</a:t>
            </a:r>
            <a:r>
              <a:rPr lang="zh-CN" altLang="en-US" dirty="0" smtClean="0"/>
              <a:t>概念</a:t>
            </a:r>
            <a:endParaRPr lang="en-US" altLang="zh-CN" dirty="0" smtClean="0"/>
          </a:p>
          <a:p>
            <a:pPr eaLnBrk="1" hangingPunct="1">
              <a:defRPr/>
            </a:pPr>
            <a:r>
              <a:rPr lang="en-US" altLang="zh-CN" dirty="0" smtClean="0"/>
              <a:t>Linux</a:t>
            </a:r>
            <a:r>
              <a:rPr lang="zh-CN" altLang="en-US" dirty="0" smtClean="0"/>
              <a:t>进程的描述与管理</a:t>
            </a:r>
            <a:endParaRPr lang="en-US" altLang="zh-CN" dirty="0" smtClean="0"/>
          </a:p>
          <a:p>
            <a:pPr eaLnBrk="1" hangingPunct="1">
              <a:defRPr/>
            </a:pPr>
            <a:r>
              <a:rPr lang="en-US" altLang="zh-CN" dirty="0" smtClean="0"/>
              <a:t>Linux</a:t>
            </a:r>
            <a:r>
              <a:rPr lang="zh-CN" altLang="en-US" dirty="0" smtClean="0"/>
              <a:t>内核通用链表</a:t>
            </a:r>
            <a:endParaRPr lang="en-US" altLang="zh-CN" dirty="0" smtClean="0"/>
          </a:p>
          <a:p>
            <a:pPr eaLnBrk="1" hangingPunct="1">
              <a:defRPr/>
            </a:pPr>
            <a:r>
              <a:rPr lang="en-US" altLang="zh-CN" dirty="0" smtClean="0">
                <a:solidFill>
                  <a:srgbClr val="FF0000"/>
                </a:solidFill>
              </a:rPr>
              <a:t>Linux</a:t>
            </a:r>
            <a:r>
              <a:rPr lang="zh-CN" altLang="en-US" dirty="0" smtClean="0">
                <a:solidFill>
                  <a:srgbClr val="FF0000"/>
                </a:solidFill>
              </a:rPr>
              <a:t>多线程</a:t>
            </a:r>
            <a:r>
              <a:rPr lang="zh-CN" altLang="en-US" dirty="0">
                <a:solidFill>
                  <a:srgbClr val="FF0000"/>
                </a:solidFill>
              </a:rPr>
              <a:t>编程</a:t>
            </a:r>
            <a:r>
              <a:rPr lang="zh-CN" altLang="en-US" dirty="0" smtClean="0">
                <a:solidFill>
                  <a:srgbClr val="FF0000"/>
                </a:solidFill>
              </a:rPr>
              <a:t>技术</a:t>
            </a:r>
            <a:endParaRPr lang="zh-CN" altLang="en-US" dirty="0" smtClean="0"/>
          </a:p>
          <a:p>
            <a:pPr eaLnBrk="1" hangingPunct="1">
              <a:defRPr/>
            </a:pPr>
            <a:r>
              <a:rPr lang="en-US" altLang="zh-CN" dirty="0" smtClean="0"/>
              <a:t>Linux</a:t>
            </a:r>
            <a:r>
              <a:rPr lang="zh-CN" altLang="en-US" dirty="0" smtClean="0"/>
              <a:t>进程的实现机制</a:t>
            </a:r>
            <a:endParaRPr lang="en-US" altLang="zh-CN" dirty="0" smtClean="0"/>
          </a:p>
          <a:p>
            <a:pPr eaLnBrk="1" hangingPunct="1">
              <a:defRPr/>
            </a:pPr>
            <a:r>
              <a:rPr lang="en-US" altLang="zh-CN" dirty="0" smtClean="0"/>
              <a:t>Linux</a:t>
            </a:r>
            <a:r>
              <a:rPr lang="zh-CN" altLang="en-US" dirty="0" smtClean="0"/>
              <a:t>线程的实现机制</a:t>
            </a:r>
            <a:endParaRPr lang="en-US" altLang="zh-CN" dirty="0" smtClean="0"/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zh-CN" altLang="en-US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7441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F9A7E-C7A6-45FA-BD5B-74AB9769250D}" type="slidenum">
              <a:rPr lang="en-US" altLang="zh-CN"/>
              <a:pPr>
                <a:defRPr/>
              </a:pPr>
              <a:t>8</a:t>
            </a:fld>
            <a:endParaRPr lang="en-US" altLang="zh-CN"/>
          </a:p>
        </p:txBody>
      </p:sp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/>
              <a:t>Linux</a:t>
            </a:r>
            <a:r>
              <a:rPr lang="zh-CN" altLang="en-US"/>
              <a:t>内核线程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532812" cy="5589587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/>
              <a:t>独立运行在内核空间的标准进程，支持内核在后台执行一些</a:t>
            </a:r>
            <a:r>
              <a:rPr lang="zh-CN" altLang="en-US" dirty="0" smtClean="0"/>
              <a:t>操作</a:t>
            </a:r>
            <a:endParaRPr lang="zh-CN" altLang="en-US" dirty="0"/>
          </a:p>
          <a:p>
            <a:pPr lvl="1" eaLnBrk="1" hangingPunct="1">
              <a:defRPr/>
            </a:pPr>
            <a:r>
              <a:rPr lang="zh-CN" altLang="en-US" dirty="0"/>
              <a:t>刷新磁盘高速缓存</a:t>
            </a:r>
          </a:p>
          <a:p>
            <a:pPr lvl="1" eaLnBrk="1" hangingPunct="1">
              <a:defRPr/>
            </a:pPr>
            <a:r>
              <a:rPr lang="zh-CN" altLang="en-US" dirty="0"/>
              <a:t>交换出不用的页框</a:t>
            </a:r>
          </a:p>
          <a:p>
            <a:pPr lvl="1" eaLnBrk="1" hangingPunct="1">
              <a:defRPr/>
            </a:pPr>
            <a:r>
              <a:rPr lang="zh-CN" altLang="en-US" dirty="0"/>
              <a:t>维护网络链接等待</a:t>
            </a:r>
          </a:p>
          <a:p>
            <a:pPr eaLnBrk="1" hangingPunct="1">
              <a:defRPr/>
            </a:pPr>
            <a:r>
              <a:rPr lang="zh-CN" altLang="en-US" dirty="0"/>
              <a:t>与普通进程的区别</a:t>
            </a:r>
          </a:p>
          <a:p>
            <a:pPr lvl="1" eaLnBrk="1" hangingPunct="1">
              <a:defRPr/>
            </a:pPr>
            <a:r>
              <a:rPr lang="zh-CN" altLang="en-US" dirty="0"/>
              <a:t>只运行在内核态，内核线程没有独立的地址空间（</a:t>
            </a:r>
            <a:r>
              <a:rPr lang="en-US" altLang="zh-CN" dirty="0">
                <a:solidFill>
                  <a:srgbClr val="FF0000"/>
                </a:solidFill>
              </a:rPr>
              <a:t>mm</a:t>
            </a:r>
            <a:r>
              <a:rPr lang="zh-CN" altLang="en-US" dirty="0">
                <a:solidFill>
                  <a:srgbClr val="FF0000"/>
                </a:solidFill>
              </a:rPr>
              <a:t>指针被设置为</a:t>
            </a:r>
            <a:r>
              <a:rPr lang="en-US" altLang="zh-CN" dirty="0">
                <a:solidFill>
                  <a:srgbClr val="FF0000"/>
                </a:solidFill>
              </a:rPr>
              <a:t>NULL</a:t>
            </a:r>
            <a:r>
              <a:rPr lang="zh-CN" altLang="en-US" dirty="0"/>
              <a:t>）</a:t>
            </a:r>
          </a:p>
          <a:p>
            <a:pPr lvl="1" eaLnBrk="1" hangingPunct="1">
              <a:defRPr/>
            </a:pPr>
            <a:r>
              <a:rPr lang="zh-CN" altLang="en-US" dirty="0"/>
              <a:t>每个内核线程执行一个</a:t>
            </a:r>
            <a:r>
              <a:rPr lang="zh-CN" altLang="en-US" dirty="0" smtClean="0">
                <a:solidFill>
                  <a:srgbClr val="FF0000"/>
                </a:solidFill>
              </a:rPr>
              <a:t>单独的</a:t>
            </a:r>
            <a:r>
              <a:rPr lang="zh-CN" altLang="en-US" dirty="0">
                <a:solidFill>
                  <a:srgbClr val="FF0000"/>
                </a:solidFill>
              </a:rPr>
              <a:t>内核函数</a:t>
            </a:r>
          </a:p>
          <a:p>
            <a:pPr lvl="1" eaLnBrk="1" hangingPunct="1">
              <a:defRPr/>
            </a:pPr>
            <a:r>
              <a:rPr lang="zh-CN" altLang="en-US" dirty="0"/>
              <a:t>只使用大于</a:t>
            </a:r>
            <a:r>
              <a:rPr lang="en-US" altLang="zh-CN" dirty="0"/>
              <a:t>PAGE_OFFSET</a:t>
            </a:r>
            <a:r>
              <a:rPr lang="zh-CN" altLang="en-US" dirty="0"/>
              <a:t>的线性地址空间</a:t>
            </a: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33306" y="2000240"/>
            <a:ext cx="500066" cy="3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Linux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线程的实现机制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5338434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Linux</a:t>
            </a:r>
            <a:r>
              <a:rPr lang="zh-CN" altLang="en-US" dirty="0"/>
              <a:t>线程编程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ANSI C </a:t>
            </a:r>
            <a:r>
              <a:rPr lang="en-US" altLang="zh-CN" dirty="0" err="1"/>
              <a:t>doesnʹt</a:t>
            </a:r>
            <a:r>
              <a:rPr lang="en-US" altLang="zh-CN" dirty="0"/>
              <a:t> provide native support for threads.</a:t>
            </a:r>
          </a:p>
          <a:p>
            <a:r>
              <a:rPr lang="en-US" altLang="zh-CN" dirty="0"/>
              <a:t>POSIX threads </a:t>
            </a:r>
            <a:r>
              <a:rPr lang="en-US" altLang="zh-CN" dirty="0" smtClean="0"/>
              <a:t>comes </a:t>
            </a:r>
            <a:r>
              <a:rPr lang="en-US" altLang="zh-CN" dirty="0"/>
              <a:t>with all standard UNIX and Linux installations of </a:t>
            </a:r>
            <a:r>
              <a:rPr lang="en-US" altLang="zh-CN" dirty="0" err="1"/>
              <a:t>gcc</a:t>
            </a:r>
            <a:endParaRPr lang="en-US" altLang="zh-CN" dirty="0"/>
          </a:p>
          <a:p>
            <a:r>
              <a:rPr lang="en-US" altLang="zh-CN" dirty="0" smtClean="0"/>
              <a:t>C++11 provides threading and synchronization directives as part of the language now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424C2-BC5B-4E32-8BED-C730A3AC5A57}" type="slidenum">
              <a:rPr lang="en-US" altLang="zh-CN" smtClean="0"/>
              <a:pPr>
                <a:defRPr/>
              </a:pPr>
              <a:t>80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5873463"/>
      </p:ext>
    </p:extLst>
  </p:cSld>
  <p:clrMapOvr>
    <a:masterClrMapping/>
  </p:clrMapOvr>
  <p:transition spd="med">
    <p:wedg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C++ 11 thread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rgbClr val="0000FF"/>
              </a:buClr>
              <a:buSzTx/>
              <a:buFont typeface="Wingdings" pitchFamily="2" charset="2"/>
              <a:buChar char="v"/>
            </a:pPr>
            <a:r>
              <a:rPr lang="en-US" altLang="zh-CN" sz="2800" dirty="0" err="1">
                <a:solidFill>
                  <a:srgbClr val="0000FF"/>
                </a:solidFill>
              </a:rPr>
              <a:t>std</a:t>
            </a:r>
            <a:r>
              <a:rPr lang="en-US" altLang="zh-CN" sz="2800" dirty="0">
                <a:solidFill>
                  <a:srgbClr val="0000FF"/>
                </a:solidFill>
              </a:rPr>
              <a:t>::thread</a:t>
            </a:r>
            <a:endParaRPr lang="en-US" altLang="zh-CN" sz="2800" dirty="0" smtClean="0">
              <a:solidFill>
                <a:srgbClr val="0000FF"/>
              </a:solidFill>
              <a:ea typeface="+mn-ea"/>
              <a:cs typeface="+mn-cs"/>
            </a:endParaRPr>
          </a:p>
          <a:p>
            <a:pPr marL="342900" lvl="1" indent="-342900">
              <a:buClr>
                <a:srgbClr val="0000FF"/>
              </a:buClr>
              <a:buSzTx/>
              <a:buFont typeface="Wingdings" pitchFamily="2" charset="2"/>
              <a:buChar char="v"/>
            </a:pPr>
            <a:r>
              <a:rPr lang="en-US" altLang="zh-CN" sz="2800" dirty="0" err="1" smtClean="0">
                <a:solidFill>
                  <a:srgbClr val="0000FF"/>
                </a:solidFill>
                <a:ea typeface="+mn-ea"/>
                <a:cs typeface="+mn-cs"/>
              </a:rPr>
              <a:t>std</a:t>
            </a:r>
            <a:r>
              <a:rPr lang="en-US" altLang="zh-CN" sz="2800" dirty="0">
                <a:solidFill>
                  <a:srgbClr val="0000FF"/>
                </a:solidFill>
                <a:ea typeface="+mn-ea"/>
                <a:cs typeface="+mn-cs"/>
              </a:rPr>
              <a:t>::thread is an abstraction ─ maps to local platform threads (POSIX, Windows, etc.) 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编译</a:t>
            </a:r>
            <a:endParaRPr lang="en-US" altLang="zh-CN" dirty="0"/>
          </a:p>
          <a:p>
            <a:pPr lvl="1"/>
            <a:r>
              <a:rPr lang="en-US" altLang="zh-CN" dirty="0" smtClean="0"/>
              <a:t>g</a:t>
            </a:r>
            <a:r>
              <a:rPr lang="en-US" altLang="zh-CN" dirty="0"/>
              <a:t>++ -</a:t>
            </a:r>
            <a:r>
              <a:rPr lang="en-US" altLang="zh-CN" dirty="0" err="1"/>
              <a:t>std</a:t>
            </a:r>
            <a:r>
              <a:rPr lang="en-US" altLang="zh-CN" dirty="0"/>
              <a:t>=</a:t>
            </a:r>
            <a:r>
              <a:rPr lang="en-US" altLang="zh-CN" dirty="0" err="1"/>
              <a:t>c++</a:t>
            </a:r>
            <a:r>
              <a:rPr lang="en-US" altLang="zh-CN" dirty="0"/>
              <a:t>11 -</a:t>
            </a:r>
            <a:r>
              <a:rPr lang="en-US" altLang="zh-CN" dirty="0" err="1"/>
              <a:t>pthread</a:t>
            </a:r>
            <a:r>
              <a:rPr lang="en-US" altLang="zh-CN" dirty="0"/>
              <a:t> </a:t>
            </a:r>
            <a:r>
              <a:rPr lang="en-US" altLang="zh-CN" dirty="0" smtClean="0"/>
              <a:t>file_name.cpp</a:t>
            </a:r>
          </a:p>
          <a:p>
            <a:pPr lvl="1"/>
            <a:r>
              <a:rPr lang="en-US" altLang="zh-CN" dirty="0"/>
              <a:t>clang++ -</a:t>
            </a:r>
            <a:r>
              <a:rPr lang="en-US" altLang="zh-CN" dirty="0" err="1"/>
              <a:t>std</a:t>
            </a:r>
            <a:r>
              <a:rPr lang="en-US" altLang="zh-CN" dirty="0"/>
              <a:t>=</a:t>
            </a:r>
            <a:r>
              <a:rPr lang="en-US" altLang="zh-CN" dirty="0" err="1"/>
              <a:t>c++</a:t>
            </a:r>
            <a:r>
              <a:rPr lang="en-US" altLang="zh-CN" dirty="0"/>
              <a:t>11 -</a:t>
            </a:r>
            <a:r>
              <a:rPr lang="en-US" altLang="zh-CN" dirty="0" err="1"/>
              <a:t>stdlib</a:t>
            </a:r>
            <a:r>
              <a:rPr lang="en-US" altLang="zh-CN" dirty="0"/>
              <a:t>=</a:t>
            </a:r>
            <a:r>
              <a:rPr lang="en-US" altLang="zh-CN" dirty="0" err="1"/>
              <a:t>libc</a:t>
            </a:r>
            <a:r>
              <a:rPr lang="en-US" altLang="zh-CN" dirty="0"/>
              <a:t>++ </a:t>
            </a:r>
            <a:r>
              <a:rPr lang="en-US" altLang="zh-CN" dirty="0" smtClean="0"/>
              <a:t>file_name.cpp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424C2-BC5B-4E32-8BED-C730A3AC5A57}" type="slidenum">
              <a:rPr lang="en-US" altLang="zh-CN" smtClean="0"/>
              <a:pPr>
                <a:defRPr/>
              </a:pPr>
              <a:t>81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2167461"/>
      </p:ext>
    </p:extLst>
  </p:cSld>
  <p:clrMapOvr>
    <a:masterClrMapping/>
  </p:clrMapOvr>
  <p:transition spd="med">
    <p:wedg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C++ 11 </a:t>
            </a:r>
            <a:r>
              <a:rPr lang="zh-CN" altLang="en-US" dirty="0" smtClean="0"/>
              <a:t>线程创建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424C2-BC5B-4E32-8BED-C730A3AC5A57}" type="slidenum">
              <a:rPr lang="en-US" altLang="zh-CN" smtClean="0"/>
              <a:pPr>
                <a:defRPr/>
              </a:pPr>
              <a:t>82</a:t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26" y="1412776"/>
            <a:ext cx="828675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37703"/>
      </p:ext>
    </p:extLst>
  </p:cSld>
  <p:clrMapOvr>
    <a:masterClrMapping/>
  </p:clrMapOvr>
  <p:transition spd="med">
    <p:wedg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C++ 11 </a:t>
            </a:r>
            <a:r>
              <a:rPr lang="zh-CN" altLang="en-US" dirty="0" smtClean="0"/>
              <a:t>线程创建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781" y="1983581"/>
            <a:ext cx="8429625" cy="401955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424C2-BC5B-4E32-8BED-C730A3AC5A57}" type="slidenum">
              <a:rPr lang="en-US" altLang="zh-CN" smtClean="0"/>
              <a:pPr>
                <a:defRPr/>
              </a:pPr>
              <a:t>83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0428184"/>
      </p:ext>
    </p:extLst>
  </p:cSld>
  <p:clrMapOvr>
    <a:masterClrMapping/>
  </p:clrMapOvr>
  <p:transition spd="med">
    <p:wedg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C++ 11 </a:t>
            </a:r>
            <a:r>
              <a:rPr lang="zh-CN" altLang="en-US" dirty="0" smtClean="0"/>
              <a:t>线程创建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424C2-BC5B-4E32-8BED-C730A3AC5A57}" type="slidenum">
              <a:rPr lang="en-US" altLang="zh-CN" smtClean="0"/>
              <a:pPr>
                <a:defRPr/>
              </a:pPr>
              <a:t>84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69" y="1883749"/>
            <a:ext cx="832485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74884"/>
      </p:ext>
    </p:extLst>
  </p:cSld>
  <p:clrMapOvr>
    <a:masterClrMapping/>
  </p:clrMapOvr>
  <p:transition spd="med">
    <p:wedg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C++ 11 </a:t>
            </a:r>
            <a:r>
              <a:rPr lang="zh-CN" altLang="en-US" dirty="0" smtClean="0"/>
              <a:t>线程创建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424C2-BC5B-4E32-8BED-C730A3AC5A57}" type="slidenum">
              <a:rPr lang="en-US" altLang="zh-CN" smtClean="0"/>
              <a:pPr>
                <a:defRPr/>
              </a:pPr>
              <a:t>85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340768"/>
            <a:ext cx="856297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60469"/>
      </p:ext>
    </p:extLst>
  </p:cSld>
  <p:clrMapOvr>
    <a:masterClrMapping/>
  </p:clrMapOvr>
  <p:transition spd="med">
    <p:wedg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C++ 11 </a:t>
            </a:r>
            <a:r>
              <a:rPr lang="zh-CN" altLang="en-US" dirty="0" smtClean="0"/>
              <a:t>线程创建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424C2-BC5B-4E32-8BED-C730A3AC5A57}" type="slidenum">
              <a:rPr lang="en-US" altLang="zh-CN" smtClean="0"/>
              <a:pPr>
                <a:defRPr/>
              </a:pPr>
              <a:t>86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9" y="1492250"/>
            <a:ext cx="8209284" cy="47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73393"/>
      </p:ext>
    </p:extLst>
  </p:cSld>
  <p:clrMapOvr>
    <a:masterClrMapping/>
  </p:clrMapOvr>
  <p:transition spd="med">
    <p:wedg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std</a:t>
            </a:r>
            <a:r>
              <a:rPr lang="en-US" altLang="zh-CN" dirty="0"/>
              <a:t>::</a:t>
            </a:r>
            <a:r>
              <a:rPr lang="en-US" altLang="zh-CN" dirty="0" err="1"/>
              <a:t>this_thread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424C2-BC5B-4E32-8BED-C730A3AC5A57}" type="slidenum">
              <a:rPr lang="en-US" altLang="zh-CN" smtClean="0"/>
              <a:pPr>
                <a:defRPr/>
              </a:pPr>
              <a:t>87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00" y="1700808"/>
            <a:ext cx="8012114" cy="406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00120"/>
      </p:ext>
    </p:extLst>
  </p:cSld>
  <p:clrMapOvr>
    <a:masterClrMapping/>
  </p:clrMapOvr>
  <p:transition spd="med">
    <p:wedg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第二次实验题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实验</a:t>
            </a:r>
            <a:r>
              <a:rPr lang="en-US" altLang="zh-CN" dirty="0" smtClean="0"/>
              <a:t>2.3.3</a:t>
            </a:r>
            <a:r>
              <a:rPr lang="zh-CN" altLang="en-US" dirty="0" smtClean="0"/>
              <a:t>多线程实现单词统计工具</a:t>
            </a:r>
            <a:endParaRPr lang="en-US" altLang="zh-CN" dirty="0"/>
          </a:p>
          <a:p>
            <a:r>
              <a:rPr lang="zh-CN" altLang="en-US" dirty="0" smtClean="0"/>
              <a:t>选做：解决生产者</a:t>
            </a:r>
            <a:r>
              <a:rPr lang="en-US" altLang="zh-CN" dirty="0"/>
              <a:t>/</a:t>
            </a:r>
            <a:r>
              <a:rPr lang="zh-CN" altLang="en-US" dirty="0"/>
              <a:t>消费者</a:t>
            </a:r>
            <a:r>
              <a:rPr lang="zh-CN" altLang="en-US" dirty="0" smtClean="0"/>
              <a:t>问题，用</a:t>
            </a:r>
            <a:r>
              <a:rPr lang="en-US" altLang="zh-CN" dirty="0"/>
              <a:t>C</a:t>
            </a:r>
            <a:r>
              <a:rPr lang="zh-CN" altLang="en-US" dirty="0"/>
              <a:t>或</a:t>
            </a:r>
            <a:r>
              <a:rPr lang="en-US" altLang="zh-CN" dirty="0"/>
              <a:t>C</a:t>
            </a:r>
            <a:r>
              <a:rPr lang="en-US" altLang="zh-CN" dirty="0" smtClean="0"/>
              <a:t>++</a:t>
            </a:r>
            <a:r>
              <a:rPr lang="zh-CN" altLang="en-US" dirty="0"/>
              <a:t>实现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424C2-BC5B-4E32-8BED-C730A3AC5A57}" type="slidenum">
              <a:rPr lang="en-US" altLang="zh-CN" smtClean="0"/>
              <a:pPr>
                <a:defRPr/>
              </a:pPr>
              <a:t>88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216239"/>
      </p:ext>
    </p:extLst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Linux</a:t>
            </a:r>
            <a:r>
              <a:rPr lang="zh-CN" altLang="en-US" dirty="0"/>
              <a:t>的线程分类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</a:t>
            </a:r>
            <a:r>
              <a:rPr lang="en-US" altLang="zh-CN" dirty="0" smtClean="0"/>
              <a:t> </a:t>
            </a:r>
            <a:r>
              <a:rPr lang="en-US" altLang="zh-CN" dirty="0"/>
              <a:t>u</a:t>
            </a:r>
            <a:r>
              <a:rPr lang="en-US" altLang="zh-CN" dirty="0" smtClean="0"/>
              <a:t>ser threads - M kernel threads</a:t>
            </a:r>
          </a:p>
          <a:p>
            <a:pPr lvl="1"/>
            <a:r>
              <a:rPr lang="en-US" altLang="zh-CN" dirty="0" smtClean="0"/>
              <a:t>many-to-one model: GNU </a:t>
            </a:r>
            <a:r>
              <a:rPr lang="en-US" altLang="zh-CN" dirty="0" err="1" smtClean="0"/>
              <a:t>pthread</a:t>
            </a:r>
            <a:r>
              <a:rPr lang="en-US" altLang="zh-CN" dirty="0" smtClean="0"/>
              <a:t> library</a:t>
            </a:r>
          </a:p>
          <a:p>
            <a:pPr lvl="2"/>
            <a:r>
              <a:rPr lang="en-US" altLang="zh-CN" dirty="0" smtClean="0"/>
              <a:t>one thread blocked, all other threads blocked too</a:t>
            </a:r>
            <a:endParaRPr lang="en-US" altLang="zh-CN" dirty="0"/>
          </a:p>
          <a:p>
            <a:pPr lvl="1"/>
            <a:r>
              <a:rPr lang="en-US" altLang="zh-CN" dirty="0" smtClean="0"/>
              <a:t>one-to-one model: Linux</a:t>
            </a:r>
          </a:p>
          <a:p>
            <a:pPr lvl="2"/>
            <a:r>
              <a:rPr lang="en-US" altLang="zh-CN" dirty="0"/>
              <a:t>more expensive </a:t>
            </a:r>
            <a:r>
              <a:rPr lang="en-US" altLang="zh-CN" dirty="0" smtClean="0"/>
              <a:t>thread creation etc.: system calls</a:t>
            </a:r>
            <a:endParaRPr lang="en-US" altLang="zh-CN" dirty="0"/>
          </a:p>
          <a:p>
            <a:pPr lvl="1"/>
            <a:r>
              <a:rPr lang="en-US" altLang="zh-CN" dirty="0" smtClean="0"/>
              <a:t>many-to-many model: Win7</a:t>
            </a:r>
          </a:p>
          <a:p>
            <a:pPr lvl="2"/>
            <a:r>
              <a:rPr lang="en-US" altLang="zh-CN" dirty="0" smtClean="0"/>
              <a:t>Best? Hard to implement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424C2-BC5B-4E32-8BED-C730A3AC5A57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3781506"/>
            <a:ext cx="2664296" cy="288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46966"/>
      </p:ext>
    </p:extLst>
  </p:cSld>
  <p:clrMapOvr>
    <a:masterClrMapping/>
  </p:clrMapOvr>
  <p:transition spd="med">
    <p:wedge/>
  </p:transition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Times New Roman"/>
        <a:ea typeface="黑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None/>
          <a:tabLst/>
          <a:defRPr kumimoji="1" lang="zh-CN" altLang="en-US" sz="1400" b="0" i="0" u="none" strike="noStrike" cap="none" normalizeH="0" baseline="0" smtClean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None/>
          <a:tabLst/>
          <a:defRPr kumimoji="1" lang="zh-CN" altLang="en-US" sz="1400" b="0" i="0" u="none" strike="noStrike" cap="none" normalizeH="0" baseline="0" smtClean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Designs\Topo.pot</Template>
  <TotalTime>32741</TotalTime>
  <Words>4410</Words>
  <Application>Microsoft Office PowerPoint</Application>
  <PresentationFormat>全屏显示(4:3)</PresentationFormat>
  <Paragraphs>843</Paragraphs>
  <Slides>88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88</vt:i4>
      </vt:variant>
    </vt:vector>
  </HeadingPairs>
  <TitlesOfParts>
    <vt:vector size="101" baseType="lpstr">
      <vt:lpstr>Arial Unicode MS</vt:lpstr>
      <vt:lpstr>inherit</vt:lpstr>
      <vt:lpstr>黑体</vt:lpstr>
      <vt:lpstr>华文行楷</vt:lpstr>
      <vt:lpstr>华文新魏</vt:lpstr>
      <vt:lpstr>楷体_GB2312</vt:lpstr>
      <vt:lpstr>隶书</vt:lpstr>
      <vt:lpstr>宋体</vt:lpstr>
      <vt:lpstr>Arial</vt:lpstr>
      <vt:lpstr>Courier New</vt:lpstr>
      <vt:lpstr>Times New Roman</vt:lpstr>
      <vt:lpstr>Wingdings</vt:lpstr>
      <vt:lpstr>Capsules</vt:lpstr>
      <vt:lpstr>第2讲 进程与线程</vt:lpstr>
      <vt:lpstr>主要内容</vt:lpstr>
      <vt:lpstr>进程及线程基本定义</vt:lpstr>
      <vt:lpstr>进程与线程的区别</vt:lpstr>
      <vt:lpstr>Linux的线程</vt:lpstr>
      <vt:lpstr>Linux的线程描述机制</vt:lpstr>
      <vt:lpstr>Linux的线程分类</vt:lpstr>
      <vt:lpstr>Linux内核线程</vt:lpstr>
      <vt:lpstr>Linux的线程分类</vt:lpstr>
      <vt:lpstr>Process API</vt:lpstr>
      <vt:lpstr>Linux创建进程 </vt:lpstr>
      <vt:lpstr>Naïve fork</vt:lpstr>
      <vt:lpstr>The wait() System Call</vt:lpstr>
      <vt:lpstr>waitpid()</vt:lpstr>
      <vt:lpstr>The exec System Call</vt:lpstr>
      <vt:lpstr>Exec example</vt:lpstr>
      <vt:lpstr>Windows创建进程 </vt:lpstr>
      <vt:lpstr>Fork-exec</vt:lpstr>
      <vt:lpstr>Fork-exec</vt:lpstr>
      <vt:lpstr>Explosive fork graphs</vt:lpstr>
      <vt:lpstr>例子：Web服务器</vt:lpstr>
      <vt:lpstr>例子：Web服务器-1</vt:lpstr>
      <vt:lpstr>例子：Web服务器-2</vt:lpstr>
      <vt:lpstr>例子：Web服务器-3</vt:lpstr>
      <vt:lpstr>例子：Web服务器-3</vt:lpstr>
      <vt:lpstr>进程构成要素</vt:lpstr>
      <vt:lpstr>进程运行环境状态</vt:lpstr>
      <vt:lpstr>进程运行环境状态的区分</vt:lpstr>
      <vt:lpstr>进程虚拟地址</vt:lpstr>
      <vt:lpstr>进程虚拟地址结构</vt:lpstr>
      <vt:lpstr>进程执行状态和上下文环境</vt:lpstr>
      <vt:lpstr>主要内容</vt:lpstr>
      <vt:lpstr>Linux进程描述符</vt:lpstr>
      <vt:lpstr>Linux进程描述符的信息组成</vt:lpstr>
      <vt:lpstr>Linux进程描述符与进程资源相关的信息 </vt:lpstr>
      <vt:lpstr>Linux系统进程系统堆栈结构</vt:lpstr>
      <vt:lpstr>Linux 2.6进程系统堆栈结构</vt:lpstr>
      <vt:lpstr>Linux 2.6进程系统堆栈数据结构定义</vt:lpstr>
      <vt:lpstr>Linux 2.6进程系统堆栈数据结构定义(续)</vt:lpstr>
      <vt:lpstr>Linux 2.6 当前运行进程描述符的获取</vt:lpstr>
      <vt:lpstr>进程标识</vt:lpstr>
      <vt:lpstr>通过ps命令获取进程信息</vt:lpstr>
      <vt:lpstr>/proc目录下的进程信息</vt:lpstr>
      <vt:lpstr>进程组标识</vt:lpstr>
      <vt:lpstr>用户相关的进程标识信息</vt:lpstr>
      <vt:lpstr>获取用户相关的进程标识信息代码示例</vt:lpstr>
      <vt:lpstr>进程状态</vt:lpstr>
      <vt:lpstr>进程状态</vt:lpstr>
      <vt:lpstr>进程状态转换图</vt:lpstr>
      <vt:lpstr>进程的家族关系</vt:lpstr>
      <vt:lpstr>Linux 2.4进程家族关系结构定义</vt:lpstr>
      <vt:lpstr>Linux 2.6进程家族关系相关结构定义</vt:lpstr>
      <vt:lpstr>Linux 2.6进程家族结构图</vt:lpstr>
      <vt:lpstr>Linux 2.6进程描述符中的进程链表成员</vt:lpstr>
      <vt:lpstr>Linux 2.6进程家族信息的访问</vt:lpstr>
      <vt:lpstr>主要内容</vt:lpstr>
      <vt:lpstr>传统链表数据结构定义模式</vt:lpstr>
      <vt:lpstr>内核通用链表</vt:lpstr>
      <vt:lpstr>内核通用链表结构关系图</vt:lpstr>
      <vt:lpstr>内核通用链表定义示例</vt:lpstr>
      <vt:lpstr>nf_sockopts链表示意图 </vt:lpstr>
      <vt:lpstr>内核通用链表的基本操作</vt:lpstr>
      <vt:lpstr>内核通用链表的声明与初始化</vt:lpstr>
      <vt:lpstr>内核通用链表成员的访问</vt:lpstr>
      <vt:lpstr>内核通用链表访问方法：list_entry</vt:lpstr>
      <vt:lpstr>list_entry的实现机制</vt:lpstr>
      <vt:lpstr>list_entry的实现机制</vt:lpstr>
      <vt:lpstr>offsetof()的宏原理说明</vt:lpstr>
      <vt:lpstr>内核通用链表访问方法：list_for_each</vt:lpstr>
      <vt:lpstr>内核通用链表访问方法：list_for_each_entry</vt:lpstr>
      <vt:lpstr>其他内核通用链表遍历方法</vt:lpstr>
      <vt:lpstr>Linux 2.6内核通用链表的新特性</vt:lpstr>
      <vt:lpstr>hlist与list的区别</vt:lpstr>
      <vt:lpstr>hlist的定义</vt:lpstr>
      <vt:lpstr>hlist相关操作</vt:lpstr>
      <vt:lpstr>hlist相关操作</vt:lpstr>
      <vt:lpstr>hlist与list在遍历上的差别</vt:lpstr>
      <vt:lpstr>hlist与list在遍历上的差别（续）</vt:lpstr>
      <vt:lpstr>主要内容</vt:lpstr>
      <vt:lpstr>Linux线程编程</vt:lpstr>
      <vt:lpstr>C++ 11 thread</vt:lpstr>
      <vt:lpstr>C++ 11 线程创建</vt:lpstr>
      <vt:lpstr>C++ 11 线程创建</vt:lpstr>
      <vt:lpstr>C++ 11 线程创建</vt:lpstr>
      <vt:lpstr>C++ 11 线程创建</vt:lpstr>
      <vt:lpstr>C++ 11 线程创建</vt:lpstr>
      <vt:lpstr>std::this_thread </vt:lpstr>
      <vt:lpstr>第二次实验题</vt:lpstr>
    </vt:vector>
  </TitlesOfParts>
  <Company>南京大学计算机科学与技术系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Issues on Web Services</dc:title>
  <dc:creator>叶保留</dc:creator>
  <cp:lastModifiedBy>Lei</cp:lastModifiedBy>
  <cp:revision>3613</cp:revision>
  <cp:lastPrinted>2016-09-13T05:32:17Z</cp:lastPrinted>
  <dcterms:created xsi:type="dcterms:W3CDTF">2002-10-06T12:45:24Z</dcterms:created>
  <dcterms:modified xsi:type="dcterms:W3CDTF">2017-09-24T13:08:25Z</dcterms:modified>
</cp:coreProperties>
</file>