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</p:sldIdLst>
  <p:sldSz cx="9144000" cy="6858000" type="screen4x3"/>
  <p:notesSz cx="6797675" cy="992663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7BF10-CBBF-4624-93FA-DFD91CF16DD6}" type="datetimeFigureOut">
              <a:rPr lang="zh-CN" altLang="en-US" smtClean="0"/>
              <a:t>2017/9/5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D1AF-F71E-4418-945B-8BCC1C2EC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905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7BF10-CBBF-4624-93FA-DFD91CF16DD6}" type="datetimeFigureOut">
              <a:rPr lang="zh-CN" altLang="en-US" smtClean="0"/>
              <a:t>2017/9/5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3D1AF-F71E-4418-945B-8BCC1C2EC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75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smtClean="0">
                <a:solidFill>
                  <a:srgbClr val="FF0000"/>
                </a:solidFill>
              </a:rPr>
              <a:t>课程简介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44887"/>
      </p:ext>
    </p:extLst>
  </p:cSld>
  <p:clrMapOvr>
    <a:masterClrMapping/>
  </p:clrMapOvr>
  <p:transition spd="med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mtClean="0"/>
              <a:t>Unix</a:t>
            </a:r>
            <a:endParaRPr kumimoji="1"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8984"/>
      </p:ext>
    </p:extLst>
  </p:cSld>
  <p:clrMapOvr>
    <a:masterClrMapping/>
  </p:clrMapOvr>
  <p:transition spd="med">
    <p:wedg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make</a:t>
            </a:r>
            <a:r>
              <a:rPr lang="zh-CN" altLang="en-US" smtClean="0"/>
              <a:t>的工作过程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38657"/>
      </p:ext>
    </p:extLst>
  </p:cSld>
  <p:clrMapOvr>
    <a:masterClrMapping/>
  </p:clrMapOvr>
  <p:transition spd="med">
    <p:wedg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mtClean="0"/>
              <a:t>Git</a:t>
            </a:r>
            <a:endParaRPr kumimoji="1"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63199"/>
      </p:ext>
    </p:extLst>
  </p:cSld>
  <p:clrMapOvr>
    <a:masterClrMapping/>
  </p:clrMapOvr>
  <p:transition spd="med">
    <p:wedg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Objects</a:t>
            </a:r>
            <a:endParaRPr kumimoji="1"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1263"/>
      </p:ext>
    </p:extLst>
  </p:cSld>
  <p:clrMapOvr>
    <a:masterClrMapping/>
  </p:clrMapOvr>
  <p:transition spd="med">
    <p:wedg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Configure Git</a:t>
            </a:r>
            <a:endParaRPr kumimoji="1"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48622"/>
      </p:ext>
    </p:extLst>
  </p:cSld>
  <p:clrMapOvr>
    <a:masterClrMapping/>
  </p:clrMapOvr>
  <p:transition spd="med">
    <p:wedg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Getting a Git repository</a:t>
            </a:r>
            <a:endParaRPr kumimoji="1"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42790"/>
      </p:ext>
    </p:extLst>
  </p:cSld>
  <p:clrMapOvr>
    <a:masterClrMapping/>
  </p:clrMapOvr>
  <p:transition spd="med">
    <p:wedg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Git workflow</a:t>
            </a:r>
            <a:endParaRPr kumimoji="1"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64635"/>
      </p:ext>
    </p:extLst>
  </p:cSld>
  <p:clrMapOvr>
    <a:masterClrMapping/>
  </p:clrMapOvr>
  <p:transition spd="med">
    <p:wedg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mtClean="0"/>
              <a:t>Add</a:t>
            </a:r>
            <a:r>
              <a:rPr kumimoji="1" lang="zh-CN" altLang="en-US" smtClean="0"/>
              <a:t> </a:t>
            </a:r>
            <a:r>
              <a:rPr kumimoji="1" lang="en-US" altLang="zh-CN" smtClean="0"/>
              <a:t>files</a:t>
            </a:r>
            <a:endParaRPr kumimoji="1"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08484"/>
      </p:ext>
    </p:extLst>
  </p:cSld>
  <p:clrMapOvr>
    <a:masterClrMapping/>
  </p:clrMapOvr>
  <p:transition spd="med">
    <p:wedg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zh-CN" smtClean="0"/>
              <a:t>Team collaboration using GitHub</a:t>
            </a:r>
            <a:endParaRPr kumimoji="1"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42381"/>
      </p:ext>
    </p:extLst>
  </p:cSld>
  <p:clrMapOvr>
    <a:masterClrMapping/>
  </p:clrMapOvr>
  <p:transition spd="med">
    <p:wedg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zh-CN" smtClean="0"/>
              <a:t>Team collaboration using GitHub</a:t>
            </a:r>
            <a:endParaRPr kumimoji="1"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67162"/>
      </p:ext>
    </p:extLst>
  </p:cSld>
  <p:clrMapOvr>
    <a:masterClrMapping/>
  </p:clrMapOvr>
  <p:transition spd="med">
    <p:wedg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zh-CN" smtClean="0"/>
              <a:t>Team collaboration using GitHub</a:t>
            </a:r>
            <a:endParaRPr kumimoji="1"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54126"/>
      </p:ext>
    </p:extLst>
  </p:cSld>
  <p:clrMapOvr>
    <a:masterClrMapping/>
  </p:clrMapOvr>
  <p:transition spd="med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mtClean="0"/>
              <a:t>Linux</a:t>
            </a:r>
            <a:r>
              <a:rPr kumimoji="1" lang="zh-CN" altLang="en-US" smtClean="0"/>
              <a:t>历史</a:t>
            </a:r>
            <a:endParaRPr kumimoji="1"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23492"/>
      </p:ext>
    </p:extLst>
  </p:cSld>
  <p:clrMapOvr>
    <a:masterClrMapping/>
  </p:clrMapOvr>
  <p:transition spd="med">
    <p:wedg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实验题 </a:t>
            </a:r>
            <a:r>
              <a:rPr lang="en-US" altLang="zh-CN" smtClean="0"/>
              <a:t>Lab-1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42752"/>
      </p:ext>
    </p:extLst>
  </p:cSld>
  <p:clrMapOvr>
    <a:masterClrMapping/>
  </p:clrMapOvr>
  <p:transition spd="med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发展史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31964"/>
      </p:ext>
    </p:extLst>
  </p:cSld>
  <p:clrMapOvr>
    <a:masterClrMapping/>
  </p:clrMapOvr>
  <p:transition spd="med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Market share of Linux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22819"/>
      </p:ext>
    </p:extLst>
  </p:cSld>
  <p:clrMapOvr>
    <a:masterClrMapping/>
  </p:clrMapOvr>
  <p:transition spd="med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操作系统特征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8628"/>
      </p:ext>
    </p:extLst>
  </p:cSld>
  <p:clrMapOvr>
    <a:masterClrMapping/>
  </p:clrMapOvr>
  <p:transition spd="med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精髓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07521"/>
      </p:ext>
    </p:extLst>
  </p:cSld>
  <p:clrMapOvr>
    <a:masterClrMapping/>
  </p:clrMapOvr>
  <p:transition spd="med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的系统结构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72289"/>
      </p:ext>
    </p:extLst>
  </p:cSld>
  <p:clrMapOvr>
    <a:masterClrMapping/>
  </p:clrMapOvr>
  <p:transition spd="med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划分用户态</a:t>
            </a:r>
            <a:r>
              <a:rPr lang="en-US" altLang="zh-CN" smtClean="0"/>
              <a:t>/</a:t>
            </a:r>
            <a:r>
              <a:rPr lang="zh-CN" altLang="en-US" smtClean="0"/>
              <a:t>内核态的必要性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27945"/>
      </p:ext>
    </p:extLst>
  </p:cSld>
  <p:clrMapOvr>
    <a:masterClrMapping/>
  </p:clrMapOvr>
  <p:transition spd="med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CPU</a:t>
            </a:r>
            <a:r>
              <a:rPr lang="zh-CN" altLang="en-US" smtClean="0"/>
              <a:t>对用户态</a:t>
            </a:r>
            <a:r>
              <a:rPr lang="en-US" altLang="zh-CN" smtClean="0"/>
              <a:t>/</a:t>
            </a:r>
            <a:r>
              <a:rPr lang="zh-CN" altLang="en-US" smtClean="0"/>
              <a:t>和心态划分的支持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939"/>
      </p:ext>
    </p:extLst>
  </p:cSld>
  <p:clrMapOvr>
    <a:masterClrMapping/>
  </p:clrMapOvr>
  <p:transition spd="med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用户态</a:t>
            </a:r>
            <a:r>
              <a:rPr lang="en-US" altLang="zh-CN" smtClean="0"/>
              <a:t>/</a:t>
            </a:r>
            <a:r>
              <a:rPr lang="zh-CN" altLang="en-US" smtClean="0"/>
              <a:t>和心态的区分方法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84119"/>
      </p:ext>
    </p:extLst>
  </p:cSld>
  <p:clrMapOvr>
    <a:masterClrMapping/>
  </p:clrMapOvr>
  <p:transition spd="med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课程概况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64591"/>
      </p:ext>
    </p:extLst>
  </p:cSld>
  <p:clrMapOvr>
    <a:masterClrMapping/>
  </p:clrMapOvr>
  <p:transition spd="med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的内核特点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28188"/>
      </p:ext>
    </p:extLst>
  </p:cSld>
  <p:clrMapOvr>
    <a:masterClrMapping/>
  </p:clrMapOvr>
  <p:transition spd="med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单内核结构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51783"/>
      </p:ext>
    </p:extLst>
  </p:cSld>
  <p:clrMapOvr>
    <a:masterClrMapping/>
  </p:clrMapOvr>
  <p:transition spd="med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的内核版本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97263"/>
      </p:ext>
    </p:extLst>
  </p:cSld>
  <p:clrMapOvr>
    <a:masterClrMapping/>
  </p:clrMapOvr>
  <p:transition spd="med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Linux与Windows的区别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89568"/>
      </p:ext>
    </p:extLst>
  </p:cSld>
  <p:clrMapOvr>
    <a:masterClrMapping/>
  </p:clrMapOvr>
  <p:transition spd="med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主要内容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2139"/>
      </p:ext>
    </p:extLst>
  </p:cSld>
  <p:clrMapOvr>
    <a:masterClrMapping/>
  </p:clrMapOvr>
  <p:transition spd="med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内核核心组成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21110"/>
      </p:ext>
    </p:extLst>
  </p:cSld>
  <p:clrMapOvr>
    <a:masterClrMapping/>
  </p:clrMapOvr>
  <p:transition spd="med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/vmlinux: kernel in hard disk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30463"/>
      </p:ext>
    </p:extLst>
  </p:cSld>
  <p:clrMapOvr>
    <a:masterClrMapping/>
  </p:clrMapOvr>
  <p:transition spd="med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内核源码的获取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4775"/>
      </p:ext>
    </p:extLst>
  </p:cSld>
  <p:clrMapOvr>
    <a:masterClrMapping/>
  </p:clrMapOvr>
  <p:transition spd="med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核心源码结构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93899"/>
      </p:ext>
    </p:extLst>
  </p:cSld>
  <p:clrMapOvr>
    <a:masterClrMapping/>
  </p:clrMapOvr>
  <p:transition spd="med"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核心源码的组织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52283"/>
      </p:ext>
    </p:extLst>
  </p:cSld>
  <p:clrMapOvr>
    <a:masterClrMapping/>
  </p:clrMapOvr>
  <p:transition spd="med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教学资源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28902"/>
      </p:ext>
    </p:extLst>
  </p:cSld>
  <p:clrMapOvr>
    <a:masterClrMapping/>
  </p:clrMapOvr>
  <p:transition spd="med"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核心源码的组织（续）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91623"/>
      </p:ext>
    </p:extLst>
  </p:cSld>
  <p:clrMapOvr>
    <a:masterClrMapping/>
  </p:clrMapOvr>
  <p:transition spd="med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核心源码的组织（续）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08360"/>
      </p:ext>
    </p:extLst>
  </p:cSld>
  <p:clrMapOvr>
    <a:masterClrMapping/>
  </p:clrMapOvr>
  <p:transition spd="med"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核心源码的组织（续）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43354"/>
      </p:ext>
    </p:extLst>
  </p:cSld>
  <p:clrMapOvr>
    <a:masterClrMapping/>
  </p:clrMapOvr>
  <p:transition spd="med"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内核的配置组成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18380"/>
      </p:ext>
    </p:extLst>
  </p:cSld>
  <p:clrMapOvr>
    <a:masterClrMapping/>
  </p:clrMapOvr>
  <p:transition spd="med"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内核模块的优点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88008"/>
      </p:ext>
    </p:extLst>
  </p:cSld>
  <p:clrMapOvr>
    <a:masterClrMapping/>
  </p:clrMapOvr>
  <p:transition spd="med"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内核模块的使用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25554"/>
      </p:ext>
    </p:extLst>
  </p:cSld>
  <p:clrMapOvr>
    <a:masterClrMapping/>
  </p:clrMapOvr>
  <p:transition spd="med"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内核模块常用操作命令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00935"/>
      </p:ext>
    </p:extLst>
  </p:cSld>
  <p:clrMapOvr>
    <a:masterClrMapping/>
  </p:clrMapOvr>
  <p:transition spd="med"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内核模块示例：简单示例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0760"/>
      </p:ext>
    </p:extLst>
  </p:cSld>
  <p:clrMapOvr>
    <a:masterClrMapping/>
  </p:clrMapOvr>
  <p:transition spd="med"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内核模块示例：简单示例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53291"/>
      </p:ext>
    </p:extLst>
  </p:cSld>
  <p:clrMapOvr>
    <a:masterClrMapping/>
  </p:clrMapOvr>
  <p:transition spd="med"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内核模块示例：带参数的内核模块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49792"/>
      </p:ext>
    </p:extLst>
  </p:cSld>
  <p:clrMapOvr>
    <a:masterClrMapping/>
  </p:clrMapOvr>
  <p:transition spd="med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课程目标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08700"/>
      </p:ext>
    </p:extLst>
  </p:cSld>
  <p:clrMapOvr>
    <a:masterClrMapping/>
  </p:clrMapOvr>
  <p:transition spd="med"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内核模块示例：带参数的内核模块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04699"/>
      </p:ext>
    </p:extLst>
  </p:cSld>
  <p:clrMapOvr>
    <a:masterClrMapping/>
  </p:clrMapOvr>
  <p:transition spd="med"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内核模块示例：带参数的内核模块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4454"/>
      </p:ext>
    </p:extLst>
  </p:cSld>
  <p:clrMapOvr>
    <a:masterClrMapping/>
  </p:clrMapOvr>
  <p:transition spd="med"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内核模块与应用程序的差别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16985"/>
      </p:ext>
    </p:extLst>
  </p:cSld>
  <p:clrMapOvr>
    <a:masterClrMapping/>
  </p:clrMapOvr>
  <p:transition spd="med"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内核编译的基本架构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96138"/>
      </p:ext>
    </p:extLst>
  </p:cSld>
  <p:clrMapOvr>
    <a:masterClrMapping/>
  </p:clrMapOvr>
  <p:transition spd="med"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内核配置系统组成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79817"/>
      </p:ext>
    </p:extLst>
  </p:cSld>
  <p:clrMapOvr>
    <a:masterClrMapping/>
  </p:clrMapOvr>
  <p:transition spd="med"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主</a:t>
            </a:r>
            <a:r>
              <a:rPr lang="en-US" altLang="zh-CN" smtClean="0"/>
              <a:t>Makefile</a:t>
            </a:r>
            <a:r>
              <a:rPr lang="zh-CN" altLang="en-US" smtClean="0"/>
              <a:t>功能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1663"/>
      </p:ext>
    </p:extLst>
  </p:cSld>
  <p:clrMapOvr>
    <a:masterClrMapping/>
  </p:clrMapOvr>
  <p:transition spd="med"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内核的编译、安装过程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77654"/>
      </p:ext>
    </p:extLst>
  </p:cSld>
  <p:clrMapOvr>
    <a:masterClrMapping/>
  </p:clrMapOvr>
  <p:transition spd="med"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内核的编译、安装过程</a:t>
            </a:r>
            <a:r>
              <a:rPr lang="en-US" altLang="zh-CN" smtClean="0"/>
              <a:t>(</a:t>
            </a:r>
            <a:r>
              <a:rPr lang="zh-CN" altLang="en-US" smtClean="0"/>
              <a:t>续</a:t>
            </a:r>
            <a:r>
              <a:rPr lang="en-US" altLang="zh-CN" smtClean="0"/>
              <a:t>)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61169"/>
      </p:ext>
    </p:extLst>
  </p:cSld>
  <p:clrMapOvr>
    <a:masterClrMapping/>
  </p:clrMapOvr>
  <p:transition spd="med"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内核的编译、安装过程</a:t>
            </a:r>
            <a:r>
              <a:rPr lang="en-US" altLang="zh-CN" smtClean="0"/>
              <a:t>(</a:t>
            </a:r>
            <a:r>
              <a:rPr lang="zh-CN" altLang="en-US" smtClean="0"/>
              <a:t>续</a:t>
            </a:r>
            <a:r>
              <a:rPr lang="en-US" altLang="zh-CN" smtClean="0"/>
              <a:t>)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77067"/>
      </p:ext>
    </p:extLst>
  </p:cSld>
  <p:clrMapOvr>
    <a:masterClrMapping/>
  </p:clrMapOvr>
  <p:transition spd="med"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内核的编译、安装过程</a:t>
            </a:r>
            <a:r>
              <a:rPr lang="en-US" altLang="zh-CN" smtClean="0"/>
              <a:t>(</a:t>
            </a:r>
            <a:r>
              <a:rPr lang="zh-CN" altLang="en-US" smtClean="0"/>
              <a:t>续</a:t>
            </a:r>
            <a:r>
              <a:rPr lang="en-US" altLang="zh-CN" smtClean="0"/>
              <a:t>)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45004"/>
      </p:ext>
    </p:extLst>
  </p:cSld>
  <p:clrMapOvr>
    <a:masterClrMapping/>
  </p:clrMapOvr>
  <p:transition spd="med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课程内容组织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20587"/>
      </p:ext>
    </p:extLst>
  </p:cSld>
  <p:clrMapOvr>
    <a:masterClrMapping/>
  </p:clrMapOvr>
  <p:transition spd="med"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系统的文件系统结构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69923"/>
      </p:ext>
    </p:extLst>
  </p:cSld>
  <p:clrMapOvr>
    <a:masterClrMapping/>
  </p:clrMapOvr>
  <p:transition spd="med">
    <p:wedg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主要内容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48175"/>
      </p:ext>
    </p:extLst>
  </p:cSld>
  <p:clrMapOvr>
    <a:masterClrMapping/>
  </p:clrMapOvr>
  <p:transition spd="med"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系统的用户视图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38610"/>
      </p:ext>
    </p:extLst>
  </p:cSld>
  <p:clrMapOvr>
    <a:masterClrMapping/>
  </p:clrMapOvr>
  <p:transition spd="med">
    <p:wedg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系统调用与函数库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08248"/>
      </p:ext>
    </p:extLst>
  </p:cSld>
  <p:clrMapOvr>
    <a:masterClrMapping/>
  </p:clrMapOvr>
  <p:transition spd="med"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Linux</a:t>
            </a:r>
            <a:r>
              <a:rPr lang="zh-CN" altLang="en-US" smtClean="0"/>
              <a:t>支持的编程语言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8863"/>
      </p:ext>
    </p:extLst>
  </p:cSld>
  <p:clrMapOvr>
    <a:masterClrMapping/>
  </p:clrMapOvr>
  <p:transition spd="med">
    <p:wedg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文件名后缀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41489"/>
      </p:ext>
    </p:extLst>
  </p:cSld>
  <p:clrMapOvr>
    <a:masterClrMapping/>
  </p:clrMapOvr>
  <p:transition spd="med">
    <p:wedg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集成环境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12729"/>
      </p:ext>
    </p:extLst>
  </p:cSld>
  <p:clrMapOvr>
    <a:masterClrMapping/>
  </p:clrMapOvr>
  <p:transition spd="med">
    <p:wedg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GNU</a:t>
            </a:r>
            <a:r>
              <a:rPr lang="zh-CN" altLang="en-US" smtClean="0"/>
              <a:t>开发工具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8133"/>
      </p:ext>
    </p:extLst>
  </p:cSld>
  <p:clrMapOvr>
    <a:masterClrMapping/>
  </p:clrMapOvr>
  <p:transition spd="med">
    <p:wedg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GNU</a:t>
            </a:r>
            <a:r>
              <a:rPr lang="zh-CN" altLang="en-US" smtClean="0"/>
              <a:t>工具</a:t>
            </a:r>
            <a:r>
              <a:rPr lang="en-US" altLang="zh-CN" smtClean="0"/>
              <a:t>—gcc</a:t>
            </a:r>
            <a:endParaRPr lang="en-US" altLang="zh-CN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47306"/>
      </p:ext>
    </p:extLst>
  </p:cSld>
  <p:clrMapOvr>
    <a:masterClrMapping/>
  </p:clrMapOvr>
  <p:transition spd="med">
    <p:wedg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gcc</a:t>
            </a:r>
            <a:r>
              <a:rPr lang="zh-CN" altLang="en-US" smtClean="0"/>
              <a:t>使用举例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76762"/>
      </p:ext>
    </p:extLst>
  </p:cSld>
  <p:clrMapOvr>
    <a:masterClrMapping/>
  </p:clrMapOvr>
  <p:transition spd="med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教学方式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86529"/>
      </p:ext>
    </p:extLst>
  </p:cSld>
  <p:clrMapOvr>
    <a:masterClrMapping/>
  </p:clrMapOvr>
  <p:transition spd="med">
    <p:wedg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gcc</a:t>
            </a:r>
            <a:r>
              <a:rPr lang="zh-CN" altLang="en-US" smtClean="0"/>
              <a:t>使用举例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16345"/>
      </p:ext>
    </p:extLst>
  </p:cSld>
  <p:clrMapOvr>
    <a:masterClrMapping/>
  </p:clrMapOvr>
  <p:transition spd="med">
    <p:wedg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gcc</a:t>
            </a:r>
            <a:r>
              <a:rPr lang="zh-CN" altLang="en-US" smtClean="0"/>
              <a:t>的工作过程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89616"/>
      </p:ext>
    </p:extLst>
  </p:cSld>
  <p:clrMapOvr>
    <a:masterClrMapping/>
  </p:clrMapOvr>
  <p:transition spd="med">
    <p:wedg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预处理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94299"/>
      </p:ext>
    </p:extLst>
  </p:cSld>
  <p:clrMapOvr>
    <a:masterClrMapping/>
  </p:clrMapOvr>
  <p:transition spd="med">
    <p:wedg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61867"/>
      </p:ext>
    </p:extLst>
  </p:cSld>
  <p:clrMapOvr>
    <a:masterClrMapping/>
  </p:clrMapOvr>
  <p:transition spd="med">
    <p:wedg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编译成汇编代码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00303"/>
      </p:ext>
    </p:extLst>
  </p:cSld>
  <p:clrMapOvr>
    <a:masterClrMapping/>
  </p:clrMapOvr>
  <p:transition spd="med">
    <p:wedg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编译成汇编代码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72940"/>
      </p:ext>
    </p:extLst>
  </p:cSld>
  <p:clrMapOvr>
    <a:masterClrMapping/>
  </p:clrMapOvr>
  <p:transition spd="med">
    <p:wedg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编译成目标代码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75068"/>
      </p:ext>
    </p:extLst>
  </p:cSld>
  <p:clrMapOvr>
    <a:masterClrMapping/>
  </p:clrMapOvr>
  <p:transition spd="med">
    <p:wedg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编译成目标代码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40732"/>
      </p:ext>
    </p:extLst>
  </p:cSld>
  <p:clrMapOvr>
    <a:masterClrMapping/>
  </p:clrMapOvr>
  <p:transition spd="med">
    <p:wedg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编译成执行代码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04976"/>
      </p:ext>
    </p:extLst>
  </p:cSld>
  <p:clrMapOvr>
    <a:masterClrMapping/>
  </p:clrMapOvr>
  <p:transition spd="med">
    <p:wedg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gcc</a:t>
            </a:r>
            <a:r>
              <a:rPr lang="zh-CN" altLang="en-US" smtClean="0"/>
              <a:t>的高级选项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08908"/>
      </p:ext>
    </p:extLst>
  </p:cSld>
  <p:clrMapOvr>
    <a:masterClrMapping/>
  </p:clrMapOvr>
  <p:transition spd="med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smtClean="0">
                <a:solidFill>
                  <a:srgbClr val="FF0000"/>
                </a:solidFill>
              </a:rPr>
              <a:t>第</a:t>
            </a:r>
            <a:r>
              <a:rPr lang="en-US" altLang="zh-CN" sz="4400" smtClean="0">
                <a:solidFill>
                  <a:srgbClr val="FF0000"/>
                </a:solidFill>
              </a:rPr>
              <a:t>1</a:t>
            </a:r>
            <a:r>
              <a:rPr lang="zh-CN" altLang="en-US" sz="4400" smtClean="0">
                <a:solidFill>
                  <a:srgbClr val="FF0000"/>
                </a:solidFill>
              </a:rPr>
              <a:t>讲 </a:t>
            </a:r>
            <a:r>
              <a:rPr lang="en-US" altLang="zh-CN" sz="4400" smtClean="0">
                <a:solidFill>
                  <a:srgbClr val="FF0000"/>
                </a:solidFill>
              </a:rPr>
              <a:t>Linux</a:t>
            </a:r>
            <a:r>
              <a:rPr lang="zh-CN" altLang="en-US" sz="4400" smtClean="0">
                <a:solidFill>
                  <a:srgbClr val="FF0000"/>
                </a:solidFill>
              </a:rPr>
              <a:t>系统分析基础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10662"/>
      </p:ext>
    </p:extLst>
  </p:cSld>
  <p:clrMapOvr>
    <a:masterClrMapping/>
  </p:clrMapOvr>
  <p:transition spd="med">
    <p:wedg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根据警告信息检查源程序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17755"/>
      </p:ext>
    </p:extLst>
  </p:cSld>
  <p:clrMapOvr>
    <a:masterClrMapping/>
  </p:clrMapOvr>
  <p:transition spd="med">
    <p:wedg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修改源程序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62595"/>
      </p:ext>
    </p:extLst>
  </p:cSld>
  <p:clrMapOvr>
    <a:masterClrMapping/>
  </p:clrMapOvr>
  <p:transition spd="med">
    <p:wedg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gcc</a:t>
            </a:r>
            <a:r>
              <a:rPr lang="zh-CN" altLang="en-US" smtClean="0"/>
              <a:t>优化编译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7177"/>
      </p:ext>
    </p:extLst>
  </p:cSld>
  <p:clrMapOvr>
    <a:masterClrMapping/>
  </p:clrMapOvr>
  <p:transition spd="med">
    <p:wedg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gcc</a:t>
            </a:r>
            <a:r>
              <a:rPr lang="zh-CN" altLang="en-US" smtClean="0"/>
              <a:t>优化编译举例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16751"/>
      </p:ext>
    </p:extLst>
  </p:cSld>
  <p:clrMapOvr>
    <a:masterClrMapping/>
  </p:clrMapOvr>
  <p:transition spd="med">
    <p:wedg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gcc</a:t>
            </a:r>
            <a:r>
              <a:rPr lang="zh-CN" altLang="en-US" smtClean="0"/>
              <a:t>优化编译举例（续）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69588"/>
      </p:ext>
    </p:extLst>
  </p:cSld>
  <p:clrMapOvr>
    <a:masterClrMapping/>
  </p:clrMapOvr>
  <p:transition spd="med">
    <p:wedg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GNU binutils</a:t>
            </a:r>
            <a:r>
              <a:rPr lang="zh-CN" altLang="en-US" smtClean="0"/>
              <a:t>简介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26573"/>
      </p:ext>
    </p:extLst>
  </p:cSld>
  <p:clrMapOvr>
    <a:masterClrMapping/>
  </p:clrMapOvr>
  <p:transition spd="med">
    <p:wedg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GNU binutils</a:t>
            </a:r>
            <a:r>
              <a:rPr lang="zh-CN" altLang="en-US" smtClean="0"/>
              <a:t>简介（续）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84802"/>
      </p:ext>
    </p:extLst>
  </p:cSld>
  <p:clrMapOvr>
    <a:masterClrMapping/>
  </p:clrMapOvr>
  <p:transition spd="med">
    <p:wedg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ar</a:t>
            </a:r>
            <a:endParaRPr lang="en-US" altLang="zh-CN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28329"/>
      </p:ext>
    </p:extLst>
  </p:cSld>
  <p:clrMapOvr>
    <a:masterClrMapping/>
  </p:clrMapOvr>
  <p:transition spd="med">
    <p:wedg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使用</a:t>
            </a:r>
            <a:r>
              <a:rPr lang="en-US" altLang="zh-CN" smtClean="0"/>
              <a:t>ar</a:t>
            </a:r>
            <a:r>
              <a:rPr lang="zh-CN" altLang="en-US" smtClean="0"/>
              <a:t>建立库文件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05800"/>
      </p:ext>
    </p:extLst>
  </p:cSld>
  <p:clrMapOvr>
    <a:masterClrMapping/>
  </p:clrMapOvr>
  <p:transition spd="med">
    <p:wedg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使用</a:t>
            </a:r>
            <a:r>
              <a:rPr lang="en-US" altLang="zh-CN" smtClean="0"/>
              <a:t>ar</a:t>
            </a:r>
            <a:r>
              <a:rPr lang="zh-CN" altLang="en-US" smtClean="0"/>
              <a:t>建立库文件（续）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46943"/>
      </p:ext>
    </p:extLst>
  </p:cSld>
  <p:clrMapOvr>
    <a:masterClrMapping/>
  </p:clrMapOvr>
  <p:transition spd="med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主要内容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83518"/>
      </p:ext>
    </p:extLst>
  </p:cSld>
  <p:clrMapOvr>
    <a:masterClrMapping/>
  </p:clrMapOvr>
  <p:transition spd="med">
    <p:wedg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调用</a:t>
            </a:r>
            <a:r>
              <a:rPr lang="en-US" altLang="zh-CN" smtClean="0"/>
              <a:t>ar</a:t>
            </a:r>
            <a:r>
              <a:rPr lang="zh-CN" altLang="en-US" smtClean="0"/>
              <a:t>建立的库文件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52607"/>
      </p:ext>
    </p:extLst>
  </p:cSld>
  <p:clrMapOvr>
    <a:masterClrMapping/>
  </p:clrMapOvr>
  <p:transition spd="med">
    <p:wedg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调用</a:t>
            </a:r>
            <a:r>
              <a:rPr lang="en-US" altLang="zh-CN" smtClean="0"/>
              <a:t>ar</a:t>
            </a:r>
            <a:r>
              <a:rPr lang="zh-CN" altLang="en-US" smtClean="0"/>
              <a:t>建立的库文件（续）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73057"/>
      </p:ext>
    </p:extLst>
  </p:cSld>
  <p:clrMapOvr>
    <a:masterClrMapping/>
  </p:clrMapOvr>
  <p:transition spd="med">
    <p:wedg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nm</a:t>
            </a:r>
            <a:endParaRPr lang="en-US" altLang="zh-CN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50846"/>
      </p:ext>
    </p:extLst>
  </p:cSld>
  <p:clrMapOvr>
    <a:masterClrMapping/>
  </p:clrMapOvr>
  <p:transition spd="med">
    <p:wedg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nm</a:t>
            </a:r>
            <a:r>
              <a:rPr lang="zh-CN" altLang="en-US" smtClean="0"/>
              <a:t>使用举例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81004"/>
      </p:ext>
    </p:extLst>
  </p:cSld>
  <p:clrMapOvr>
    <a:masterClrMapping/>
  </p:clrMapOvr>
  <p:transition spd="med">
    <p:wedg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objcopy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82855"/>
      </p:ext>
    </p:extLst>
  </p:cSld>
  <p:clrMapOvr>
    <a:masterClrMapping/>
  </p:clrMapOvr>
  <p:transition spd="med">
    <p:wedg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objdump</a:t>
            </a:r>
            <a:endParaRPr lang="en-US" altLang="zh-CN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33873"/>
      </p:ext>
    </p:extLst>
  </p:cSld>
  <p:clrMapOvr>
    <a:masterClrMapping/>
  </p:clrMapOvr>
  <p:transition spd="med">
    <p:wedg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objdump</a:t>
            </a:r>
            <a:r>
              <a:rPr lang="zh-CN" altLang="en-US" smtClean="0"/>
              <a:t>使用举例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27312"/>
      </p:ext>
    </p:extLst>
  </p:cSld>
  <p:clrMapOvr>
    <a:masterClrMapping/>
  </p:clrMapOvr>
  <p:transition spd="med">
    <p:wedg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objdump</a:t>
            </a:r>
            <a:r>
              <a:rPr lang="zh-CN" altLang="en-US" smtClean="0"/>
              <a:t>使用举例（续）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93186"/>
      </p:ext>
    </p:extLst>
  </p:cSld>
  <p:clrMapOvr>
    <a:masterClrMapping/>
  </p:clrMapOvr>
  <p:transition spd="med">
    <p:wedg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GNU gdb</a:t>
            </a:r>
            <a:endParaRPr lang="en-US" altLang="zh-CN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02930"/>
      </p:ext>
    </p:extLst>
  </p:cSld>
  <p:clrMapOvr>
    <a:masterClrMapping/>
  </p:clrMapOvr>
  <p:transition spd="med">
    <p:wedg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gdb</a:t>
            </a:r>
            <a:r>
              <a:rPr lang="zh-CN" altLang="en-US" smtClean="0"/>
              <a:t>常用命令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45990"/>
      </p:ext>
    </p:extLst>
  </p:cSld>
  <p:clrMapOvr>
    <a:masterClrMapping/>
  </p:clrMapOvr>
  <p:transition spd="med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初识</a:t>
            </a:r>
            <a:r>
              <a:rPr lang="en-US" altLang="zh-CN" smtClean="0"/>
              <a:t>Linux</a:t>
            </a:r>
            <a:endParaRPr lang="en-US" altLang="zh-CN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53728"/>
      </p:ext>
    </p:extLst>
  </p:cSld>
  <p:clrMapOvr>
    <a:masterClrMapping/>
  </p:clrMapOvr>
  <p:transition spd="med">
    <p:wedg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gdb</a:t>
            </a:r>
            <a:r>
              <a:rPr lang="zh-CN" altLang="en-US" smtClean="0"/>
              <a:t>使用举例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03531"/>
      </p:ext>
    </p:extLst>
  </p:cSld>
  <p:clrMapOvr>
    <a:masterClrMapping/>
  </p:clrMapOvr>
  <p:transition spd="med">
    <p:wedg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gdb</a:t>
            </a:r>
            <a:r>
              <a:rPr lang="zh-CN" altLang="en-US" smtClean="0"/>
              <a:t>使用举例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50255"/>
      </p:ext>
    </p:extLst>
  </p:cSld>
  <p:clrMapOvr>
    <a:masterClrMapping/>
  </p:clrMapOvr>
  <p:transition spd="med">
    <p:wedg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使用</a:t>
            </a:r>
            <a:r>
              <a:rPr lang="en-US" altLang="zh-CN" smtClean="0"/>
              <a:t>gdb</a:t>
            </a:r>
            <a:r>
              <a:rPr lang="zh-CN" altLang="en-US" smtClean="0"/>
              <a:t>调试</a:t>
            </a:r>
            <a:r>
              <a:rPr lang="en-US" altLang="zh-CN" smtClean="0"/>
              <a:t>bug</a:t>
            </a:r>
            <a:endParaRPr lang="en-US" altLang="zh-CN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85662"/>
      </p:ext>
    </p:extLst>
  </p:cSld>
  <p:clrMapOvr>
    <a:masterClrMapping/>
  </p:clrMapOvr>
  <p:transition spd="med">
    <p:wedg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使用</a:t>
            </a:r>
            <a:r>
              <a:rPr lang="en-US" altLang="zh-CN" smtClean="0"/>
              <a:t>gcc</a:t>
            </a:r>
            <a:r>
              <a:rPr lang="zh-CN" altLang="en-US" smtClean="0"/>
              <a:t>的</a:t>
            </a:r>
            <a:r>
              <a:rPr lang="en-US" altLang="zh-CN" smtClean="0"/>
              <a:t>-g</a:t>
            </a:r>
            <a:r>
              <a:rPr lang="zh-CN" altLang="en-US" smtClean="0"/>
              <a:t>参数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82461"/>
      </p:ext>
    </p:extLst>
  </p:cSld>
  <p:clrMapOvr>
    <a:masterClrMapping/>
  </p:clrMapOvr>
  <p:transition spd="med">
    <p:wedg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使用</a:t>
            </a:r>
            <a:r>
              <a:rPr lang="en-US" altLang="zh-CN" smtClean="0"/>
              <a:t>gcc</a:t>
            </a:r>
            <a:r>
              <a:rPr lang="zh-CN" altLang="en-US" smtClean="0"/>
              <a:t>的</a:t>
            </a:r>
            <a:r>
              <a:rPr lang="en-US" altLang="zh-CN" smtClean="0"/>
              <a:t>-g</a:t>
            </a:r>
            <a:r>
              <a:rPr lang="zh-CN" altLang="en-US" smtClean="0"/>
              <a:t>参数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1031"/>
      </p:ext>
    </p:extLst>
  </p:cSld>
  <p:clrMapOvr>
    <a:masterClrMapping/>
  </p:clrMapOvr>
  <p:transition spd="med">
    <p:wedg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主要内容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12460"/>
      </p:ext>
    </p:extLst>
  </p:cSld>
  <p:clrMapOvr>
    <a:masterClrMapping/>
  </p:clrMapOvr>
  <p:transition spd="med">
    <p:wedg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GNU make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01152"/>
      </p:ext>
    </p:extLst>
  </p:cSld>
  <p:clrMapOvr>
    <a:masterClrMapping/>
  </p:clrMapOvr>
  <p:transition spd="med">
    <p:wedg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Makefile</a:t>
            </a:r>
            <a:endParaRPr lang="en-US" altLang="zh-CN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51598"/>
      </p:ext>
    </p:extLst>
  </p:cSld>
  <p:clrMapOvr>
    <a:masterClrMapping/>
  </p:clrMapOvr>
  <p:transition spd="med">
    <p:wedg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100" smtClean="0"/>
              <a:t>Makefile</a:t>
            </a:r>
            <a:r>
              <a:rPr lang="zh-CN" altLang="en-US" sz="3100" smtClean="0"/>
              <a:t>的规则</a:t>
            </a:r>
            <a:endParaRPr lang="zh-CN" altLang="en-US" sz="3100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06822"/>
      </p:ext>
    </p:extLst>
  </p:cSld>
  <p:clrMapOvr>
    <a:masterClrMapping/>
  </p:clrMapOvr>
  <p:transition spd="med">
    <p:wedg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简单</a:t>
            </a:r>
            <a:r>
              <a:rPr lang="en-US" altLang="zh-CN" smtClean="0"/>
              <a:t>Makefile</a:t>
            </a:r>
            <a:r>
              <a:rPr lang="zh-CN" altLang="en-US" smtClean="0"/>
              <a:t>示例</a:t>
            </a:r>
            <a:endParaRPr lang="en-US" altLang="zh-CN" dirty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37860"/>
      </p:ext>
    </p:extLst>
  </p:cSld>
  <p:clrMapOvr>
    <a:masterClrMapping/>
  </p:clrMapOvr>
  <p:transition spd="med">
    <p:wedge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</Words>
  <Application>Microsoft Office PowerPoint</Application>
  <PresentationFormat>全屏显示(4:3)</PresentationFormat>
  <Paragraphs>109</Paragraphs>
  <Slides>110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110</vt:i4>
      </vt:variant>
    </vt:vector>
  </HeadingPairs>
  <TitlesOfParts>
    <vt:vector size="115" baseType="lpstr">
      <vt:lpstr>宋体</vt:lpstr>
      <vt:lpstr>Arial</vt:lpstr>
      <vt:lpstr>Calibri</vt:lpstr>
      <vt:lpstr>Calibri Light</vt:lpstr>
      <vt:lpstr>Office 主题</vt:lpstr>
      <vt:lpstr>课程简介</vt:lpstr>
      <vt:lpstr>课程概况</vt:lpstr>
      <vt:lpstr>教学资源</vt:lpstr>
      <vt:lpstr>课程目标</vt:lpstr>
      <vt:lpstr>课程内容组织</vt:lpstr>
      <vt:lpstr>教学方式</vt:lpstr>
      <vt:lpstr>第1讲 Linux系统分析基础</vt:lpstr>
      <vt:lpstr>主要内容</vt:lpstr>
      <vt:lpstr>初识Linux</vt:lpstr>
      <vt:lpstr>Unix</vt:lpstr>
      <vt:lpstr>Linux历史</vt:lpstr>
      <vt:lpstr>Linux发展史</vt:lpstr>
      <vt:lpstr>Market share of Linux</vt:lpstr>
      <vt:lpstr>Linux操作系统特征</vt:lpstr>
      <vt:lpstr>Linux精髓</vt:lpstr>
      <vt:lpstr>Linux的系统结构</vt:lpstr>
      <vt:lpstr>划分用户态/内核态的必要性</vt:lpstr>
      <vt:lpstr>CPU对用户态/和心态划分的支持</vt:lpstr>
      <vt:lpstr>用户态/和心态的区分方法</vt:lpstr>
      <vt:lpstr>Linux的内核特点</vt:lpstr>
      <vt:lpstr>Linux单内核结构</vt:lpstr>
      <vt:lpstr>Linux的内核版本</vt:lpstr>
      <vt:lpstr>Linux与Windows的区别</vt:lpstr>
      <vt:lpstr>主要内容</vt:lpstr>
      <vt:lpstr>Linux内核核心组成</vt:lpstr>
      <vt:lpstr>/vmlinux: kernel in hard disk</vt:lpstr>
      <vt:lpstr>Linux内核源码的获取</vt:lpstr>
      <vt:lpstr>Linux核心源码结构</vt:lpstr>
      <vt:lpstr>Linux核心源码的组织</vt:lpstr>
      <vt:lpstr>Linux核心源码的组织（续）</vt:lpstr>
      <vt:lpstr>Linux核心源码的组织（续）</vt:lpstr>
      <vt:lpstr>Linux核心源码的组织（续）</vt:lpstr>
      <vt:lpstr>Linux内核的配置组成</vt:lpstr>
      <vt:lpstr>内核模块的优点</vt:lpstr>
      <vt:lpstr>内核模块的使用</vt:lpstr>
      <vt:lpstr>内核模块常用操作命令</vt:lpstr>
      <vt:lpstr>内核模块示例：简单示例</vt:lpstr>
      <vt:lpstr>内核模块示例：简单示例</vt:lpstr>
      <vt:lpstr>内核模块示例：带参数的内核模块</vt:lpstr>
      <vt:lpstr>内核模块示例：带参数的内核模块</vt:lpstr>
      <vt:lpstr>内核模块示例：带参数的内核模块</vt:lpstr>
      <vt:lpstr>内核模块与应用程序的差别</vt:lpstr>
      <vt:lpstr>Linux内核编译的基本架构</vt:lpstr>
      <vt:lpstr>Linux内核配置系统组成</vt:lpstr>
      <vt:lpstr>主Makefile功能</vt:lpstr>
      <vt:lpstr>Linux内核的编译、安装过程</vt:lpstr>
      <vt:lpstr>Linux内核的编译、安装过程(续)</vt:lpstr>
      <vt:lpstr>Linux内核的编译、安装过程(续)</vt:lpstr>
      <vt:lpstr>Linux内核的编译、安装过程(续)</vt:lpstr>
      <vt:lpstr>Linux系统的文件系统结构</vt:lpstr>
      <vt:lpstr>主要内容</vt:lpstr>
      <vt:lpstr>Linux系统的用户视图</vt:lpstr>
      <vt:lpstr>系统调用与函数库</vt:lpstr>
      <vt:lpstr>Linux支持的编程语言</vt:lpstr>
      <vt:lpstr>文件名后缀</vt:lpstr>
      <vt:lpstr>集成环境</vt:lpstr>
      <vt:lpstr>GNU开发工具</vt:lpstr>
      <vt:lpstr>GNU工具—gcc</vt:lpstr>
      <vt:lpstr>gcc使用举例</vt:lpstr>
      <vt:lpstr>gcc使用举例</vt:lpstr>
      <vt:lpstr>gcc的工作过程</vt:lpstr>
      <vt:lpstr>预处理</vt:lpstr>
      <vt:lpstr>PowerPoint 演示文稿</vt:lpstr>
      <vt:lpstr>编译成汇编代码</vt:lpstr>
      <vt:lpstr>编译成汇编代码</vt:lpstr>
      <vt:lpstr>编译成目标代码</vt:lpstr>
      <vt:lpstr>编译成目标代码</vt:lpstr>
      <vt:lpstr>编译成执行代码</vt:lpstr>
      <vt:lpstr>gcc的高级选项</vt:lpstr>
      <vt:lpstr>根据警告信息检查源程序</vt:lpstr>
      <vt:lpstr>修改源程序</vt:lpstr>
      <vt:lpstr>gcc优化编译</vt:lpstr>
      <vt:lpstr>gcc优化编译举例</vt:lpstr>
      <vt:lpstr>gcc优化编译举例（续）</vt:lpstr>
      <vt:lpstr>GNU binutils简介</vt:lpstr>
      <vt:lpstr>GNU binutils简介（续）</vt:lpstr>
      <vt:lpstr>ar</vt:lpstr>
      <vt:lpstr>使用ar建立库文件</vt:lpstr>
      <vt:lpstr>使用ar建立库文件（续）</vt:lpstr>
      <vt:lpstr>调用ar建立的库文件</vt:lpstr>
      <vt:lpstr>调用ar建立的库文件（续）</vt:lpstr>
      <vt:lpstr>nm</vt:lpstr>
      <vt:lpstr>nm使用举例</vt:lpstr>
      <vt:lpstr>objcopy</vt:lpstr>
      <vt:lpstr>objdump</vt:lpstr>
      <vt:lpstr>objdump使用举例</vt:lpstr>
      <vt:lpstr>objdump使用举例（续）</vt:lpstr>
      <vt:lpstr>GNU gdb</vt:lpstr>
      <vt:lpstr>gdb常用命令</vt:lpstr>
      <vt:lpstr>gdb使用举例</vt:lpstr>
      <vt:lpstr>gdb使用举例</vt:lpstr>
      <vt:lpstr>使用gdb调试bug</vt:lpstr>
      <vt:lpstr>使用gcc的-g参数</vt:lpstr>
      <vt:lpstr>使用gcc的-g参数</vt:lpstr>
      <vt:lpstr>主要内容</vt:lpstr>
      <vt:lpstr>GNU make</vt:lpstr>
      <vt:lpstr>Makefile</vt:lpstr>
      <vt:lpstr>Makefile的规则</vt:lpstr>
      <vt:lpstr>简单Makefile示例</vt:lpstr>
      <vt:lpstr>make的工作过程</vt:lpstr>
      <vt:lpstr>Git</vt:lpstr>
      <vt:lpstr>Objects</vt:lpstr>
      <vt:lpstr>Configure Git</vt:lpstr>
      <vt:lpstr>Getting a Git repository</vt:lpstr>
      <vt:lpstr>Git workflow</vt:lpstr>
      <vt:lpstr>Add files</vt:lpstr>
      <vt:lpstr>Team collaboration using GitHub</vt:lpstr>
      <vt:lpstr>Team collaboration using GitHub</vt:lpstr>
      <vt:lpstr>Team collaboration using GitHub</vt:lpstr>
      <vt:lpstr>实验题 Lab-1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课程简介</dc:title>
  <dc:creator>Lei</dc:creator>
  <cp:lastModifiedBy>Lei</cp:lastModifiedBy>
  <cp:revision>2</cp:revision>
  <dcterms:created xsi:type="dcterms:W3CDTF">2017-09-05T14:58:38Z</dcterms:created>
  <dcterms:modified xsi:type="dcterms:W3CDTF">2017-09-05T15:00:36Z</dcterms:modified>
</cp:coreProperties>
</file>